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F3A62-C243-43C9-83AE-3D969E185898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AB6C-056C-4F64-A913-E604C3AF1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6F0F-6A32-4693-9FCF-6249AF0888A3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7D3-D8AC-4FEC-9A3E-1DA3554A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6247" y="2059039"/>
            <a:ext cx="3153299" cy="151090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Тема урока: «Особенности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звуков </a:t>
            </a:r>
            <a:r>
              <a:rPr lang="en-US" sz="2800" dirty="0" smtClean="0">
                <a:solidFill>
                  <a:srgbClr val="00B0F0"/>
                </a:solidFill>
              </a:rPr>
              <a:t>[</a:t>
            </a:r>
            <a:r>
              <a:rPr lang="ru-RU" sz="2800" dirty="0" smtClean="0">
                <a:solidFill>
                  <a:srgbClr val="00B0F0"/>
                </a:solidFill>
              </a:rPr>
              <a:t>ж</a:t>
            </a:r>
            <a:r>
              <a:rPr lang="en-US" sz="2800" dirty="0" smtClean="0">
                <a:solidFill>
                  <a:srgbClr val="00B0F0"/>
                </a:solidFill>
              </a:rPr>
              <a:t>]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[</a:t>
            </a:r>
            <a:r>
              <a:rPr lang="ru-RU" sz="2800" dirty="0" err="1" smtClean="0">
                <a:solidFill>
                  <a:srgbClr val="00B0F0"/>
                </a:solidFill>
              </a:rPr>
              <a:t>ш</a:t>
            </a:r>
            <a:r>
              <a:rPr lang="en-US" sz="2800" dirty="0" smtClean="0">
                <a:solidFill>
                  <a:srgbClr val="00B0F0"/>
                </a:solidFill>
              </a:rPr>
              <a:t>]</a:t>
            </a:r>
            <a:r>
              <a:rPr lang="ru-RU" sz="2800" dirty="0" smtClean="0">
                <a:solidFill>
                  <a:srgbClr val="00B0F0"/>
                </a:solidFill>
              </a:rPr>
              <a:t>.Правописание слов с сочетанием </a:t>
            </a:r>
            <a:r>
              <a:rPr lang="ru-RU" sz="2800" dirty="0" err="1" smtClean="0">
                <a:solidFill>
                  <a:srgbClr val="00B0F0"/>
                </a:solidFill>
              </a:rPr>
              <a:t>жи-ши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же-ше</a:t>
            </a:r>
            <a:r>
              <a:rPr lang="ru-RU" sz="2800" dirty="0" smtClean="0">
                <a:solidFill>
                  <a:srgbClr val="00B0F0"/>
                </a:solidFill>
              </a:rPr>
              <a:t>»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Ши</a:t>
            </a:r>
            <a:r>
              <a:rPr lang="ru-RU" sz="8800" dirty="0" smtClean="0"/>
              <a:t>п     </a:t>
            </a:r>
            <a:r>
              <a:rPr lang="ru-RU" sz="8800" dirty="0" smtClean="0">
                <a:solidFill>
                  <a:srgbClr val="FF0000"/>
                </a:solidFill>
              </a:rPr>
              <a:t>ши</a:t>
            </a:r>
            <a:r>
              <a:rPr lang="ru-RU" sz="8800" dirty="0" smtClean="0"/>
              <a:t>шка    ма</a:t>
            </a:r>
            <a:r>
              <a:rPr lang="ru-RU" sz="8800" dirty="0" smtClean="0">
                <a:solidFill>
                  <a:srgbClr val="FF0000"/>
                </a:solidFill>
              </a:rPr>
              <a:t>ши</a:t>
            </a:r>
            <a:r>
              <a:rPr lang="ru-RU" sz="8800" dirty="0" smtClean="0"/>
              <a:t>на  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[</a:t>
            </a:r>
            <a:r>
              <a:rPr lang="ru-RU" sz="9600" dirty="0" err="1" smtClean="0"/>
              <a:t>ш</a:t>
            </a:r>
            <a:r>
              <a:rPr lang="ru-RU" sz="9600" dirty="0" smtClean="0"/>
              <a:t> ' и</a:t>
            </a:r>
            <a:r>
              <a:rPr lang="en-US" sz="9600" dirty="0" smtClean="0"/>
              <a:t>] [</a:t>
            </a:r>
            <a:r>
              <a:rPr lang="ru-RU" sz="9600" dirty="0" smtClean="0"/>
              <a:t>ж ' и</a:t>
            </a:r>
            <a:r>
              <a:rPr lang="en-US" sz="9600" dirty="0" smtClean="0"/>
              <a:t>]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[</a:t>
            </a:r>
            <a:r>
              <a:rPr lang="ru-RU" sz="9600" dirty="0" err="1" smtClean="0"/>
              <a:t>жы</a:t>
            </a:r>
            <a:r>
              <a:rPr lang="en-US" sz="9600" dirty="0" smtClean="0"/>
              <a:t>] [</a:t>
            </a:r>
            <a:r>
              <a:rPr lang="ru-RU" sz="9600" dirty="0" err="1" smtClean="0"/>
              <a:t>шы</a:t>
            </a:r>
            <a:r>
              <a:rPr lang="en-US" sz="9600" dirty="0" smtClean="0"/>
              <a:t>]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Жи</a:t>
            </a:r>
            <a:r>
              <a:rPr lang="ru-RU" sz="8000" dirty="0" smtClean="0"/>
              <a:t>- </a:t>
            </a:r>
            <a:r>
              <a:rPr lang="ru-RU" sz="8000" dirty="0" err="1" smtClean="0"/>
              <a:t>ши</a:t>
            </a:r>
            <a:r>
              <a:rPr lang="ru-RU" sz="8000" dirty="0" smtClean="0"/>
              <a:t> всегда пиши с буквой </a:t>
            </a:r>
            <a:r>
              <a:rPr lang="ru-RU" sz="9600" dirty="0" smtClean="0">
                <a:solidFill>
                  <a:srgbClr val="FF0000"/>
                </a:solidFill>
              </a:rPr>
              <a:t>И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Ше</a:t>
            </a:r>
            <a:r>
              <a:rPr lang="ru-RU" sz="7200" dirty="0" smtClean="0"/>
              <a:t>сть  </a:t>
            </a:r>
            <a:r>
              <a:rPr lang="ru-RU" sz="7200" dirty="0" smtClean="0">
                <a:solidFill>
                  <a:srgbClr val="FF0000"/>
                </a:solidFill>
              </a:rPr>
              <a:t>ше</a:t>
            </a:r>
            <a:r>
              <a:rPr lang="ru-RU" sz="7200" dirty="0" smtClean="0"/>
              <a:t>рсть   </a:t>
            </a:r>
            <a:r>
              <a:rPr lang="ru-RU" sz="7200" dirty="0" smtClean="0">
                <a:solidFill>
                  <a:srgbClr val="FF0000"/>
                </a:solidFill>
              </a:rPr>
              <a:t>же</a:t>
            </a:r>
            <a:r>
              <a:rPr lang="ru-RU" sz="7200" dirty="0" smtClean="0"/>
              <a:t>сть   слу</a:t>
            </a:r>
            <a:r>
              <a:rPr lang="ru-RU" sz="7200" dirty="0" smtClean="0">
                <a:solidFill>
                  <a:srgbClr val="FF0000"/>
                </a:solidFill>
              </a:rPr>
              <a:t>же</a:t>
            </a:r>
            <a:r>
              <a:rPr lang="ru-RU" sz="7200" dirty="0" smtClean="0"/>
              <a:t>бный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[</a:t>
            </a:r>
            <a:r>
              <a:rPr lang="ru-RU" sz="9600" dirty="0" err="1" smtClean="0"/>
              <a:t>ж'э</a:t>
            </a:r>
            <a:r>
              <a:rPr lang="en-US" sz="9600" dirty="0" smtClean="0"/>
              <a:t>] [</a:t>
            </a:r>
            <a:r>
              <a:rPr lang="ru-RU" sz="9600" dirty="0" err="1" smtClean="0"/>
              <a:t>ш'э</a:t>
            </a:r>
            <a:r>
              <a:rPr lang="en-US" sz="9600" dirty="0" smtClean="0"/>
              <a:t>]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[</a:t>
            </a:r>
            <a:r>
              <a:rPr lang="ru-RU" sz="9600" dirty="0" err="1" smtClean="0"/>
              <a:t>шэ</a:t>
            </a:r>
            <a:r>
              <a:rPr lang="en-US" sz="9600" dirty="0" smtClean="0"/>
              <a:t>] [</a:t>
            </a:r>
            <a:r>
              <a:rPr lang="ru-RU" sz="9600" dirty="0" err="1" smtClean="0"/>
              <a:t>жэ</a:t>
            </a:r>
            <a:r>
              <a:rPr lang="en-US" sz="9600" dirty="0" smtClean="0"/>
              <a:t>]</a:t>
            </a:r>
            <a:endParaRPr lang="ru-RU" sz="9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Же-ше</a:t>
            </a:r>
            <a:r>
              <a:rPr lang="ru-RU" sz="9600" dirty="0" smtClean="0"/>
              <a:t> пиши с буквой </a:t>
            </a:r>
            <a:r>
              <a:rPr lang="ru-RU" sz="9600" dirty="0" smtClean="0">
                <a:solidFill>
                  <a:srgbClr val="FF0000"/>
                </a:solidFill>
              </a:rPr>
              <a:t>Е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Ж…них     </a:t>
            </a:r>
            <a:r>
              <a:rPr lang="ru-RU" sz="8800" dirty="0" err="1" smtClean="0"/>
              <a:t>ш</a:t>
            </a:r>
            <a:r>
              <a:rPr lang="ru-RU" sz="8800" dirty="0" smtClean="0"/>
              <a:t>…стой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500990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1857364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ПОД УДАРЕНИЕМ  пиши  ЖЕ-ШЕ, ЖИ-ШИ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785925"/>
            <a:ext cx="7172348" cy="3429025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Па                              </a:t>
            </a:r>
            <a:r>
              <a:rPr lang="ru-RU" sz="5400" dirty="0" err="1" smtClean="0"/>
              <a:t>Ве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бо</a:t>
            </a:r>
            <a:r>
              <a:rPr lang="ru-RU" sz="5400" dirty="0" smtClean="0"/>
              <a:t>                              </a:t>
            </a:r>
            <a:r>
              <a:rPr lang="ru-RU" sz="5400" dirty="0" err="1" smtClean="0"/>
              <a:t>зю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зу</a:t>
            </a:r>
            <a:r>
              <a:rPr lang="ru-RU" sz="5400" dirty="0" smtClean="0"/>
              <a:t>                               </a:t>
            </a:r>
            <a:r>
              <a:rPr lang="ru-RU" sz="5400" dirty="0" err="1" smtClean="0"/>
              <a:t>пя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ты                              </a:t>
            </a:r>
            <a:r>
              <a:rPr lang="ru-RU" sz="5400" dirty="0" err="1" smtClean="0"/>
              <a:t>ти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вэ</a:t>
            </a:r>
            <a:r>
              <a:rPr lang="ru-RU" sz="5400" dirty="0" smtClean="0"/>
              <a:t>                               </a:t>
            </a:r>
            <a:r>
              <a:rPr lang="ru-RU" sz="5400" dirty="0" err="1" smtClean="0"/>
              <a:t>бё</a:t>
            </a:r>
            <a:r>
              <a:rPr lang="ru-RU" sz="5400" dirty="0" smtClean="0"/>
              <a:t>            </a:t>
            </a:r>
            <a:endParaRPr lang="ru-RU" sz="5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28860" y="2000240"/>
            <a:ext cx="4214842" cy="1571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85984" y="2786058"/>
            <a:ext cx="4357718" cy="22860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214546" y="2786058"/>
            <a:ext cx="4357718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14546" y="4357694"/>
            <a:ext cx="44291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214546" y="2000240"/>
            <a:ext cx="4429156" cy="3286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ьная выноска 4"/>
          <p:cNvSpPr/>
          <p:nvPr/>
        </p:nvSpPr>
        <p:spPr>
          <a:xfrm>
            <a:off x="2643174" y="714356"/>
            <a:ext cx="4429156" cy="2000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ТВЕРДО СЛЫШИТСЯ – МЯГКО ПИШЕТСЯ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496"/>
            <a:ext cx="35242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>
            <a:off x="3286116" y="928670"/>
            <a:ext cx="5000660" cy="2214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ОСВОБОДИ ЗАКОЛДОВАННЫХ МНОЙ ДЕТЕНЫШЕЙ ЖИВОТНЫХ, ВЫПОЛНИ ЗАДАНИЕ ПРАВИЛЬНО, ВСПОМИНАЙ ПРАВИЛО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85720" y="100010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43174" y="100010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4876" y="100010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000108"/>
            <a:ext cx="902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да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1071546"/>
            <a:ext cx="1055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нет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1071546"/>
            <a:ext cx="2840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И да и нет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43116"/>
            <a:ext cx="8929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Ответь на три вопроса, свой ответ соотнеси с цветом: 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/>
              <a:t>Было ли мне интересно?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/>
              <a:t>Был ли я активен?</a:t>
            </a:r>
          </a:p>
          <a:p>
            <a:pPr marL="342900" indent="-342900" algn="ctr">
              <a:buAutoNum type="arabicPeriod"/>
            </a:pPr>
            <a:r>
              <a:rPr lang="ru-RU" sz="4000" b="1" dirty="0" smtClean="0"/>
              <a:t>Все ли я понял?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-облако 5"/>
          <p:cNvSpPr/>
          <p:nvPr/>
        </p:nvSpPr>
        <p:spPr>
          <a:xfrm>
            <a:off x="3000364" y="285728"/>
            <a:ext cx="5286412" cy="27146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Я довольна вами!!!!Я открою вам еще один секрет, но это на следующем уроке, а сегодня </a:t>
            </a:r>
            <a:r>
              <a:rPr lang="ru-RU" sz="2800" b="1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sz="2400" b="1" dirty="0" smtClean="0">
                <a:solidFill>
                  <a:srgbClr val="FFFF00"/>
                </a:solidFill>
              </a:rPr>
              <a:t>!!!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latin typeface="Georgia" pitchFamily="18" charset="0"/>
              </a:rPr>
              <a:t>а  о  </a:t>
            </a:r>
            <a:r>
              <a:rPr lang="ru-RU" sz="8000" i="1" dirty="0" err="1" smtClean="0">
                <a:latin typeface="Georgia" pitchFamily="18" charset="0"/>
              </a:rPr>
              <a:t>ы</a:t>
            </a:r>
            <a:r>
              <a:rPr lang="ru-RU" sz="8000" i="1" dirty="0" smtClean="0">
                <a:latin typeface="Georgia" pitchFamily="18" charset="0"/>
              </a:rPr>
              <a:t>  у  э</a:t>
            </a:r>
            <a:br>
              <a:rPr lang="ru-RU" sz="8000" i="1" dirty="0" smtClean="0">
                <a:latin typeface="Georgia" pitchFamily="18" charset="0"/>
              </a:rPr>
            </a:br>
            <a:r>
              <a:rPr lang="ru-RU" sz="8000" i="1" dirty="0" smtClean="0">
                <a:latin typeface="Georgia" pitchFamily="18" charset="0"/>
              </a:rPr>
              <a:t>е  </a:t>
            </a:r>
            <a:r>
              <a:rPr lang="ru-RU" sz="8000" i="1" dirty="0" err="1" smtClean="0">
                <a:latin typeface="Georgia" pitchFamily="18" charset="0"/>
              </a:rPr>
              <a:t>ё</a:t>
            </a:r>
            <a:r>
              <a:rPr lang="ru-RU" sz="8000" i="1" dirty="0" smtClean="0">
                <a:latin typeface="Georgia" pitchFamily="18" charset="0"/>
              </a:rPr>
              <a:t>  </a:t>
            </a:r>
            <a:r>
              <a:rPr lang="ru-RU" sz="8000" i="1" dirty="0" err="1" smtClean="0">
                <a:latin typeface="Georgia" pitchFamily="18" charset="0"/>
              </a:rPr>
              <a:t>ю</a:t>
            </a:r>
            <a:r>
              <a:rPr lang="ru-RU" sz="8000" i="1" dirty="0" smtClean="0">
                <a:latin typeface="Georgia" pitchFamily="18" charset="0"/>
              </a:rPr>
              <a:t> я и</a:t>
            </a:r>
            <a:endParaRPr lang="ru-RU" sz="80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500042"/>
            <a:ext cx="5527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Волшебный лес</a:t>
            </a:r>
            <a:endParaRPr lang="ru-RU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1432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667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Доказать, что есть только твёрдые и только мягкие звуки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u="sng" dirty="0" smtClean="0">
                <a:solidFill>
                  <a:srgbClr val="C00000"/>
                </a:solidFill>
              </a:rPr>
              <a:t>Цель:  </a:t>
            </a:r>
            <a:r>
              <a:rPr lang="ru-RU" sz="6000" dirty="0" smtClean="0">
                <a:solidFill>
                  <a:srgbClr val="C00000"/>
                </a:solidFill>
              </a:rPr>
              <a:t>будем работать со </a:t>
            </a:r>
            <a:r>
              <a:rPr lang="ru-RU" sz="6000" dirty="0">
                <a:solidFill>
                  <a:srgbClr val="C00000"/>
                </a:solidFill>
              </a:rPr>
              <a:t>з</a:t>
            </a:r>
            <a:r>
              <a:rPr lang="ru-RU" sz="6000" dirty="0" smtClean="0">
                <a:solidFill>
                  <a:srgbClr val="C00000"/>
                </a:solidFill>
              </a:rPr>
              <a:t>вуками у которых нет мягкой пары.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Ж     </a:t>
            </a:r>
            <a:r>
              <a:rPr lang="ru-RU" sz="9600" dirty="0" err="1" smtClean="0"/>
              <a:t>ш</a:t>
            </a:r>
            <a:r>
              <a:rPr lang="ru-RU" sz="9600" dirty="0" smtClean="0"/>
              <a:t>      </a:t>
            </a:r>
            <a:r>
              <a:rPr lang="ru-RU" sz="9600" dirty="0" err="1" smtClean="0"/>
              <a:t>ц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000240"/>
            <a:ext cx="3786214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Выяснить в каких случаях пишутся сочетания </a:t>
            </a:r>
            <a:r>
              <a:rPr lang="ru-RU" dirty="0" err="1" smtClean="0">
                <a:solidFill>
                  <a:srgbClr val="FFFF00"/>
                </a:solidFill>
              </a:rPr>
              <a:t>жи-ши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же-ше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643338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Жи</a:t>
            </a:r>
            <a:r>
              <a:rPr lang="ru-RU" sz="8800" dirty="0" smtClean="0"/>
              <a:t>знь    </a:t>
            </a:r>
            <a:r>
              <a:rPr lang="ru-RU" sz="8800" dirty="0" smtClean="0">
                <a:solidFill>
                  <a:srgbClr val="FF0000"/>
                </a:solidFill>
              </a:rPr>
              <a:t>жи</a:t>
            </a:r>
            <a:r>
              <a:rPr lang="ru-RU" sz="8800" dirty="0" smtClean="0"/>
              <a:t>раф   чи</a:t>
            </a:r>
            <a:r>
              <a:rPr lang="ru-RU" sz="8800" dirty="0" smtClean="0">
                <a:solidFill>
                  <a:srgbClr val="FF0000"/>
                </a:solidFill>
              </a:rPr>
              <a:t>жи</a:t>
            </a:r>
            <a:r>
              <a:rPr lang="ru-RU" sz="8800" dirty="0" smtClean="0"/>
              <a:t>  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175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 урока: «Особенности звуков [ж], [ш].Правописание слов с сочетанием жи-ши, же-ше»</vt:lpstr>
      <vt:lpstr>Па                              Ве бо                              зю зу                               пя ты                              ти вэ                               бё            </vt:lpstr>
      <vt:lpstr>а  о  ы  у  э е  ё  ю я и</vt:lpstr>
      <vt:lpstr>Слайд 4</vt:lpstr>
      <vt:lpstr>Слайд 5</vt:lpstr>
      <vt:lpstr>Слайд 6</vt:lpstr>
      <vt:lpstr> Ж     ш      ц</vt:lpstr>
      <vt:lpstr>Выяснить в каких случаях пишутся сочетания жи-ши, же-ше</vt:lpstr>
      <vt:lpstr>Жизнь    жираф   чижи  </vt:lpstr>
      <vt:lpstr>Шип     шишка    машина  </vt:lpstr>
      <vt:lpstr>[ш ' и] [ж ' и]</vt:lpstr>
      <vt:lpstr>[жы] [шы]</vt:lpstr>
      <vt:lpstr>Жи- ши всегда пиши с буквой И</vt:lpstr>
      <vt:lpstr>Шесть  шерсть   жесть   служебный</vt:lpstr>
      <vt:lpstr>[ж'э] [ш'э]</vt:lpstr>
      <vt:lpstr>[шэ] [жэ]</vt:lpstr>
      <vt:lpstr>Же-ше пиши с буквой Е</vt:lpstr>
      <vt:lpstr>Ж…них     ш…стой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«Особенности звуков [ж], [ш].Правописание слов с сочетанием жи-ши, же-ше»</dc:title>
  <dc:creator>Катя</dc:creator>
  <cp:lastModifiedBy>Катя</cp:lastModifiedBy>
  <cp:revision>23</cp:revision>
  <dcterms:created xsi:type="dcterms:W3CDTF">2013-04-16T12:55:47Z</dcterms:created>
  <dcterms:modified xsi:type="dcterms:W3CDTF">2013-04-18T18:07:52Z</dcterms:modified>
</cp:coreProperties>
</file>