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B4D817-D98B-4838-B6FE-7D7609FF5B21}" type="datetimeFigureOut">
              <a:rPr lang="ru-RU" smtClean="0"/>
              <a:t>23.01.2016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212792-F77B-43F2-97E7-F9C2049A3C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Соболь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Леуненко Артём 7 «В» класс</a:t>
            </a:r>
            <a:br>
              <a:rPr lang="ru-RU" dirty="0" smtClean="0"/>
            </a:br>
            <a:r>
              <a:rPr lang="ru-RU" dirty="0" smtClean="0"/>
              <a:t>МБОУ СОШ №29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7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08" y="2669681"/>
            <a:ext cx="3359623" cy="1516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16016" y="692696"/>
            <a:ext cx="3300573" cy="5335985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Monotype Corsiva" panose="03010101010201010101" pitchFamily="66" charset="0"/>
              </a:rPr>
              <a:t>Со́боль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>
                <a:latin typeface="Monotype Corsiva" panose="03010101010201010101" pitchFamily="66" charset="0"/>
              </a:rPr>
              <a:t>(лат. </a:t>
            </a:r>
            <a:r>
              <a:rPr lang="ru-RU" sz="2000" dirty="0" err="1">
                <a:latin typeface="Monotype Corsiva" panose="03010101010201010101" pitchFamily="66" charset="0"/>
              </a:rPr>
              <a:t>Martes</a:t>
            </a:r>
            <a:r>
              <a:rPr lang="ru-RU" sz="2000" dirty="0">
                <a:latin typeface="Monotype Corsiva" panose="03010101010201010101" pitchFamily="66" charset="0"/>
              </a:rPr>
              <a:t> </a:t>
            </a:r>
            <a:r>
              <a:rPr lang="ru-RU" sz="2000" dirty="0" err="1">
                <a:latin typeface="Monotype Corsiva" panose="03010101010201010101" pitchFamily="66" charset="0"/>
              </a:rPr>
              <a:t>zibellina</a:t>
            </a:r>
            <a:r>
              <a:rPr lang="ru-RU" sz="2000" dirty="0">
                <a:latin typeface="Monotype Corsiva" panose="03010101010201010101" pitchFamily="66" charset="0"/>
              </a:rPr>
              <a:t>) </a:t>
            </a:r>
            <a:r>
              <a:rPr lang="ru-RU" sz="2000" dirty="0" smtClean="0">
                <a:latin typeface="Monotype Corsiva" panose="03010101010201010101" pitchFamily="66" charset="0"/>
              </a:rPr>
              <a:t> - </a:t>
            </a:r>
            <a:r>
              <a:rPr lang="ru-RU" sz="2000" dirty="0">
                <a:latin typeface="Monotype Corsiva" panose="03010101010201010101" pitchFamily="66" charset="0"/>
              </a:rPr>
              <a:t>млекопитающее семейства куньих. Длина тела соболя  </a:t>
            </a:r>
            <a:r>
              <a:rPr lang="ru-RU" sz="2000" dirty="0" smtClean="0">
                <a:latin typeface="Monotype Corsiva" panose="03010101010201010101" pitchFamily="66" charset="0"/>
              </a:rPr>
              <a:t>- до </a:t>
            </a:r>
            <a:r>
              <a:rPr lang="ru-RU" sz="2000" dirty="0">
                <a:latin typeface="Monotype Corsiva" panose="03010101010201010101" pitchFamily="66" charset="0"/>
              </a:rPr>
              <a:t>56 см, хвоста 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>
                <a:latin typeface="Monotype Corsiva" panose="03010101010201010101" pitchFamily="66" charset="0"/>
              </a:rPr>
              <a:t>до 20 см. Окраска шкурки изменчива, и её вариации имеют особые названия. «Головка»  </a:t>
            </a:r>
            <a:r>
              <a:rPr lang="ru-RU" sz="2000" dirty="0" smtClean="0">
                <a:latin typeface="Monotype Corsiva" panose="03010101010201010101" pitchFamily="66" charset="0"/>
              </a:rPr>
              <a:t>- самая </a:t>
            </a:r>
            <a:r>
              <a:rPr lang="ru-RU" sz="2000" dirty="0">
                <a:latin typeface="Monotype Corsiva" panose="03010101010201010101" pitchFamily="66" charset="0"/>
              </a:rPr>
              <a:t>темная (почти чёрная) и наиболее дорогая. «Меховой» </a:t>
            </a:r>
            <a:r>
              <a:rPr lang="ru-RU" sz="2000" dirty="0" smtClean="0">
                <a:latin typeface="Monotype Corsiva" panose="03010101010201010101" pitchFamily="66" charset="0"/>
              </a:rPr>
              <a:t>- окраска </a:t>
            </a:r>
            <a:r>
              <a:rPr lang="ru-RU" sz="2000" dirty="0">
                <a:latin typeface="Monotype Corsiva" panose="03010101010201010101" pitchFamily="66" charset="0"/>
              </a:rPr>
              <a:t>очень светлая, песчано-жёлтая или палевая  </a:t>
            </a:r>
            <a:r>
              <a:rPr lang="ru-RU" sz="2000" dirty="0" smtClean="0">
                <a:latin typeface="Monotype Corsiva" panose="03010101010201010101" pitchFamily="66" charset="0"/>
              </a:rPr>
              <a:t>- самая </a:t>
            </a:r>
            <a:r>
              <a:rPr lang="ru-RU" sz="2000" dirty="0">
                <a:latin typeface="Monotype Corsiva" panose="03010101010201010101" pitchFamily="66" charset="0"/>
              </a:rPr>
              <a:t>дешёвая. Промежуточные окраски: «</a:t>
            </a:r>
            <a:r>
              <a:rPr lang="ru-RU" sz="2000" dirty="0" err="1">
                <a:latin typeface="Monotype Corsiva" panose="03010101010201010101" pitchFamily="66" charset="0"/>
              </a:rPr>
              <a:t>воротовой</a:t>
            </a:r>
            <a:r>
              <a:rPr lang="ru-RU" sz="2000" dirty="0">
                <a:latin typeface="Monotype Corsiva" panose="03010101010201010101" pitchFamily="66" charset="0"/>
              </a:rPr>
              <a:t>»  </a:t>
            </a:r>
            <a:r>
              <a:rPr lang="ru-RU" sz="2000" dirty="0" smtClean="0">
                <a:latin typeface="Monotype Corsiva" panose="03010101010201010101" pitchFamily="66" charset="0"/>
              </a:rPr>
              <a:t>- коричневого </a:t>
            </a:r>
            <a:r>
              <a:rPr lang="ru-RU" sz="2000" dirty="0">
                <a:latin typeface="Monotype Corsiva" panose="03010101010201010101" pitchFamily="66" charset="0"/>
              </a:rPr>
              <a:t>тона с темным ремнем на спине, более светлыми боками и большим ярким горловым пятном.</a:t>
            </a:r>
          </a:p>
        </p:txBody>
      </p:sp>
    </p:spTree>
    <p:extLst>
      <p:ext uri="{BB962C8B-B14F-4D97-AF65-F5344CB8AC3E}">
        <p14:creationId xmlns:p14="http://schemas.microsoft.com/office/powerpoint/2010/main" val="148321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57888"/>
          </a:xfrm>
        </p:spPr>
        <p:txBody>
          <a:bodyPr/>
          <a:lstStyle/>
          <a:p>
            <a:r>
              <a:rPr lang="ru-RU" dirty="0" smtClean="0"/>
              <a:t>Ареал распространения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5400600" cy="4035281"/>
          </a:xfrm>
        </p:spPr>
      </p:pic>
      <p:sp>
        <p:nvSpPr>
          <p:cNvPr id="5" name="TextBox 4"/>
          <p:cNvSpPr txBox="1"/>
          <p:nvPr/>
        </p:nvSpPr>
        <p:spPr>
          <a:xfrm>
            <a:off x="6012160" y="1556792"/>
            <a:ext cx="2520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anose="03010101010201010101" pitchFamily="66" charset="0"/>
              </a:rPr>
              <a:t>В настоящее время соболь встречается по всей таёжной части России от Урала до побережья Тихого океана к северу до пределов лесной растительности. Предпочитает темнохвойную захламлённую тайгу, особенно любит кедрачи. Также встречается в Японии, на острове Хоккайдо. На восточном Урале порой встречается гибрид соболя с куницей, называемый </a:t>
            </a:r>
            <a:r>
              <a:rPr lang="ru-RU" dirty="0" err="1" smtClean="0">
                <a:latin typeface="Monotype Corsiva" panose="03010101010201010101" pitchFamily="66" charset="0"/>
              </a:rPr>
              <a:t>кидус</a:t>
            </a:r>
            <a:r>
              <a:rPr lang="ru-RU" dirty="0" smtClean="0">
                <a:latin typeface="Monotype Corsiva" panose="03010101010201010101" pitchFamily="66" charset="0"/>
              </a:rPr>
              <a:t>.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5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0"/>
            <a:ext cx="3300984" cy="5509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/>
                </a:solidFill>
                <a:latin typeface="Monotype Corsiva" panose="03010101010201010101" pitchFamily="66" charset="0"/>
              </a:rPr>
              <a:t>О</a:t>
            </a:r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браз жизни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8" r="2614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692696"/>
            <a:ext cx="3300573" cy="5256584"/>
          </a:xfrm>
        </p:spPr>
        <p:txBody>
          <a:bodyPr>
            <a:no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Характерный обитатель сибирской тайги. Ловкий и очень сильный для своих размеров хищник. Ведёт наземный образ жизни. Передвигается прыжками. Следы  </a:t>
            </a:r>
            <a:r>
              <a:rPr lang="ru-RU" sz="2000" dirty="0" smtClean="0">
                <a:latin typeface="Monotype Corsiva" panose="03010101010201010101" pitchFamily="66" charset="0"/>
              </a:rPr>
              <a:t>- парные </a:t>
            </a:r>
            <a:r>
              <a:rPr lang="ru-RU" sz="2000" dirty="0">
                <a:latin typeface="Monotype Corsiva" panose="03010101010201010101" pitchFamily="66" charset="0"/>
              </a:rPr>
              <a:t>крупные отпечатки размером от  </a:t>
            </a:r>
            <a:r>
              <a:rPr lang="ru-RU" sz="2000" dirty="0" smtClean="0">
                <a:latin typeface="Monotype Corsiva" panose="03010101010201010101" pitchFamily="66" charset="0"/>
              </a:rPr>
              <a:t>5  до 6 см</a:t>
            </a:r>
            <a:r>
              <a:rPr lang="ru-RU" sz="2000" dirty="0">
                <a:latin typeface="Monotype Corsiva" panose="03010101010201010101" pitchFamily="66" charset="0"/>
              </a:rPr>
              <a:t>. Длина прыжка  </a:t>
            </a:r>
            <a:r>
              <a:rPr lang="ru-RU" sz="2000" dirty="0" smtClean="0">
                <a:latin typeface="Monotype Corsiva" panose="03010101010201010101" pitchFamily="66" charset="0"/>
              </a:rPr>
              <a:t>30 - 70 </a:t>
            </a:r>
            <a:r>
              <a:rPr lang="ru-RU" sz="2000" dirty="0">
                <a:latin typeface="Monotype Corsiva" panose="03010101010201010101" pitchFamily="66" charset="0"/>
              </a:rPr>
              <a:t>см. Наибольшую активность проявляет утром и вечером. Как правило, обитает в кедрачах, в верховьях горных рек, близко к земле </a:t>
            </a:r>
            <a:r>
              <a:rPr lang="ru-RU" sz="2000" dirty="0" smtClean="0">
                <a:latin typeface="Monotype Corsiva" panose="03010101010201010101" pitchFamily="66" charset="0"/>
              </a:rPr>
              <a:t> - </a:t>
            </a:r>
            <a:r>
              <a:rPr lang="ru-RU" sz="2000" dirty="0">
                <a:latin typeface="Monotype Corsiva" panose="03010101010201010101" pitchFamily="66" charset="0"/>
              </a:rPr>
              <a:t>в зарослях стланика, среди </a:t>
            </a:r>
            <a:r>
              <a:rPr lang="ru-RU" sz="2000" dirty="0" smtClean="0">
                <a:latin typeface="Monotype Corsiva" panose="03010101010201010101" pitchFamily="66" charset="0"/>
              </a:rPr>
              <a:t>каменных </a:t>
            </a:r>
            <a:r>
              <a:rPr lang="ru-RU" sz="2000" dirty="0">
                <a:latin typeface="Monotype Corsiva" panose="03010101010201010101" pitchFamily="66" charset="0"/>
              </a:rPr>
              <a:t>россыпей, изредка поднимается в кроны деревьев.</a:t>
            </a:r>
          </a:p>
        </p:txBody>
      </p:sp>
    </p:spTree>
    <p:extLst>
      <p:ext uri="{BB962C8B-B14F-4D97-AF65-F5344CB8AC3E}">
        <p14:creationId xmlns:p14="http://schemas.microsoft.com/office/powerpoint/2010/main" val="324956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-99392"/>
            <a:ext cx="3300984" cy="694944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Питание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7" r="2755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692696"/>
            <a:ext cx="3300573" cy="525658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Monotype Corsiva" panose="03010101010201010101" pitchFamily="66" charset="0"/>
              </a:rPr>
              <a:t>Часто поедает белок, нападает на зайцев. Истребляет в крае за год несколько миллионов белок. Из птиц соболь чаще всего нападает на рябчика и глухаря, но в целом птицы являются второстепенным кормом.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Соболь </a:t>
            </a:r>
            <a:r>
              <a:rPr lang="ru-RU" sz="2000" dirty="0">
                <a:latin typeface="Monotype Corsiva" panose="03010101010201010101" pitchFamily="66" charset="0"/>
              </a:rPr>
              <a:t>активен в сумерки, ночью, но часто охотится и днём. Питается соболь также растительной пищей. Любимая пища  </a:t>
            </a:r>
            <a:r>
              <a:rPr lang="ru-RU" sz="2000" dirty="0" smtClean="0">
                <a:latin typeface="Monotype Corsiva" panose="03010101010201010101" pitchFamily="66" charset="0"/>
              </a:rPr>
              <a:t>- кедровые </a:t>
            </a:r>
            <a:r>
              <a:rPr lang="ru-RU" sz="2000" dirty="0">
                <a:latin typeface="Monotype Corsiva" panose="03010101010201010101" pitchFamily="66" charset="0"/>
              </a:rPr>
              <a:t>орехи, рябина, голубика, а ещё соболь поедает ягоды брусники, черники, черёмухи, шиповника, смородины.</a:t>
            </a:r>
          </a:p>
        </p:txBody>
      </p:sp>
    </p:spTree>
    <p:extLst>
      <p:ext uri="{BB962C8B-B14F-4D97-AF65-F5344CB8AC3E}">
        <p14:creationId xmlns:p14="http://schemas.microsoft.com/office/powerpoint/2010/main" val="56278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20114"/>
            <a:ext cx="3300984" cy="622936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  <a:latin typeface="Monotype Corsiva" panose="03010101010201010101" pitchFamily="66" charset="0"/>
              </a:rPr>
              <a:t>Размножение</a:t>
            </a:r>
            <a:endParaRPr lang="ru-RU" dirty="0">
              <a:solidFill>
                <a:schemeClr val="bg2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4" r="2953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764704"/>
            <a:ext cx="3300573" cy="5184576"/>
          </a:xfrm>
        </p:spPr>
        <p:txBody>
          <a:bodyPr>
            <a:noAutofit/>
          </a:bodyPr>
          <a:lstStyle/>
          <a:p>
            <a:r>
              <a:rPr lang="ru-RU" sz="2100" dirty="0">
                <a:latin typeface="Monotype Corsiva" panose="03010101010201010101" pitchFamily="66" charset="0"/>
              </a:rPr>
              <a:t>Гнездовые убежища в дуплах поваленных и стоящих деревьев, в каменных россыпях, под корнями. </a:t>
            </a:r>
            <a:r>
              <a:rPr lang="ru-RU" sz="2100" dirty="0" err="1">
                <a:latin typeface="Monotype Corsiva" panose="03010101010201010101" pitchFamily="66" charset="0"/>
              </a:rPr>
              <a:t>Щенение</a:t>
            </a:r>
            <a:r>
              <a:rPr lang="ru-RU" sz="2100" dirty="0">
                <a:latin typeface="Monotype Corsiva" panose="03010101010201010101" pitchFamily="66" charset="0"/>
              </a:rPr>
              <a:t> на севере  </a:t>
            </a:r>
            <a:r>
              <a:rPr lang="ru-RU" sz="2100" dirty="0" smtClean="0">
                <a:latin typeface="Monotype Corsiva" panose="03010101010201010101" pitchFamily="66" charset="0"/>
              </a:rPr>
              <a:t>- в </a:t>
            </a:r>
            <a:r>
              <a:rPr lang="ru-RU" sz="2100" dirty="0">
                <a:latin typeface="Monotype Corsiva" panose="03010101010201010101" pitchFamily="66" charset="0"/>
              </a:rPr>
              <a:t>первой половине мая, на юге  </a:t>
            </a:r>
            <a:r>
              <a:rPr lang="ru-RU" sz="2100" dirty="0" smtClean="0">
                <a:latin typeface="Monotype Corsiva" panose="03010101010201010101" pitchFamily="66" charset="0"/>
              </a:rPr>
              <a:t>-  в </a:t>
            </a:r>
            <a:r>
              <a:rPr lang="ru-RU" sz="2100" dirty="0">
                <a:latin typeface="Monotype Corsiva" panose="03010101010201010101" pitchFamily="66" charset="0"/>
              </a:rPr>
              <a:t>апреле. Половой зрелости зверьки достигают в возрасте двух-трех лет и размножаются до </a:t>
            </a:r>
            <a:r>
              <a:rPr lang="ru-RU" sz="2100" dirty="0" smtClean="0">
                <a:latin typeface="Monotype Corsiva" panose="03010101010201010101" pitchFamily="66" charset="0"/>
              </a:rPr>
              <a:t>13 - 15 </a:t>
            </a:r>
            <a:r>
              <a:rPr lang="ru-RU" sz="2100" dirty="0">
                <a:latin typeface="Monotype Corsiva" panose="03010101010201010101" pitchFamily="66" charset="0"/>
              </a:rPr>
              <a:t>лет. Спаривание в июне  </a:t>
            </a:r>
            <a:r>
              <a:rPr lang="ru-RU" sz="2100" dirty="0" smtClean="0">
                <a:latin typeface="Monotype Corsiva" panose="03010101010201010101" pitchFamily="66" charset="0"/>
              </a:rPr>
              <a:t>-  июле</a:t>
            </a:r>
            <a:r>
              <a:rPr lang="ru-RU" sz="2100" dirty="0">
                <a:latin typeface="Monotype Corsiva" panose="03010101010201010101" pitchFamily="66" charset="0"/>
              </a:rPr>
              <a:t>, беременность </a:t>
            </a:r>
            <a:r>
              <a:rPr lang="ru-RU" sz="2100" dirty="0" smtClean="0">
                <a:latin typeface="Monotype Corsiva" panose="03010101010201010101" pitchFamily="66" charset="0"/>
              </a:rPr>
              <a:t>250 - 290 </a:t>
            </a:r>
            <a:r>
              <a:rPr lang="ru-RU" sz="2100" dirty="0">
                <a:latin typeface="Monotype Corsiva" panose="03010101010201010101" pitchFamily="66" charset="0"/>
              </a:rPr>
              <a:t>дней. В помете от одного до семи щенков, обычно </a:t>
            </a:r>
            <a:r>
              <a:rPr lang="ru-RU" sz="2100" dirty="0" smtClean="0">
                <a:latin typeface="Monotype Corsiva" panose="03010101010201010101" pitchFamily="66" charset="0"/>
              </a:rPr>
              <a:t>3 - 4</a:t>
            </a:r>
            <a:r>
              <a:rPr lang="ru-RU" sz="2100" dirty="0">
                <a:latin typeface="Monotype Corsiva" panose="03010101010201010101" pitchFamily="66" charset="0"/>
              </a:rPr>
              <a:t>. Линька заканчивается в середине октября.</a:t>
            </a:r>
          </a:p>
        </p:txBody>
      </p:sp>
    </p:spTree>
    <p:extLst>
      <p:ext uri="{BB962C8B-B14F-4D97-AF65-F5344CB8AC3E}">
        <p14:creationId xmlns:p14="http://schemas.microsoft.com/office/powerpoint/2010/main" val="277658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395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Соболь</vt:lpstr>
      <vt:lpstr>Презентация PowerPoint</vt:lpstr>
      <vt:lpstr>Ареал распространения</vt:lpstr>
      <vt:lpstr>Образ жизни</vt:lpstr>
      <vt:lpstr>Питание</vt:lpstr>
      <vt:lpstr>Размножение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Соболь</dc:title>
  <dc:creator>RePack by Diakov</dc:creator>
  <cp:lastModifiedBy>RePack by Diakov</cp:lastModifiedBy>
  <cp:revision>1</cp:revision>
  <dcterms:created xsi:type="dcterms:W3CDTF">2016-01-22T22:40:32Z</dcterms:created>
  <dcterms:modified xsi:type="dcterms:W3CDTF">2016-01-22T22:41:36Z</dcterms:modified>
</cp:coreProperties>
</file>