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3B9608-A691-4935-A8FE-6762447D80DB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45E754-2543-4DD5-8515-0533CE2FC4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Горностай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Леуненко Артём 7 «В» класс</a:t>
            </a:r>
            <a:br>
              <a:rPr lang="ru-RU" dirty="0" smtClean="0"/>
            </a:br>
            <a:r>
              <a:rPr lang="ru-RU" dirty="0" smtClean="0"/>
              <a:t>МБОУ СОШ №29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30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5" r="2961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6016" y="620688"/>
            <a:ext cx="3300573" cy="540060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Горноста́й (лат. Mustela erminea)  </a:t>
            </a:r>
            <a:r>
              <a:rPr lang="ru-RU" sz="2000" dirty="0" smtClean="0">
                <a:latin typeface="Monotype Corsiva" panose="03010101010201010101" pitchFamily="66" charset="0"/>
              </a:rPr>
              <a:t>- ценный </a:t>
            </a:r>
            <a:r>
              <a:rPr lang="ru-RU" sz="2000" dirty="0">
                <a:latin typeface="Monotype Corsiva" panose="03010101010201010101" pitchFamily="66" charset="0"/>
              </a:rPr>
              <a:t>пушной зверёк семейства куньих.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Горностай  - небольшой </a:t>
            </a:r>
            <a:r>
              <a:rPr lang="ru-RU" sz="2000" dirty="0">
                <a:latin typeface="Monotype Corsiva" panose="03010101010201010101" pitchFamily="66" charset="0"/>
              </a:rPr>
              <a:t>зверёк типичного куньего облика с длинным телом на коротких ногах, длинной шеей и треугольной головой с небольшими округлыми ушами. Длина тела самца  </a:t>
            </a:r>
            <a:r>
              <a:rPr lang="ru-RU" sz="2000" dirty="0" smtClean="0">
                <a:latin typeface="Monotype Corsiva" panose="03010101010201010101" pitchFamily="66" charset="0"/>
              </a:rPr>
              <a:t>17 - 38 </a:t>
            </a:r>
            <a:r>
              <a:rPr lang="ru-RU" sz="2000" dirty="0">
                <a:latin typeface="Monotype Corsiva" panose="03010101010201010101" pitchFamily="66" charset="0"/>
              </a:rPr>
              <a:t>см (самки примерно вдвое меньше), длина хвоста составляет около 35 % от длины тела  </a:t>
            </a:r>
            <a:r>
              <a:rPr lang="ru-RU" sz="2000" dirty="0" smtClean="0">
                <a:latin typeface="Monotype Corsiva" panose="03010101010201010101" pitchFamily="66" charset="0"/>
              </a:rPr>
              <a:t>6 - 12 </a:t>
            </a:r>
            <a:r>
              <a:rPr lang="ru-RU" sz="2000" dirty="0">
                <a:latin typeface="Monotype Corsiva" panose="03010101010201010101" pitchFamily="66" charset="0"/>
              </a:rPr>
              <a:t>см; масса тела </a:t>
            </a:r>
            <a:r>
              <a:rPr lang="ru-RU" sz="2000" dirty="0" smtClean="0">
                <a:latin typeface="Monotype Corsiva" panose="03010101010201010101" pitchFamily="66" charset="0"/>
              </a:rPr>
              <a:t> - </a:t>
            </a:r>
            <a:r>
              <a:rPr lang="ru-RU" sz="2000" dirty="0">
                <a:latin typeface="Monotype Corsiva" panose="03010101010201010101" pitchFamily="66" charset="0"/>
              </a:rPr>
              <a:t>от 70 до 260 г. Похож на ласку, но несколько больше её по размерам.</a:t>
            </a:r>
          </a:p>
        </p:txBody>
      </p:sp>
    </p:spTree>
    <p:extLst>
      <p:ext uri="{BB962C8B-B14F-4D97-AF65-F5344CB8AC3E}">
        <p14:creationId xmlns:p14="http://schemas.microsoft.com/office/powerpoint/2010/main" val="148263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141"/>
            <a:ext cx="3300984" cy="550928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Распространение</a:t>
            </a:r>
            <a:endParaRPr lang="ru-RU" dirty="0">
              <a:solidFill>
                <a:schemeClr val="bg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6" b="-208"/>
          <a:stretch/>
        </p:blipFill>
        <p:spPr>
          <a:xfrm>
            <a:off x="899592" y="1628800"/>
            <a:ext cx="3593306" cy="38092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764704"/>
            <a:ext cx="3300573" cy="5256584"/>
          </a:xfrm>
        </p:spPr>
        <p:txBody>
          <a:bodyPr>
            <a:noAutofit/>
          </a:bodyPr>
          <a:lstStyle/>
          <a:p>
            <a:r>
              <a:rPr lang="ru-RU" sz="1700" dirty="0">
                <a:latin typeface="Monotype Corsiva" panose="03010101010201010101" pitchFamily="66" charset="0"/>
              </a:rPr>
              <a:t>Обитает в арктической, субарктической и умеренной зонах Евразии и Северной Америки. В Европе он встречается от Скандинавии до Пиренеев и Альп, за исключением Албании, Греции, Болгарии и Турции. В Азии его ареал доходит до пустынь Средней Азии, Ирана, Афганистана, Монголии, Северо-Восточного Китая и северной Японии. В Северной Америке водится в Канаде, на островах Канадского арктического архипелага, в Гренландии и на севере США (кроме Великих равнин). На территории России обычен на европейском севере и в Сибири.</a:t>
            </a:r>
          </a:p>
          <a:p>
            <a:r>
              <a:rPr lang="ru-RU" sz="1700" dirty="0" smtClean="0">
                <a:latin typeface="Monotype Corsiva" panose="03010101010201010101" pitchFamily="66" charset="0"/>
              </a:rPr>
              <a:t>Был </a:t>
            </a:r>
            <a:r>
              <a:rPr lang="ru-RU" sz="1700" dirty="0">
                <a:latin typeface="Monotype Corsiva" panose="03010101010201010101" pitchFamily="66" charset="0"/>
              </a:rPr>
              <a:t>завезён в Новую Зеландию для контроля над популяцией кроликов.</a:t>
            </a:r>
          </a:p>
        </p:txBody>
      </p:sp>
    </p:spTree>
    <p:extLst>
      <p:ext uri="{BB962C8B-B14F-4D97-AF65-F5344CB8AC3E}">
        <p14:creationId xmlns:p14="http://schemas.microsoft.com/office/powerpoint/2010/main" val="49447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-99392"/>
            <a:ext cx="3300984" cy="694944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Образ жизни</a:t>
            </a:r>
            <a:endParaRPr lang="ru-RU" dirty="0">
              <a:solidFill>
                <a:schemeClr val="bg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9" r="29669"/>
          <a:stretch>
            <a:fillRect/>
          </a:stretch>
        </p:blipFill>
        <p:spPr>
          <a:xfrm>
            <a:off x="1043608" y="764704"/>
            <a:ext cx="3398248" cy="52565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6016" y="692696"/>
            <a:ext cx="3300573" cy="5335985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Monotype Corsiva" panose="03010101010201010101" pitchFamily="66" charset="0"/>
              </a:rPr>
              <a:t>Ведёт преимущественно одиночный территориальный образ жизни. Этот мелкий хищник очень смел и кровожаден; при безвыходном положении он рискует бросаться даже на человека. К естественным врагам горностая относятся рыжая и серая лисицы, куницы, илька, соболь, американский барсук, хищные птицы; изредка его ловят обычные кошки. Как правило, горностай предпочитает селиться неподалёку от воды: по берегам и поймам рек и ручьёв, у лесных озёр, по прибрежным лугам, зарослям кустарника и тростника.</a:t>
            </a:r>
          </a:p>
        </p:txBody>
      </p:sp>
    </p:spTree>
    <p:extLst>
      <p:ext uri="{BB962C8B-B14F-4D97-AF65-F5344CB8AC3E}">
        <p14:creationId xmlns:p14="http://schemas.microsoft.com/office/powerpoint/2010/main" val="48077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0"/>
            <a:ext cx="3300984" cy="550928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Размножение</a:t>
            </a:r>
            <a:endParaRPr lang="ru-RU" dirty="0">
              <a:solidFill>
                <a:schemeClr val="bg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0" r="1935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764704"/>
            <a:ext cx="3300573" cy="488794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Горностай полигамен, размножается один раз в году. Половая активность у самцов продолжается 4 месяца, с середины февраля до начала июня. Беременность у самок с длинной латентной стадией (</a:t>
            </a:r>
            <a:r>
              <a:rPr lang="ru-RU" sz="2000" dirty="0" smtClean="0">
                <a:latin typeface="Monotype Corsiva" panose="03010101010201010101" pitchFamily="66" charset="0"/>
              </a:rPr>
              <a:t>8 -  9 </a:t>
            </a:r>
            <a:r>
              <a:rPr lang="ru-RU" sz="2000" dirty="0">
                <a:latin typeface="Monotype Corsiva" panose="03010101010201010101" pitchFamily="66" charset="0"/>
              </a:rPr>
              <a:t>месяцев)  </a:t>
            </a:r>
            <a:r>
              <a:rPr lang="ru-RU" sz="2000" dirty="0" smtClean="0">
                <a:latin typeface="Monotype Corsiva" panose="03010101010201010101" pitchFamily="66" charset="0"/>
              </a:rPr>
              <a:t>- эмбрионы </a:t>
            </a:r>
            <a:r>
              <a:rPr lang="ru-RU" sz="2000" dirty="0">
                <a:latin typeface="Monotype Corsiva" panose="03010101010201010101" pitchFamily="66" charset="0"/>
              </a:rPr>
              <a:t>не развиваются до марта. Всего она длится </a:t>
            </a:r>
            <a:r>
              <a:rPr lang="ru-RU" sz="2000" dirty="0" smtClean="0">
                <a:latin typeface="Monotype Corsiva" panose="03010101010201010101" pitchFamily="66" charset="0"/>
              </a:rPr>
              <a:t>9 - 10 </a:t>
            </a:r>
            <a:r>
              <a:rPr lang="ru-RU" sz="2000" dirty="0">
                <a:latin typeface="Monotype Corsiva" panose="03010101010201010101" pitchFamily="66" charset="0"/>
              </a:rPr>
              <a:t>месяцев, так что детёныши появляются в апреле </a:t>
            </a:r>
            <a:r>
              <a:rPr lang="ru-RU" sz="2000" dirty="0" smtClean="0">
                <a:latin typeface="Monotype Corsiva" panose="03010101010201010101" pitchFamily="66" charset="0"/>
              </a:rPr>
              <a:t> - </a:t>
            </a:r>
            <a:r>
              <a:rPr lang="ru-RU" sz="2000" dirty="0">
                <a:latin typeface="Monotype Corsiva" panose="03010101010201010101" pitchFamily="66" charset="0"/>
              </a:rPr>
              <a:t>мае следующего года. Количество детёнышей в помётах колеблется от 3 до 18, в среднем </a:t>
            </a:r>
            <a:r>
              <a:rPr lang="ru-RU" sz="2000" dirty="0" smtClean="0">
                <a:latin typeface="Monotype Corsiva" panose="03010101010201010101" pitchFamily="66" charset="0"/>
              </a:rPr>
              <a:t>4 - 9</a:t>
            </a:r>
            <a:r>
              <a:rPr lang="ru-RU" sz="2000" dirty="0">
                <a:latin typeface="Monotype Corsiva" panose="03010101010201010101" pitchFamily="66" charset="0"/>
              </a:rPr>
              <a:t>. Занимается ими только самка.</a:t>
            </a:r>
          </a:p>
        </p:txBody>
      </p:sp>
    </p:spTree>
    <p:extLst>
      <p:ext uri="{BB962C8B-B14F-4D97-AF65-F5344CB8AC3E}">
        <p14:creationId xmlns:p14="http://schemas.microsoft.com/office/powerpoint/2010/main" val="114595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369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Горностай</vt:lpstr>
      <vt:lpstr>Презентация PowerPoint</vt:lpstr>
      <vt:lpstr>Распространение</vt:lpstr>
      <vt:lpstr>Образ жизни</vt:lpstr>
      <vt:lpstr>Размножение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Горностай</dc:title>
  <dc:creator>RePack by Diakov</dc:creator>
  <cp:lastModifiedBy>RePack by Diakov</cp:lastModifiedBy>
  <cp:revision>4</cp:revision>
  <dcterms:created xsi:type="dcterms:W3CDTF">2016-01-22T22:38:13Z</dcterms:created>
  <dcterms:modified xsi:type="dcterms:W3CDTF">2016-01-22T22:49:10Z</dcterms:modified>
</cp:coreProperties>
</file>