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65" r:id="rId2"/>
    <p:sldId id="257" r:id="rId3"/>
    <p:sldId id="264" r:id="rId4"/>
    <p:sldId id="268" r:id="rId5"/>
    <p:sldId id="269" r:id="rId6"/>
    <p:sldId id="262" r:id="rId7"/>
    <p:sldId id="270" r:id="rId8"/>
    <p:sldId id="271" r:id="rId9"/>
    <p:sldId id="272" r:id="rId10"/>
    <p:sldId id="273" r:id="rId11"/>
    <p:sldId id="274" r:id="rId12"/>
    <p:sldId id="261" r:id="rId13"/>
    <p:sldId id="266" r:id="rId14"/>
    <p:sldId id="267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614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FFB8F8E-78EF-4014-AD19-1D32759337C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1FFBBF0-8C88-4A40-8779-43E17BB2487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F51E541-14B3-4180-B6DE-F0131586F52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1B20617-73FD-4257-AEAB-AEDCFBC983D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A8C8B44-FA36-48A0-B0ED-04464B25ABF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C401955-8EA8-4235-826F-5F9546A9C0E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5D9FDC3-B519-4C2E-B4C5-13A974A558C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9857EA1-52BC-4C4D-A5A9-A493578E7AD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1B465DD-03A9-481E-A147-487E4CC2E2B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007679-BD4B-4371-82E5-A9837A239F0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28AD42E-C181-4334-A85C-5FF63599246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502A7E-DBA2-415F-B27D-9B92A965D46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7AB8E6D-73EC-4BA9-B469-7A637FA12C5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312B2D5-504E-4883-83F9-F9621896769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85E3293-A75C-4FCD-B457-166FCF2EF64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AA30FD0-DDEF-478A-B5F7-36E39FFDF0A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5B4D34D-F2A7-4517-AA89-E5D4B44F09E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0903828-EF59-47CE-84D6-703E8CB0E67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82371EE-E94F-4B95-9C14-EC6845309D7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43BF434-0622-402A-80BA-EAC3FFB0B98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042203C-FEE9-4D89-9D06-07C40CB6FA9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6E3B9B-B1F3-4488-BD13-13D8C0E7CE1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>
              <a:defRPr/>
            </a:pPr>
            <a:fld id="{6B911E59-0B36-4B42-8509-56E0D188276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28.01.2016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>
              <a:defRPr/>
            </a:pPr>
            <a:fld id="{DECC7BD6-7DEB-4AB0-9209-976C672597F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em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&#1055;&#1088;&#1077;&#1079;&#1077;&#1085;&#1090;&#1072;&#1094;&#1080;&#1103;2%20.pptx" TargetMode="External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&#1055;&#1088;&#1077;&#1079;&#1077;&#1085;&#1090;&#1072;&#1094;&#1080;&#1103;3.pptx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em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2000" dirty="0" smtClean="0">
                <a:solidFill>
                  <a:schemeClr val="accent1"/>
                </a:solidFill>
              </a:rPr>
              <a:t>Учитель математики: Лядова О.Н.</a:t>
            </a:r>
            <a:endParaRPr lang="ru-RU" sz="2000" dirty="0">
              <a:solidFill>
                <a:schemeClr val="accent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57007" y="1268760"/>
            <a:ext cx="8686993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Открытый урок:</a:t>
            </a:r>
          </a:p>
          <a:p>
            <a:pPr algn="ctr"/>
            <a:r>
              <a:rPr lang="ru-RU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«Действия с десятичными дробями».</a:t>
            </a:r>
            <a:endParaRPr lang="ru-RU" sz="36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741023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915816" y="476672"/>
            <a:ext cx="2680542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Рефлексия </a:t>
            </a:r>
            <a:endParaRPr lang="ru-RU" sz="3600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612" y="1867278"/>
            <a:ext cx="2259013" cy="2008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1973276"/>
            <a:ext cx="2318274" cy="19597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6954" y="1867278"/>
            <a:ext cx="2664296" cy="22348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04859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46627" y="2570872"/>
            <a:ext cx="7497566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Дополнительные задания</a:t>
            </a:r>
            <a:endParaRPr lang="ru-RU" sz="4800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603532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1528401783"/>
              </p:ext>
            </p:extLst>
          </p:nvPr>
        </p:nvGraphicFramePr>
        <p:xfrm>
          <a:off x="1679156" y="2204864"/>
          <a:ext cx="5796666" cy="3835002"/>
        </p:xfrm>
        <a:graphic>
          <a:graphicData uri="http://schemas.openxmlformats.org/drawingml/2006/table">
            <a:tbl>
              <a:tblPr firstRow="1" firstCol="1" bandRow="1"/>
              <a:tblGrid>
                <a:gridCol w="2031366"/>
                <a:gridCol w="3765300"/>
              </a:tblGrid>
              <a:tr h="52176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kern="12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Год</a:t>
                      </a:r>
                      <a:r>
                        <a:rPr lang="ru-RU" sz="1400" b="1" kern="12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127" marR="51127" marT="790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kern="12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Сумма</a:t>
                      </a:r>
                      <a:r>
                        <a:rPr lang="ru-RU" sz="1400" b="1" kern="12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127" marR="51127" marT="790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176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kern="12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2010</a:t>
                      </a:r>
                      <a:r>
                        <a:rPr lang="ru-RU" sz="1400" b="1" kern="12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127" marR="51127" marT="790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kern="12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22,2 </a:t>
                      </a: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млрд</a:t>
                      </a:r>
                      <a:r>
                        <a:rPr lang="ru-RU" sz="1400" b="1" kern="12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. руб.</a:t>
                      </a:r>
                      <a:r>
                        <a:rPr lang="ru-RU" sz="1400" b="1" kern="12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127" marR="51127" marT="790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176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kern="12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2011</a:t>
                      </a:r>
                      <a:r>
                        <a:rPr lang="ru-RU" sz="1400" b="1" kern="12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127" marR="51127" marT="790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27,1  </a:t>
                      </a:r>
                      <a:r>
                        <a:rPr lang="ru-RU" sz="1400" b="1" kern="1200" dirty="0" err="1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млрд.руб</a:t>
                      </a:r>
                      <a:r>
                        <a:rPr lang="ru-RU" sz="1400" b="1" kern="12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r>
                        <a:rPr lang="ru-RU" sz="1400" b="1" kern="12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127" marR="51127" marT="790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176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kern="12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2012</a:t>
                      </a:r>
                      <a:r>
                        <a:rPr lang="ru-RU" sz="1400" b="1" kern="12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127" marR="51127" marT="790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kern="12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26,3 </a:t>
                      </a: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400" b="1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млрд.руб</a:t>
                      </a:r>
                      <a:r>
                        <a:rPr lang="ru-RU" sz="1400" b="1" kern="12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r>
                        <a:rPr lang="ru-RU" sz="1400" b="1" kern="12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127" marR="51127" marT="790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176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kern="12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2013</a:t>
                      </a:r>
                      <a:r>
                        <a:rPr lang="ru-RU" sz="1400" b="1" kern="12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127" marR="51127" marT="790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kern="12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22,1 </a:t>
                      </a: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400" b="1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млрд.руб</a:t>
                      </a:r>
                      <a:r>
                        <a:rPr lang="ru-RU" sz="1400" b="1" kern="12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r>
                        <a:rPr lang="ru-RU" sz="1400" b="1" kern="12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127" marR="51127" marT="790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0441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kern="12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2014</a:t>
                      </a:r>
                      <a:r>
                        <a:rPr lang="ru-RU" sz="1400" b="1" kern="12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127" marR="51127" marT="790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kern="12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 8,4 </a:t>
                      </a: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400" b="1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млрд.руб</a:t>
                      </a:r>
                      <a:r>
                        <a:rPr lang="ru-RU" sz="1400" b="1" kern="12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r>
                        <a:rPr lang="ru-RU" sz="1400" b="1" kern="12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127" marR="51127" marT="790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176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kern="12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Итого:</a:t>
                      </a:r>
                      <a:r>
                        <a:rPr lang="ru-RU" sz="1400" b="1" kern="12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127" marR="51127" marT="790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127" marR="51127" marT="790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979965" y="260648"/>
            <a:ext cx="7195048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Cambria Math" panose="02040503050406030204" pitchFamily="18" charset="0"/>
                <a:ea typeface="Cambria Math" panose="02040503050406030204" pitchFamily="18" charset="0"/>
              </a:rPr>
              <a:t>Выясните, какая сумма выделена</a:t>
            </a:r>
          </a:p>
          <a:p>
            <a:pPr algn="ctr"/>
            <a:r>
              <a:rPr lang="ru-RU" sz="3600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Cambria Math" panose="02040503050406030204" pitchFamily="18" charset="0"/>
                <a:ea typeface="Cambria Math" panose="02040503050406030204" pitchFamily="18" charset="0"/>
              </a:rPr>
              <a:t> на развитие города Сочи</a:t>
            </a:r>
            <a:endParaRPr lang="ru-RU" sz="3600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5478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331640" y="2276872"/>
            <a:ext cx="7056784" cy="3816424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ru-RU" sz="2300" dirty="0"/>
              <a:t> </a:t>
            </a:r>
          </a:p>
          <a:p>
            <a:pPr marL="45720" indent="0" algn="ctr">
              <a:buNone/>
            </a:pPr>
            <a:r>
              <a:rPr lang="ru-RU" sz="2300" b="1" dirty="0">
                <a:solidFill>
                  <a:schemeClr val="accent6"/>
                </a:solidFill>
              </a:rPr>
              <a:t>на «4»</a:t>
            </a:r>
          </a:p>
          <a:p>
            <a:pPr marL="45720" indent="0" algn="ctr">
              <a:buNone/>
            </a:pPr>
            <a:r>
              <a:rPr lang="ru-RU" sz="2300" b="1" dirty="0"/>
              <a:t>(55,02 + 34,98) – (47,28 – 34,98)</a:t>
            </a:r>
          </a:p>
          <a:p>
            <a:pPr marL="45720" indent="0">
              <a:buNone/>
            </a:pPr>
            <a:r>
              <a:rPr lang="ru-RU" sz="2300" b="1" dirty="0"/>
              <a:t> </a:t>
            </a:r>
          </a:p>
          <a:p>
            <a:pPr marL="45720" indent="0" algn="ctr">
              <a:buNone/>
            </a:pPr>
            <a:r>
              <a:rPr lang="ru-RU" sz="2300" b="1" dirty="0">
                <a:solidFill>
                  <a:schemeClr val="accent6"/>
                </a:solidFill>
              </a:rPr>
              <a:t>на «5»</a:t>
            </a:r>
          </a:p>
          <a:p>
            <a:pPr marL="45720" indent="0" algn="ctr">
              <a:buNone/>
            </a:pPr>
            <a:r>
              <a:rPr lang="ru-RU" sz="2300" b="1" dirty="0"/>
              <a:t>12,444 – (7 – 2,92) + 1,038 + (13,65 – 3,008) </a:t>
            </a:r>
          </a:p>
          <a:p>
            <a:pPr marL="45720" indent="0">
              <a:buNone/>
            </a:pPr>
            <a:endParaRPr lang="ru-RU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619672" y="476672"/>
            <a:ext cx="5684569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Cambria Math" panose="02040503050406030204" pitchFamily="18" charset="0"/>
                <a:ea typeface="Cambria Math" panose="02040503050406030204" pitchFamily="18" charset="0"/>
              </a:rPr>
              <a:t>Выполните</a:t>
            </a:r>
          </a:p>
          <a:p>
            <a:pPr algn="ctr"/>
            <a:r>
              <a:rPr lang="ru-RU" sz="3600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Cambria Math" panose="02040503050406030204" pitchFamily="18" charset="0"/>
                <a:ea typeface="Cambria Math" panose="02040503050406030204" pitchFamily="18" charset="0"/>
              </a:rPr>
              <a:t> </a:t>
            </a:r>
            <a:r>
              <a:rPr lang="ru-RU" sz="3600" cap="none" spc="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Cambria Math" panose="02040503050406030204" pitchFamily="18" charset="0"/>
                <a:ea typeface="Cambria Math" panose="02040503050406030204" pitchFamily="18" charset="0"/>
              </a:rPr>
              <a:t>самостоятельную работу:</a:t>
            </a:r>
          </a:p>
        </p:txBody>
      </p:sp>
    </p:spTree>
    <p:extLst>
      <p:ext uri="{BB962C8B-B14F-4D97-AF65-F5344CB8AC3E}">
        <p14:creationId xmlns:p14="http://schemas.microsoft.com/office/powerpoint/2010/main" val="660998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23528" y="620688"/>
            <a:ext cx="3888432" cy="5361776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ru-RU" sz="3300" b="1" dirty="0"/>
              <a:t>Проверьте себя</a:t>
            </a:r>
            <a:r>
              <a:rPr lang="ru-RU" sz="3300" b="1" dirty="0" smtClean="0"/>
              <a:t>:</a:t>
            </a:r>
          </a:p>
          <a:p>
            <a:pPr marL="45720" indent="0">
              <a:buNone/>
            </a:pPr>
            <a:endParaRPr lang="ru-RU" sz="2600" dirty="0"/>
          </a:p>
          <a:p>
            <a:pPr marL="45720" indent="0">
              <a:buNone/>
            </a:pPr>
            <a:r>
              <a:rPr lang="ru-RU" sz="2600" b="1" dirty="0" smtClean="0">
                <a:solidFill>
                  <a:schemeClr val="accent6"/>
                </a:solidFill>
              </a:rPr>
              <a:t>      на </a:t>
            </a:r>
            <a:r>
              <a:rPr lang="ru-RU" sz="2600" b="1" dirty="0">
                <a:solidFill>
                  <a:schemeClr val="accent6"/>
                </a:solidFill>
              </a:rPr>
              <a:t>«4»</a:t>
            </a:r>
          </a:p>
          <a:p>
            <a:pPr marL="45720" indent="0">
              <a:buNone/>
            </a:pPr>
            <a:r>
              <a:rPr lang="ru-RU" sz="2600" dirty="0" smtClean="0"/>
              <a:t>      77,7</a:t>
            </a:r>
            <a:endParaRPr lang="ru-RU" sz="2600" dirty="0"/>
          </a:p>
          <a:p>
            <a:pPr algn="ctr"/>
            <a:endParaRPr lang="ru-RU" sz="2600" dirty="0"/>
          </a:p>
          <a:p>
            <a:pPr algn="ctr"/>
            <a:endParaRPr lang="ru-RU" sz="2600" dirty="0"/>
          </a:p>
          <a:p>
            <a:pPr marL="45720" indent="0">
              <a:buNone/>
            </a:pPr>
            <a:r>
              <a:rPr lang="ru-RU" sz="2600" b="1" dirty="0" smtClean="0">
                <a:solidFill>
                  <a:schemeClr val="accent6"/>
                </a:solidFill>
              </a:rPr>
              <a:t>     на </a:t>
            </a:r>
            <a:r>
              <a:rPr lang="ru-RU" sz="2600" b="1" dirty="0">
                <a:solidFill>
                  <a:schemeClr val="accent6"/>
                </a:solidFill>
              </a:rPr>
              <a:t>«5»</a:t>
            </a:r>
          </a:p>
          <a:p>
            <a:pPr marL="45720" indent="0">
              <a:buNone/>
            </a:pPr>
            <a:r>
              <a:rPr lang="ru-RU" sz="2600" dirty="0" smtClean="0"/>
              <a:t>     20,044</a:t>
            </a:r>
            <a:endParaRPr lang="ru-RU" sz="2600" dirty="0"/>
          </a:p>
        </p:txBody>
      </p:sp>
      <p:pic>
        <p:nvPicPr>
          <p:cNvPr id="5" name="Рисунок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1412776"/>
            <a:ext cx="5902067" cy="379706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76742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57286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5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9422" y="908720"/>
            <a:ext cx="7710429" cy="5017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2047008" y="116632"/>
            <a:ext cx="5486199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Устный счет</a:t>
            </a:r>
            <a:endParaRPr lang="ru-RU" sz="3600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38850" y="6165304"/>
            <a:ext cx="251226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3" action="ppaction://hlinkpres?slideindex=1&amp;slidetitle="/>
              </a:rPr>
              <a:t>Краткая справка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1135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893915" y="404664"/>
            <a:ext cx="3339376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Решите задачу</a:t>
            </a:r>
            <a:endParaRPr lang="ru-RU" sz="3600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556792"/>
            <a:ext cx="7906639" cy="9645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2996952"/>
            <a:ext cx="4103737" cy="2740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4683663"/>
              </p:ext>
            </p:extLst>
          </p:nvPr>
        </p:nvGraphicFramePr>
        <p:xfrm>
          <a:off x="5292080" y="2991028"/>
          <a:ext cx="3528392" cy="3383280"/>
        </p:xfrm>
        <a:graphic>
          <a:graphicData uri="http://schemas.openxmlformats.org/drawingml/2006/table">
            <a:tbl>
              <a:tblPr/>
              <a:tblGrid>
                <a:gridCol w="3528392"/>
              </a:tblGrid>
              <a:tr h="274320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ru-RU" sz="1800" b="1" dirty="0" smtClean="0">
                          <a:solidFill>
                            <a:schemeClr val="accent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Ольга Геннадьевна Вилухина </a:t>
                      </a:r>
                      <a:r>
                        <a:rPr lang="ru-RU" sz="1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(22 марта 1988, Межгорье, Башкирская АССР) — российская биатлонистка. Заслуженный мастер спорта России. Двукратный серебряный призёр Олимпийских игр 2014 года (в спринте и женской эстафете)</a:t>
                      </a:r>
                      <a:endParaRPr lang="ru-RU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55706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7731206"/>
              </p:ext>
            </p:extLst>
          </p:nvPr>
        </p:nvGraphicFramePr>
        <p:xfrm>
          <a:off x="539551" y="1487900"/>
          <a:ext cx="8280920" cy="3340023"/>
        </p:xfrm>
        <a:graphic>
          <a:graphicData uri="http://schemas.openxmlformats.org/drawingml/2006/table">
            <a:tbl>
              <a:tblPr firstRow="1" firstCol="1" bandRow="1"/>
              <a:tblGrid>
                <a:gridCol w="2760018"/>
                <a:gridCol w="2760018"/>
                <a:gridCol w="2760884"/>
              </a:tblGrid>
              <a:tr h="39565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 команда</a:t>
                      </a:r>
                      <a:endParaRPr lang="ru-RU" sz="2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 команда</a:t>
                      </a:r>
                      <a:endParaRPr lang="ru-RU" sz="2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 команда</a:t>
                      </a:r>
                      <a:endParaRPr lang="ru-RU" sz="2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7392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Сколько составил чистый бег украинских спортсменок, если их общее время прохождения дистанции 1 ч 10 мин 2 с, а время потраченное на стрельбу равно 4 мин 56 с? 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Сколько составил чистый бег российских спортсменок, если их общее время прохождения дистанции 1 ч 10 мин 29 с, а время потраченное на стрельбу равно 4 мин 3 с?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Сколько составил чистый бег норвежских спортсменок, если их общее время прохождения дистанции 1 ч 10 мин 40 с, а время потраченное на стрельбу равно 5 мин 15 с?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565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Ответ:</a:t>
                      </a:r>
                      <a:endParaRPr lang="ru-RU" sz="11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Ответ:</a:t>
                      </a:r>
                      <a:endParaRPr lang="ru-RU" sz="11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Ответ:</a:t>
                      </a:r>
                      <a:endParaRPr lang="ru-RU" sz="11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2618166" y="476672"/>
            <a:ext cx="3339376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Решите задачу</a:t>
            </a:r>
            <a:endParaRPr lang="ru-RU" sz="3600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9552" y="5517232"/>
            <a:ext cx="22322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hlinkClick r:id="rId2" action="ppaction://hlinkpres?slideindex=1&amp;slidetitle="/>
              </a:rPr>
              <a:t>Краткая справка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406229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411760" y="1772816"/>
            <a:ext cx="4320480" cy="3906768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подняться, потянуться,</a:t>
            </a:r>
          </a:p>
          <a:p>
            <a:pPr marL="45720" indent="0">
              <a:buNone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Два - нагнуться, разогнуться,</a:t>
            </a:r>
          </a:p>
          <a:p>
            <a:pPr marL="45720" indent="0">
              <a:buNone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Три - в ладоши три хлопка,</a:t>
            </a:r>
          </a:p>
          <a:p>
            <a:pPr marL="45720" indent="0">
              <a:buNone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Головою три кивка.</a:t>
            </a:r>
          </a:p>
          <a:p>
            <a:pPr marL="45720" indent="0">
              <a:buNone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четыре - руки шире,</a:t>
            </a:r>
          </a:p>
          <a:p>
            <a:pPr marL="45720" indent="0">
              <a:buNone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Пять - руками помахать,</a:t>
            </a:r>
          </a:p>
          <a:p>
            <a:pPr marL="45720" indent="0">
              <a:buNone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Шесть - на место тихо сесть.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788180" y="476672"/>
            <a:ext cx="581082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Cambria Math" panose="02040503050406030204" pitchFamily="18" charset="0"/>
                <a:ea typeface="Cambria Math" panose="02040503050406030204" pitchFamily="18" charset="0"/>
              </a:rPr>
              <a:t>Физкультминутка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3063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2022171"/>
              </p:ext>
            </p:extLst>
          </p:nvPr>
        </p:nvGraphicFramePr>
        <p:xfrm>
          <a:off x="444218" y="1340768"/>
          <a:ext cx="3888432" cy="2208276"/>
        </p:xfrm>
        <a:graphic>
          <a:graphicData uri="http://schemas.openxmlformats.org/drawingml/2006/table">
            <a:tbl>
              <a:tblPr firstRow="1" firstCol="1" bandRow="1"/>
              <a:tblGrid>
                <a:gridCol w="1866163"/>
                <a:gridCol w="2022269"/>
              </a:tblGrid>
              <a:tr h="2208276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arenR"/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х: 0,2=8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arenR"/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х+4,8=5,1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arenR"/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3х=1,8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arenR"/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25-х=7,7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arenR"/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20х=40,4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arenR"/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4х-2х=18,6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arenR"/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а+а-17,4=2,6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arenR"/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27х-х=2,6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arenR"/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(у+5у):6=0,8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17,3   -   н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0,1     -   а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1,6     -   л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0,3     -   и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0,8     -   я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      -   к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0,6     -   п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2,02   -   и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9,3     -   ц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2267744" y="404664"/>
            <a:ext cx="4150495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Решите уравнения</a:t>
            </a:r>
            <a:endParaRPr lang="ru-RU" sz="3600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4097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1340768"/>
            <a:ext cx="3660956" cy="50439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264771"/>
              </p:ext>
            </p:extLst>
          </p:nvPr>
        </p:nvGraphicFramePr>
        <p:xfrm>
          <a:off x="395536" y="3717031"/>
          <a:ext cx="4752432" cy="3024337"/>
        </p:xfrm>
        <a:graphic>
          <a:graphicData uri="http://schemas.openxmlformats.org/drawingml/2006/table">
            <a:tbl>
              <a:tblPr/>
              <a:tblGrid>
                <a:gridCol w="4752432"/>
              </a:tblGrid>
              <a:tr h="3024337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err="1" smtClean="0">
                          <a:solidFill>
                            <a:schemeClr val="accent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Ю́лия</a:t>
                      </a:r>
                      <a:r>
                        <a:rPr lang="ru-RU" sz="1600" b="1" dirty="0" smtClean="0">
                          <a:solidFill>
                            <a:schemeClr val="accent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b="1" dirty="0" err="1" smtClean="0">
                          <a:solidFill>
                            <a:schemeClr val="accent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Вячесла́вовна</a:t>
                      </a:r>
                      <a:r>
                        <a:rPr lang="ru-RU" sz="1600" b="1" dirty="0" smtClean="0">
                          <a:solidFill>
                            <a:schemeClr val="accent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b="1" dirty="0" err="1" smtClean="0">
                          <a:solidFill>
                            <a:schemeClr val="accent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Липни́цкая</a:t>
                      </a:r>
                      <a:endParaRPr lang="ru-RU" sz="1600" b="1" dirty="0" smtClean="0">
                        <a:solidFill>
                          <a:schemeClr val="accent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(5 июня 1998, Екатеринбург, Россия) — российская фигуристка, выступающая в женском одиночном катании и в командных соревнованиях по фигурному катанию. Олимпийская чемпионка 2014 года в командных соревнованиях, чемпионка Европы 2014 года. По состоянию на февраль 2014 года занимает</a:t>
                      </a:r>
                    </a:p>
                    <a:p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3-е место в рейтинге Международного союза конькобежцев. Юлия стала одной из самых молодых олимпийских чемпионок в истории фигурного катания.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25305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332656"/>
            <a:ext cx="3670300" cy="963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/>
              <p:cNvSpPr txBox="1"/>
              <p:nvPr/>
            </p:nvSpPr>
            <p:spPr>
              <a:xfrm>
                <a:off x="1403648" y="4070394"/>
                <a:ext cx="6552728" cy="127727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1400" dirty="0" smtClean="0"/>
                  <a:t>Решение:</a:t>
                </a:r>
              </a:p>
              <a:p>
                <a:pPr marL="228600" indent="-228600">
                  <a:lnSpc>
                    <a:spcPct val="150000"/>
                  </a:lnSpc>
                  <a:buAutoNum type="arabicParenR"/>
                </a:pPr>
                <a:r>
                  <a:rPr lang="ru-RU" sz="1400" dirty="0" smtClean="0"/>
                  <a:t>39-36=3 (м/с) скорость сближения</a:t>
                </a:r>
              </a:p>
              <a:p>
                <a:pPr marL="228600" indent="-228600">
                  <a:lnSpc>
                    <a:spcPct val="150000"/>
                  </a:lnSpc>
                  <a:buAutoNum type="arabicParenR"/>
                </a:pPr>
                <a:r>
                  <a:rPr lang="ru-RU" sz="1400" dirty="0" smtClean="0"/>
                  <a:t>270:3=90 (с) время встречи</a:t>
                </a:r>
              </a:p>
              <a:p>
                <a:pPr marL="228600" indent="-228600">
                  <a:lnSpc>
                    <a:spcPct val="150000"/>
                  </a:lnSpc>
                  <a:buAutoNum type="arabicParenR"/>
                </a:pPr>
                <a:r>
                  <a:rPr lang="ru-RU" sz="1400" dirty="0" smtClean="0"/>
                  <a:t>50</a:t>
                </a:r>
                <a14:m>
                  <m:oMath xmlns:m="http://schemas.openxmlformats.org/officeDocument/2006/math">
                    <m:r>
                      <a:rPr lang="ru-RU" sz="1400" b="0" i="0" smtClean="0">
                        <a:latin typeface="Cambria Math"/>
                        <a:ea typeface="Cambria Math"/>
                      </a:rPr>
                      <m:t> </m:t>
                    </m:r>
                    <m:r>
                      <a:rPr lang="ru-RU" sz="1400" i="1" smtClean="0">
                        <a:latin typeface="Cambria Math"/>
                        <a:ea typeface="Cambria Math"/>
                      </a:rPr>
                      <m:t>∙</m:t>
                    </m:r>
                    <m:r>
                      <a:rPr lang="ru-RU" sz="1400" b="0" i="1" smtClean="0">
                        <a:latin typeface="Cambria Math"/>
                        <a:ea typeface="Cambria Math"/>
                      </a:rPr>
                      <m:t>90=4500 (м)</m:t>
                    </m:r>
                  </m:oMath>
                </a14:m>
                <a:r>
                  <a:rPr lang="ru-RU" sz="1400" dirty="0" smtClean="0"/>
                  <a:t> путь пройденный камерой.</a:t>
                </a:r>
              </a:p>
            </p:txBody>
          </p:sp>
        </mc:Choice>
        <mc:Fallback xmlns=""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03648" y="4070394"/>
                <a:ext cx="6552728" cy="1277273"/>
              </a:xfrm>
              <a:prstGeom prst="rect">
                <a:avLst/>
              </a:prstGeom>
              <a:blipFill rotWithShape="1">
                <a:blip r:embed="rId3"/>
                <a:stretch>
                  <a:fillRect l="-186" t="-957" b="-47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556792"/>
            <a:ext cx="7044028" cy="2103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58107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95736" y="836712"/>
            <a:ext cx="4455066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Домашнее задание:</a:t>
            </a:r>
            <a:endParaRPr lang="ru-RU" sz="3600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488942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оризонт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hade val="100000"/>
                <a:satMod val="100000"/>
              </a:schemeClr>
            </a:gs>
            <a:gs pos="100000">
              <a:schemeClr val="phClr">
                <a:tint val="61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</a:schemeClr>
            </a:gs>
            <a:gs pos="100000">
              <a:schemeClr val="phClr">
                <a:tint val="90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5240" cap="flat" cmpd="sng" algn="ctr">
          <a:solidFill>
            <a:schemeClr val="phClr">
              <a:tint val="25000"/>
              <a:alpha val="25000"/>
            </a:schemeClr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2924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prstMaterial="flat">
            <a:bevelT w="34925" h="47625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280</TotalTime>
  <Words>412</Words>
  <Application>Microsoft Office PowerPoint</Application>
  <PresentationFormat>Экран (4:3)</PresentationFormat>
  <Paragraphs>86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Воздушный поток</vt:lpstr>
      <vt:lpstr>Учитель математики: Лядова О.Н.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29</cp:revision>
  <dcterms:created xsi:type="dcterms:W3CDTF">2014-02-14T08:55:00Z</dcterms:created>
  <dcterms:modified xsi:type="dcterms:W3CDTF">2016-01-28T02:08:36Z</dcterms:modified>
</cp:coreProperties>
</file>