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26" r:id="rId2"/>
    <p:sldId id="325" r:id="rId3"/>
    <p:sldId id="324" r:id="rId4"/>
    <p:sldId id="327" r:id="rId5"/>
    <p:sldId id="267" r:id="rId6"/>
    <p:sldId id="328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9" r:id="rId16"/>
    <p:sldId id="280" r:id="rId17"/>
    <p:sldId id="284" r:id="rId18"/>
    <p:sldId id="285" r:id="rId19"/>
    <p:sldId id="288" r:id="rId20"/>
    <p:sldId id="289" r:id="rId21"/>
    <p:sldId id="290" r:id="rId22"/>
    <p:sldId id="291" r:id="rId23"/>
    <p:sldId id="294" r:id="rId24"/>
    <p:sldId id="295" r:id="rId25"/>
    <p:sldId id="296" r:id="rId26"/>
    <p:sldId id="301" r:id="rId27"/>
    <p:sldId id="307" r:id="rId28"/>
    <p:sldId id="309" r:id="rId29"/>
    <p:sldId id="321" r:id="rId30"/>
    <p:sldId id="322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>
        <p:scale>
          <a:sx n="76" d="100"/>
          <a:sy n="76" d="100"/>
        </p:scale>
        <p:origin x="-80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775E39-BA05-4186-8E51-43183782DEC9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2EE5BF-407D-4E5F-867D-F5C20D31A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421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C606BF-A67A-4980-9197-B10D6B1C99F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A6407-3F78-4197-A47C-5A3E2DF8B749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EB960-B5EA-45A4-A0FB-72CF55160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D7FB9-0D4F-4A1D-9C1C-73172260EE97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5CB13-4F59-4CFA-A8A2-31EE26EF7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DA969-7533-4AE5-9710-F6161AF36CF8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505E1-FCAF-4E38-9126-B345D7073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0FE57-67FF-4FF7-ACDB-9ECE5E035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C4AA-6FD9-4373-93AC-A2A311A87BA1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28788-B3A0-4B8C-9B3A-96E48E0F2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A7A5-3101-4452-AAAC-2611AA3A02F0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D9AB3-437F-4708-A6E1-BC206DAA0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DA2F-F16E-494B-9A49-7D08F7BAD0E5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01A7A-9FBF-4903-8911-8B024BFE2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1475-02B0-4BB4-BD06-D2918AD88672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3009-1AC9-4A7C-94BE-081836450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CBF4-B9E3-49AE-AC57-E2260B7EC2C5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C8106-EB11-4D34-83BE-0A184A366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88AB-99FE-420F-B8EA-F226F5E80427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90A5A-E143-4F27-8255-A11304F5C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E60D-F483-41DD-B5E5-BC6582275DE5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C9CA7-3C44-47A6-9432-D1BF1291F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1254-B0FC-4225-B537-D6AE8F0A2218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35BEF-666E-4C4A-9CD8-B28F2C5DA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2E4EC2-47AD-490C-A914-F9724039BCAC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CCF35D-211B-4871-BA4C-1DFF417AC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1%81%D0%A3%D0%A5%D0%9E%D0%9C%D0%9B%D0%98%D0%9D%D0%A1%D0%9A%D0%98%D0%99&amp;noreask=1&amp;pos=13&amp;rpt=simage&amp;lr=213&amp;uinfo=sw-1263-sh-675-fw-1038-fh-469-pd-1&amp;img_url=http://www.ugomon.ru/_pu/0/93812182.jpg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60648"/>
            <a:ext cx="79208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ФОРМИРОВАНИЕ УНИВЕРСАЛЬНЫХ УЧЕБНЫХ   ДЕЙСТВИЙ НА УРОКАХ МАТЕМАТИКИ</a:t>
            </a:r>
          </a:p>
          <a:p>
            <a:pPr algn="ctr"/>
            <a:endParaRPr lang="ru-RU" sz="48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2016 год</a:t>
            </a:r>
          </a:p>
        </p:txBody>
      </p:sp>
    </p:spTree>
    <p:extLst>
      <p:ext uri="{BB962C8B-B14F-4D97-AF65-F5344CB8AC3E}">
        <p14:creationId xmlns:p14="http://schemas.microsoft.com/office/powerpoint/2010/main" val="27663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395288" y="4762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Познавательные</a:t>
            </a:r>
          </a:p>
          <a:p>
            <a:pPr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УУД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850" y="1600200"/>
            <a:ext cx="8242300" cy="433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214313" y="382588"/>
            <a:ext cx="822960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400" b="1" dirty="0" err="1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Общеучебные</a:t>
            </a:r>
            <a:r>
              <a:rPr lang="ru-RU" sz="3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познавательные </a:t>
            </a:r>
            <a:r>
              <a:rPr lang="ru-RU" sz="3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УУД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511300"/>
            <a:ext cx="8747125" cy="515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214313" y="476250"/>
            <a:ext cx="822960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Знаково-символические познавательные </a:t>
            </a:r>
            <a:r>
              <a:rPr lang="ru-RU" sz="3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УУД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1613" y="2066925"/>
            <a:ext cx="8747125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214313" y="333375"/>
            <a:ext cx="8229600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Логические  познавательные </a:t>
            </a:r>
            <a:r>
              <a:rPr lang="ru-RU" sz="3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УУД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8" y="1352550"/>
            <a:ext cx="8959850" cy="543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214313" y="333375"/>
            <a:ext cx="8229600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Проблемно-поисковые познавательные </a:t>
            </a:r>
            <a:r>
              <a:rPr lang="ru-RU" sz="34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УУД</a:t>
            </a:r>
          </a:p>
        </p:txBody>
      </p:sp>
      <p:graphicFrame>
        <p:nvGraphicFramePr>
          <p:cNvPr id="133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766612"/>
              </p:ext>
            </p:extLst>
          </p:nvPr>
        </p:nvGraphicFramePr>
        <p:xfrm>
          <a:off x="304800" y="2844800"/>
          <a:ext cx="8534400" cy="944880"/>
        </p:xfrm>
        <a:graphic>
          <a:graphicData uri="http://schemas.openxmlformats.org/drawingml/2006/table">
            <a:tbl>
              <a:tblPr/>
              <a:tblGrid>
                <a:gridCol w="2054225"/>
                <a:gridCol w="1106488"/>
                <a:gridCol w="2371725"/>
                <a:gridCol w="1108075"/>
                <a:gridCol w="1893887"/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Выявление проблемы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Постановка проблемы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Решение проблемы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05" name="Line 84"/>
          <p:cNvSpPr>
            <a:spLocks noChangeShapeType="1"/>
          </p:cNvSpPr>
          <p:nvPr/>
        </p:nvSpPr>
        <p:spPr bwMode="auto">
          <a:xfrm>
            <a:off x="2590800" y="335756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6" name="Line 85"/>
          <p:cNvSpPr>
            <a:spLocks noChangeShapeType="1"/>
          </p:cNvSpPr>
          <p:nvPr/>
        </p:nvSpPr>
        <p:spPr bwMode="auto">
          <a:xfrm>
            <a:off x="5795963" y="335756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76200" y="762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eaLnBrk="0" hangingPunct="0">
              <a:lnSpc>
                <a:spcPct val="70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Алгоритм деятельности 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учителя математики 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по проектированию проблемного урока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457200" y="1143000"/>
            <a:ext cx="83820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82575" indent="-280988" algn="r" defTabSz="449263" eaLnBrk="0" hangingPunct="0">
              <a:lnSpc>
                <a:spcPct val="90000"/>
              </a:lnSpc>
              <a:spcBef>
                <a:spcPts val="700"/>
              </a:spcBef>
              <a:buSzPct val="100000"/>
              <a:tabLst>
                <a:tab pos="282575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После определения целей обучения:</a:t>
            </a:r>
          </a:p>
          <a:p>
            <a:pPr marL="282575" indent="-280988" defTabSz="449263" eaLnBrk="0" hangingPunct="0">
              <a:lnSpc>
                <a:spcPct val="90000"/>
              </a:lnSpc>
              <a:spcBef>
                <a:spcPts val="675"/>
              </a:spcBef>
              <a:buSzPct val="100000"/>
              <a:tabLst>
                <a:tab pos="282575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1. </a:t>
            </a:r>
            <a:r>
              <a:rPr lang="ru-RU" sz="2700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На основе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анализа содержания обучения выявить учебные проблемы (курса, темы) урока</a:t>
            </a:r>
          </a:p>
          <a:p>
            <a:pPr marL="282575" indent="-280988" defTabSz="449263" eaLnBrk="0" hangingPunct="0">
              <a:lnSpc>
                <a:spcPct val="90000"/>
              </a:lnSpc>
              <a:spcBef>
                <a:spcPts val="675"/>
              </a:spcBef>
              <a:buSzPct val="100000"/>
              <a:tabLst>
                <a:tab pos="282575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2. </a:t>
            </a:r>
            <a:r>
              <a:rPr lang="ru-RU" sz="2700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Выстроить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обнаруженные проблемы в порядке их соподчинения  и в соответствии с этим </a:t>
            </a:r>
            <a:r>
              <a:rPr lang="ru-RU" sz="2700" i="1" dirty="0">
                <a:solidFill>
                  <a:srgbClr val="00CC99"/>
                </a:solidFill>
                <a:latin typeface="Times New Roman" pitchFamily="18" charset="0"/>
                <a:cs typeface="Arial" charset="0"/>
              </a:rPr>
              <a:t>разбить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учебный материал на законченные смысловые блоки</a:t>
            </a:r>
          </a:p>
          <a:p>
            <a:pPr marL="282575" indent="-280988" defTabSz="449263" eaLnBrk="0" hangingPunct="0">
              <a:lnSpc>
                <a:spcPct val="90000"/>
              </a:lnSpc>
              <a:spcBef>
                <a:spcPts val="675"/>
              </a:spcBef>
              <a:buSzPct val="100000"/>
              <a:tabLst>
                <a:tab pos="282575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3. </a:t>
            </a:r>
            <a:r>
              <a:rPr lang="ru-RU" sz="2700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Продумать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путь постановки и решения учебных проблем на уроке</a:t>
            </a:r>
          </a:p>
          <a:p>
            <a:pPr marL="282575" indent="-280988" defTabSz="449263" eaLnBrk="0" hangingPunct="0">
              <a:lnSpc>
                <a:spcPct val="90000"/>
              </a:lnSpc>
              <a:spcBef>
                <a:spcPts val="675"/>
              </a:spcBef>
              <a:buSzPct val="100000"/>
              <a:tabLst>
                <a:tab pos="282575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4. </a:t>
            </a:r>
            <a:r>
              <a:rPr lang="ru-RU" sz="2700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Отобрать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адекватное особенностям учебных проблем дидактико-методическое обеспечение</a:t>
            </a:r>
          </a:p>
          <a:p>
            <a:pPr marL="282575" indent="-280988" defTabSz="449263" eaLnBrk="0" hangingPunct="0">
              <a:lnSpc>
                <a:spcPct val="90000"/>
              </a:lnSpc>
              <a:spcBef>
                <a:spcPts val="675"/>
              </a:spcBef>
              <a:buSzPct val="100000"/>
              <a:tabLst>
                <a:tab pos="282575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5. </a:t>
            </a:r>
            <a:r>
              <a:rPr lang="ru-RU" sz="2700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Подготовить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материалы для диагностики качества обучения, выявления учебных достижений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304800" y="152400"/>
          <a:ext cx="8534400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3" imgW="3790800" imgH="4114800" progId="">
                  <p:embed/>
                </p:oleObj>
              </mc:Choice>
              <mc:Fallback>
                <p:oleObj r:id="rId3" imgW="3790800" imgH="411480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534400" cy="655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304800" y="884238"/>
            <a:ext cx="8443664" cy="312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Calibri" pitchFamily="34" charset="0"/>
              </a:rPr>
              <a:t>Формирование</a:t>
            </a:r>
            <a:br>
              <a:rPr lang="ru-RU" sz="6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6000" b="1" dirty="0" err="1">
                <a:solidFill>
                  <a:srgbClr val="002060"/>
                </a:solidFill>
                <a:latin typeface="Calibri" pitchFamily="34" charset="0"/>
              </a:rPr>
              <a:t>общеучебных</a:t>
            </a:r>
            <a:r>
              <a:rPr lang="ru-RU" sz="60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ru-RU" sz="6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6000" b="1" dirty="0">
                <a:solidFill>
                  <a:srgbClr val="002060"/>
                </a:solidFill>
                <a:latin typeface="Calibri" pitchFamily="34" charset="0"/>
              </a:rPr>
              <a:t>УУД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514591"/>
              </p:ext>
            </p:extLst>
          </p:nvPr>
        </p:nvGraphicFramePr>
        <p:xfrm>
          <a:off x="250825" y="44450"/>
          <a:ext cx="8713788" cy="6406835"/>
        </p:xfrm>
        <a:graphic>
          <a:graphicData uri="http://schemas.openxmlformats.org/drawingml/2006/table">
            <a:tbl>
              <a:tblPr/>
              <a:tblGrid>
                <a:gridCol w="1127125"/>
                <a:gridCol w="7586663"/>
              </a:tblGrid>
              <a:tr h="336550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Работа с источником информации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Читать текст бегло, сознательно, выразительно.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Делить текст задачи на части, выделять главные мысли.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Составлять по тексту краткую запись.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Уметь проводить обратные логические сравнения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Работать  с формулами.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Работать с рисунками, схемами и т.д., составлять по ним  план действий.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Работать с графиками.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Выделять в тексте элементы системы научных знаний.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Использовать ранее изученный материал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Работать со сложным текстом: делить на части, составлять план и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Составлять опорные символико-графические конспекты.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Проведение анализа полученного результата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/>
          <p:cNvGrpSpPr>
            <a:grpSpLocks noRot="1"/>
          </p:cNvGrpSpPr>
          <p:nvPr/>
        </p:nvGrpSpPr>
        <p:grpSpPr bwMode="auto">
          <a:xfrm>
            <a:off x="381000" y="533400"/>
            <a:ext cx="8447194" cy="5929440"/>
            <a:chOff x="340" y="381"/>
            <a:chExt cx="4988" cy="3457"/>
          </a:xfrm>
        </p:grpSpPr>
        <p:sp>
          <p:nvSpPr>
            <p:cNvPr id="36870" name="Rectangle 5"/>
            <p:cNvSpPr>
              <a:spLocks noChangeArrowheads="1"/>
            </p:cNvSpPr>
            <p:nvPr/>
          </p:nvSpPr>
          <p:spPr bwMode="auto">
            <a:xfrm>
              <a:off x="340" y="381"/>
              <a:ext cx="48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dirty="0">
                  <a:solidFill>
                    <a:srgbClr val="002060"/>
                  </a:solidFill>
                  <a:latin typeface="Times New Roman" pitchFamily="18" charset="0"/>
                  <a:cs typeface="Arial" charset="0"/>
                </a:rPr>
                <a:t>Смысловое </a:t>
              </a:r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Arial" charset="0"/>
                </a:rPr>
                <a:t>чтение на уроках математики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71" name="Rectangle 6"/>
            <p:cNvSpPr>
              <a:spLocks noChangeArrowheads="1"/>
            </p:cNvSpPr>
            <p:nvPr/>
          </p:nvSpPr>
          <p:spPr bwMode="auto">
            <a:xfrm>
              <a:off x="3333" y="381"/>
              <a:ext cx="99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72" name="Rectangle 7"/>
            <p:cNvSpPr>
              <a:spLocks noChangeArrowheads="1"/>
            </p:cNvSpPr>
            <p:nvPr/>
          </p:nvSpPr>
          <p:spPr bwMode="auto">
            <a:xfrm>
              <a:off x="4331" y="381"/>
              <a:ext cx="99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73" name="Rectangle 8"/>
            <p:cNvSpPr>
              <a:spLocks noChangeArrowheads="1"/>
            </p:cNvSpPr>
            <p:nvPr/>
          </p:nvSpPr>
          <p:spPr bwMode="auto">
            <a:xfrm>
              <a:off x="340" y="727"/>
              <a:ext cx="99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74" name="Rectangle 9"/>
            <p:cNvSpPr>
              <a:spLocks noChangeArrowheads="1"/>
            </p:cNvSpPr>
            <p:nvPr/>
          </p:nvSpPr>
          <p:spPr bwMode="auto">
            <a:xfrm>
              <a:off x="1338" y="727"/>
              <a:ext cx="98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75" name="Rectangle 10"/>
            <p:cNvSpPr>
              <a:spLocks noChangeArrowheads="1"/>
            </p:cNvSpPr>
            <p:nvPr/>
          </p:nvSpPr>
          <p:spPr bwMode="auto">
            <a:xfrm>
              <a:off x="2326" y="727"/>
              <a:ext cx="100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76" name="Rectangle 11"/>
            <p:cNvSpPr>
              <a:spLocks noChangeArrowheads="1"/>
            </p:cNvSpPr>
            <p:nvPr/>
          </p:nvSpPr>
          <p:spPr bwMode="auto">
            <a:xfrm>
              <a:off x="3333" y="727"/>
              <a:ext cx="99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77" name="Rectangle 12"/>
            <p:cNvSpPr>
              <a:spLocks noChangeArrowheads="1"/>
            </p:cNvSpPr>
            <p:nvPr/>
          </p:nvSpPr>
          <p:spPr bwMode="auto">
            <a:xfrm>
              <a:off x="4331" y="727"/>
              <a:ext cx="99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78" name="Rectangle 13"/>
            <p:cNvSpPr>
              <a:spLocks noChangeArrowheads="1"/>
            </p:cNvSpPr>
            <p:nvPr/>
          </p:nvSpPr>
          <p:spPr bwMode="auto">
            <a:xfrm>
              <a:off x="340" y="1072"/>
              <a:ext cx="99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79" name="Rectangle 14"/>
            <p:cNvSpPr>
              <a:spLocks noChangeArrowheads="1"/>
            </p:cNvSpPr>
            <p:nvPr/>
          </p:nvSpPr>
          <p:spPr bwMode="auto">
            <a:xfrm>
              <a:off x="1338" y="1072"/>
              <a:ext cx="98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80" name="Rectangle 15"/>
            <p:cNvSpPr>
              <a:spLocks noChangeArrowheads="1"/>
            </p:cNvSpPr>
            <p:nvPr/>
          </p:nvSpPr>
          <p:spPr bwMode="auto">
            <a:xfrm>
              <a:off x="2326" y="1072"/>
              <a:ext cx="3002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i="1" dirty="0">
                  <a:solidFill>
                    <a:srgbClr val="002060"/>
                  </a:solidFill>
                  <a:latin typeface="Times New Roman" pitchFamily="18" charset="0"/>
                  <a:cs typeface="Arial" charset="0"/>
                </a:rPr>
                <a:t>Поиск</a:t>
              </a:r>
              <a:r>
                <a:rPr lang="ru-RU" sz="28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ответов на поставленные вопросы</a:t>
              </a:r>
            </a:p>
          </p:txBody>
        </p:sp>
        <p:sp>
          <p:nvSpPr>
            <p:cNvPr id="36881" name="Rectangle 16"/>
            <p:cNvSpPr>
              <a:spLocks noChangeArrowheads="1"/>
            </p:cNvSpPr>
            <p:nvPr/>
          </p:nvSpPr>
          <p:spPr bwMode="auto">
            <a:xfrm>
              <a:off x="340" y="1418"/>
              <a:ext cx="998" cy="2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algn="ctr"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i="1" dirty="0">
                  <a:solidFill>
                    <a:srgbClr val="002060"/>
                  </a:solidFill>
                  <a:latin typeface="Times New Roman" pitchFamily="18" charset="0"/>
                  <a:cs typeface="Arial" charset="0"/>
                </a:rPr>
                <a:t>Чтение и анализ меж-пред-</a:t>
              </a:r>
              <a:r>
                <a:rPr lang="ru-RU" sz="2800" b="1" i="1" dirty="0" err="1">
                  <a:solidFill>
                    <a:srgbClr val="002060"/>
                  </a:solidFill>
                  <a:latin typeface="Times New Roman" pitchFamily="18" charset="0"/>
                  <a:cs typeface="Arial" charset="0"/>
                </a:rPr>
                <a:t>метных</a:t>
              </a:r>
              <a:r>
                <a:rPr lang="ru-RU" sz="2800" b="1" i="1" dirty="0">
                  <a:solidFill>
                    <a:srgbClr val="002060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ru-RU" sz="2800" b="1" i="1" dirty="0" smtClean="0">
                  <a:solidFill>
                    <a:srgbClr val="002060"/>
                  </a:solidFill>
                  <a:latin typeface="Times New Roman" pitchFamily="18" charset="0"/>
                  <a:cs typeface="Arial" charset="0"/>
                </a:rPr>
                <a:t>текстов</a:t>
              </a:r>
              <a:endParaRPr lang="ru-RU" sz="2800" b="1" i="1" dirty="0">
                <a:solidFill>
                  <a:srgbClr val="00206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82" name="Rectangle 17"/>
            <p:cNvSpPr>
              <a:spLocks noChangeArrowheads="1"/>
            </p:cNvSpPr>
            <p:nvPr/>
          </p:nvSpPr>
          <p:spPr bwMode="auto">
            <a:xfrm>
              <a:off x="1338" y="1418"/>
              <a:ext cx="98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83" name="Rectangle 18"/>
            <p:cNvSpPr>
              <a:spLocks noChangeArrowheads="1"/>
            </p:cNvSpPr>
            <p:nvPr/>
          </p:nvSpPr>
          <p:spPr bwMode="auto">
            <a:xfrm>
              <a:off x="1338" y="1763"/>
              <a:ext cx="98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84" name="Rectangle 19"/>
            <p:cNvSpPr>
              <a:spLocks noChangeArrowheads="1"/>
            </p:cNvSpPr>
            <p:nvPr/>
          </p:nvSpPr>
          <p:spPr bwMode="auto">
            <a:xfrm>
              <a:off x="2326" y="1763"/>
              <a:ext cx="100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85" name="Rectangle 20"/>
            <p:cNvSpPr>
              <a:spLocks noChangeArrowheads="1"/>
            </p:cNvSpPr>
            <p:nvPr/>
          </p:nvSpPr>
          <p:spPr bwMode="auto">
            <a:xfrm>
              <a:off x="3333" y="1763"/>
              <a:ext cx="99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86" name="Rectangle 21"/>
            <p:cNvSpPr>
              <a:spLocks noChangeArrowheads="1"/>
            </p:cNvSpPr>
            <p:nvPr/>
          </p:nvSpPr>
          <p:spPr bwMode="auto">
            <a:xfrm>
              <a:off x="4331" y="1763"/>
              <a:ext cx="99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87" name="Rectangle 22"/>
            <p:cNvSpPr>
              <a:spLocks noChangeArrowheads="1"/>
            </p:cNvSpPr>
            <p:nvPr/>
          </p:nvSpPr>
          <p:spPr bwMode="auto">
            <a:xfrm>
              <a:off x="1338" y="2109"/>
              <a:ext cx="98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88" name="Rectangle 23"/>
            <p:cNvSpPr>
              <a:spLocks noChangeArrowheads="1"/>
            </p:cNvSpPr>
            <p:nvPr/>
          </p:nvSpPr>
          <p:spPr bwMode="auto">
            <a:xfrm>
              <a:off x="2326" y="2109"/>
              <a:ext cx="3002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i="1" dirty="0">
                  <a:solidFill>
                    <a:srgbClr val="002060"/>
                  </a:solidFill>
                  <a:latin typeface="Times New Roman" pitchFamily="18" charset="0"/>
                  <a:cs typeface="Arial" charset="0"/>
                </a:rPr>
                <a:t>Составление</a:t>
              </a:r>
              <a:r>
                <a:rPr lang="ru-RU" sz="2800" b="1" dirty="0">
                  <a:solidFill>
                    <a:srgbClr val="002060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ru-RU" sz="28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классификационных схем</a:t>
              </a:r>
            </a:p>
          </p:txBody>
        </p:sp>
        <p:sp>
          <p:nvSpPr>
            <p:cNvPr id="36889" name="Rectangle 24"/>
            <p:cNvSpPr>
              <a:spLocks noChangeArrowheads="1"/>
            </p:cNvSpPr>
            <p:nvPr/>
          </p:nvSpPr>
          <p:spPr bwMode="auto">
            <a:xfrm>
              <a:off x="1338" y="2455"/>
              <a:ext cx="98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90" name="Rectangle 25"/>
            <p:cNvSpPr>
              <a:spLocks noChangeArrowheads="1"/>
            </p:cNvSpPr>
            <p:nvPr/>
          </p:nvSpPr>
          <p:spPr bwMode="auto">
            <a:xfrm>
              <a:off x="1338" y="2801"/>
              <a:ext cx="98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91" name="Rectangle 26"/>
            <p:cNvSpPr>
              <a:spLocks noChangeArrowheads="1"/>
            </p:cNvSpPr>
            <p:nvPr/>
          </p:nvSpPr>
          <p:spPr bwMode="auto">
            <a:xfrm>
              <a:off x="2326" y="2801"/>
              <a:ext cx="100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92" name="Rectangle 27"/>
            <p:cNvSpPr>
              <a:spLocks noChangeArrowheads="1"/>
            </p:cNvSpPr>
            <p:nvPr/>
          </p:nvSpPr>
          <p:spPr bwMode="auto">
            <a:xfrm>
              <a:off x="3333" y="2801"/>
              <a:ext cx="99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93" name="Rectangle 28"/>
            <p:cNvSpPr>
              <a:spLocks noChangeArrowheads="1"/>
            </p:cNvSpPr>
            <p:nvPr/>
          </p:nvSpPr>
          <p:spPr bwMode="auto">
            <a:xfrm>
              <a:off x="4331" y="2801"/>
              <a:ext cx="99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94" name="Rectangle 29"/>
            <p:cNvSpPr>
              <a:spLocks noChangeArrowheads="1"/>
            </p:cNvSpPr>
            <p:nvPr/>
          </p:nvSpPr>
          <p:spPr bwMode="auto">
            <a:xfrm>
              <a:off x="1338" y="3147"/>
              <a:ext cx="98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95" name="Rectangle 30"/>
            <p:cNvSpPr>
              <a:spLocks noChangeArrowheads="1"/>
            </p:cNvSpPr>
            <p:nvPr/>
          </p:nvSpPr>
          <p:spPr bwMode="auto">
            <a:xfrm>
              <a:off x="2326" y="3147"/>
              <a:ext cx="3002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800" b="1" i="1" dirty="0">
                  <a:solidFill>
                    <a:srgbClr val="002060"/>
                  </a:solidFill>
                  <a:latin typeface="Times New Roman" pitchFamily="18" charset="0"/>
                  <a:cs typeface="Arial" charset="0"/>
                </a:rPr>
                <a:t>Составлени</a:t>
              </a:r>
              <a:r>
                <a:rPr lang="ru-RU" sz="2800" i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е</a:t>
              </a:r>
              <a:r>
                <a:rPr lang="ru-RU" sz="2800" dirty="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и заполнение таблиц и т.д.</a:t>
              </a:r>
            </a:p>
          </p:txBody>
        </p:sp>
        <p:sp>
          <p:nvSpPr>
            <p:cNvPr id="36896" name="Rectangle 31"/>
            <p:cNvSpPr>
              <a:spLocks noChangeArrowheads="1"/>
            </p:cNvSpPr>
            <p:nvPr/>
          </p:nvSpPr>
          <p:spPr bwMode="auto">
            <a:xfrm>
              <a:off x="340" y="3492"/>
              <a:ext cx="99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6897" name="Rectangle 32"/>
            <p:cNvSpPr>
              <a:spLocks noChangeArrowheads="1"/>
            </p:cNvSpPr>
            <p:nvPr/>
          </p:nvSpPr>
          <p:spPr bwMode="auto">
            <a:xfrm>
              <a:off x="1338" y="3492"/>
              <a:ext cx="98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64440" rIns="90000" bIns="46800"/>
            <a:lstStyle/>
            <a:p>
              <a:pPr defTabSz="449263" eaLnBrk="0" hangingPunct="0">
                <a:lnSpc>
                  <a:spcPct val="95000"/>
                </a:lnSpc>
                <a:spcBef>
                  <a:spcPts val="700"/>
                </a:spcBef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8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36867" name="Line 33"/>
          <p:cNvSpPr>
            <a:spLocks noChangeShapeType="1"/>
          </p:cNvSpPr>
          <p:nvPr/>
        </p:nvSpPr>
        <p:spPr bwMode="auto">
          <a:xfrm flipV="1">
            <a:off x="2057400" y="2209800"/>
            <a:ext cx="1439863" cy="14430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68" name="Line 34"/>
          <p:cNvSpPr>
            <a:spLocks noChangeShapeType="1"/>
          </p:cNvSpPr>
          <p:nvPr/>
        </p:nvSpPr>
        <p:spPr bwMode="auto">
          <a:xfrm>
            <a:off x="2133600" y="3962400"/>
            <a:ext cx="143986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69" name="Line 35"/>
          <p:cNvSpPr>
            <a:spLocks noChangeShapeType="1"/>
          </p:cNvSpPr>
          <p:nvPr/>
        </p:nvSpPr>
        <p:spPr bwMode="auto">
          <a:xfrm>
            <a:off x="2057400" y="4267200"/>
            <a:ext cx="1511300" cy="1295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 dirty="0">
                <a:solidFill>
                  <a:srgbClr val="002060"/>
                </a:solidFill>
                <a:latin typeface="Calibri" pitchFamily="34" charset="0"/>
              </a:rPr>
              <a:t>п</a:t>
            </a:r>
            <a:r>
              <a:rPr lang="ru-RU" sz="4400" b="1" dirty="0" smtClean="0">
                <a:solidFill>
                  <a:srgbClr val="002060"/>
                </a:solidFill>
                <a:latin typeface="Calibri" pitchFamily="34" charset="0"/>
              </a:rPr>
              <a:t>роблемы </a:t>
            </a:r>
            <a:r>
              <a:rPr lang="ru-RU" sz="4400" b="1" dirty="0">
                <a:solidFill>
                  <a:srgbClr val="002060"/>
                </a:solidFill>
                <a:latin typeface="Calibri" pitchFamily="34" charset="0"/>
              </a:rPr>
              <a:t>Р</a:t>
            </a:r>
            <a:r>
              <a:rPr lang="ru-RU" sz="4400" b="1" dirty="0" smtClean="0">
                <a:solidFill>
                  <a:srgbClr val="002060"/>
                </a:solidFill>
                <a:latin typeface="Calibri" pitchFamily="34" charset="0"/>
              </a:rPr>
              <a:t>оссийского </a:t>
            </a:r>
            <a:r>
              <a:rPr lang="ru-RU" sz="4400" b="1" dirty="0">
                <a:solidFill>
                  <a:srgbClr val="002060"/>
                </a:solidFill>
                <a:latin typeface="Calibri" pitchFamily="34" charset="0"/>
              </a:rPr>
              <a:t>образования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69900" indent="-468313">
              <a:lnSpc>
                <a:spcPct val="90000"/>
              </a:lnSpc>
              <a:spcBef>
                <a:spcPts val="525"/>
              </a:spcBef>
              <a:tabLst>
                <a:tab pos="469900" algn="l"/>
                <a:tab pos="1384300" algn="l"/>
                <a:tab pos="2298700" algn="l"/>
                <a:tab pos="3213100" algn="l"/>
                <a:tab pos="4127500" algn="l"/>
                <a:tab pos="5041900" algn="l"/>
                <a:tab pos="5956300" algn="l"/>
                <a:tab pos="6870700" algn="l"/>
                <a:tab pos="7785100" algn="l"/>
                <a:tab pos="8699500" algn="l"/>
                <a:tab pos="9613900" algn="l"/>
                <a:tab pos="10528300" algn="l"/>
              </a:tabLst>
            </a:pPr>
            <a:r>
              <a:rPr lang="ru-RU" sz="2200" dirty="0">
                <a:solidFill>
                  <a:srgbClr val="000000"/>
                </a:solidFill>
                <a:latin typeface="Calibri" pitchFamily="34" charset="0"/>
              </a:rPr>
              <a:t>     </a:t>
            </a:r>
            <a:r>
              <a:rPr lang="ru-RU" sz="2200" b="1" dirty="0">
                <a:solidFill>
                  <a:srgbClr val="000000"/>
                </a:solidFill>
                <a:latin typeface="Calibri" pitchFamily="34" charset="0"/>
              </a:rPr>
              <a:t>Российские школьники резко уступают своим сверстникам во многих странах мира:</a:t>
            </a:r>
            <a:r>
              <a:rPr lang="ru-RU" sz="21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marL="1587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tabLst>
                <a:tab pos="469900" algn="l"/>
                <a:tab pos="1384300" algn="l"/>
                <a:tab pos="2298700" algn="l"/>
                <a:tab pos="3213100" algn="l"/>
                <a:tab pos="4127500" algn="l"/>
                <a:tab pos="5041900" algn="l"/>
                <a:tab pos="5956300" algn="l"/>
                <a:tab pos="6870700" algn="l"/>
                <a:tab pos="7785100" algn="l"/>
                <a:tab pos="8699500" algn="l"/>
                <a:tab pos="9613900" algn="l"/>
                <a:tab pos="10528300" algn="l"/>
              </a:tabLst>
            </a:pPr>
            <a:r>
              <a:rPr lang="ru-RU" sz="2200" b="1" dirty="0" smtClean="0">
                <a:solidFill>
                  <a:srgbClr val="000000"/>
                </a:solidFill>
                <a:latin typeface="Calibri" pitchFamily="34" charset="0"/>
              </a:rPr>
              <a:t>1) в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умении работать с информацией;</a:t>
            </a:r>
          </a:p>
          <a:p>
            <a:pPr marL="1587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tabLst>
                <a:tab pos="469900" algn="l"/>
                <a:tab pos="1384300" algn="l"/>
                <a:tab pos="2298700" algn="l"/>
                <a:tab pos="3213100" algn="l"/>
                <a:tab pos="4127500" algn="l"/>
                <a:tab pos="5041900" algn="l"/>
                <a:tab pos="5956300" algn="l"/>
                <a:tab pos="6870700" algn="l"/>
                <a:tab pos="7785100" algn="l"/>
                <a:tab pos="8699500" algn="l"/>
                <a:tab pos="9613900" algn="l"/>
                <a:tab pos="10528300" algn="l"/>
              </a:tabLst>
            </a:pPr>
            <a:r>
              <a:rPr lang="ru-RU" sz="2200" b="1" dirty="0" smtClean="0">
                <a:solidFill>
                  <a:srgbClr val="000000"/>
                </a:solidFill>
                <a:latin typeface="Calibri" pitchFamily="34" charset="0"/>
              </a:rPr>
              <a:t>2) </a:t>
            </a:r>
            <a:r>
              <a:rPr lang="ru-RU" sz="2200" b="1" dirty="0">
                <a:solidFill>
                  <a:srgbClr val="000000"/>
                </a:solidFill>
                <a:latin typeface="Calibri" pitchFamily="34" charset="0"/>
              </a:rPr>
              <a:t>в умении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решать практические, социально- и личностно-значимые проблемы: </a:t>
            </a:r>
            <a:r>
              <a:rPr lang="ru-RU" sz="2200" b="1" dirty="0">
                <a:solidFill>
                  <a:srgbClr val="000000"/>
                </a:solidFill>
                <a:latin typeface="Calibri" pitchFamily="34" charset="0"/>
              </a:rPr>
              <a:t>проводить </a:t>
            </a:r>
            <a:r>
              <a:rPr lang="ru-RU" sz="2200" b="1" dirty="0">
                <a:solidFill>
                  <a:srgbClr val="1B184E"/>
                </a:solidFill>
                <a:latin typeface="Calibri" pitchFamily="34" charset="0"/>
              </a:rPr>
              <a:t>наблюдения, строить на их основе гипотезы, делать выводы и заключения, проверять предположения;</a:t>
            </a:r>
          </a:p>
          <a:p>
            <a:pPr marL="1587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tabLst>
                <a:tab pos="469900" algn="l"/>
                <a:tab pos="1384300" algn="l"/>
                <a:tab pos="2298700" algn="l"/>
                <a:tab pos="3213100" algn="l"/>
                <a:tab pos="4127500" algn="l"/>
                <a:tab pos="5041900" algn="l"/>
                <a:tab pos="5956300" algn="l"/>
                <a:tab pos="6870700" algn="l"/>
                <a:tab pos="7785100" algn="l"/>
                <a:tab pos="8699500" algn="l"/>
                <a:tab pos="9613900" algn="l"/>
                <a:tab pos="10528300" algn="l"/>
              </a:tabLst>
            </a:pPr>
            <a:r>
              <a:rPr lang="ru-RU" sz="2200" b="1" dirty="0" smtClean="0">
                <a:solidFill>
                  <a:srgbClr val="000000"/>
                </a:solidFill>
                <a:latin typeface="Calibri" pitchFamily="34" charset="0"/>
              </a:rPr>
              <a:t>3) в </a:t>
            </a:r>
            <a:r>
              <a:rPr lang="ru-RU" sz="2200" b="1" dirty="0">
                <a:solidFill>
                  <a:srgbClr val="000000"/>
                </a:solidFill>
                <a:latin typeface="Calibri" pitchFamily="34" charset="0"/>
              </a:rPr>
              <a:t>умении «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увязывать</a:t>
            </a:r>
            <a:r>
              <a:rPr lang="ru-RU" sz="2200" b="1" dirty="0">
                <a:solidFill>
                  <a:srgbClr val="000000"/>
                </a:solidFill>
                <a:latin typeface="Calibri" pitchFamily="34" charset="0"/>
              </a:rPr>
              <a:t>» с приобретаемой в школе системой знаний свой жизненный опыт.</a:t>
            </a:r>
          </a:p>
          <a:p>
            <a:pPr marL="469900" indent="-468313">
              <a:lnSpc>
                <a:spcPct val="90000"/>
              </a:lnSpc>
              <a:spcBef>
                <a:spcPts val="550"/>
              </a:spcBef>
              <a:tabLst>
                <a:tab pos="469900" algn="l"/>
                <a:tab pos="1384300" algn="l"/>
                <a:tab pos="2298700" algn="l"/>
                <a:tab pos="3213100" algn="l"/>
                <a:tab pos="4127500" algn="l"/>
                <a:tab pos="5041900" algn="l"/>
                <a:tab pos="5956300" algn="l"/>
                <a:tab pos="6870700" algn="l"/>
                <a:tab pos="7785100" algn="l"/>
                <a:tab pos="8699500" algn="l"/>
                <a:tab pos="9613900" algn="l"/>
                <a:tab pos="10528300" algn="l"/>
              </a:tabLst>
            </a:pPr>
            <a:endParaRPr lang="ru-RU" sz="2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672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04800" y="304800"/>
            <a:ext cx="77724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ru-RU" sz="4000" b="1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Ситуационные</a:t>
            </a:r>
            <a:br>
              <a:rPr lang="ru-RU" sz="4000" b="1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</a:br>
            <a:r>
              <a:rPr lang="ru-RU" sz="4000" b="1" dirty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задачи: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1371600" y="2590800"/>
            <a:ext cx="6400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3200" dirty="0">
                <a:latin typeface="Calibri" pitchFamily="34" charset="0"/>
                <a:cs typeface="Arial" charset="0"/>
              </a:rPr>
              <a:t>задачи, направленные на формирование универсальных </a:t>
            </a:r>
            <a:r>
              <a:rPr lang="ru-RU" sz="3200" dirty="0" smtClean="0">
                <a:latin typeface="Calibri" pitchFamily="34" charset="0"/>
                <a:cs typeface="Arial" charset="0"/>
              </a:rPr>
              <a:t>учебных действий (устный счёт, вычислительные навыки, умение решать задачи и т.д. )</a:t>
            </a:r>
            <a:endParaRPr lang="ru-RU" sz="3200" dirty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006428"/>
              </p:ext>
            </p:extLst>
          </p:nvPr>
        </p:nvGraphicFramePr>
        <p:xfrm>
          <a:off x="228600" y="274638"/>
          <a:ext cx="8686800" cy="6354763"/>
        </p:xfrm>
        <a:graphic>
          <a:graphicData uri="http://schemas.openxmlformats.org/drawingml/2006/table">
            <a:tbl>
              <a:tblPr/>
              <a:tblGrid>
                <a:gridCol w="3297238"/>
                <a:gridCol w="5389562"/>
              </a:tblGrid>
              <a:tr h="593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СТРУКТУРА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7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Название задачи.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Отражает смысл задачи. Формирует исходную мотивационную основу для решения задачи.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Проблемный вопрос.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Описание практико-ориентированной ситуации, завершающееся постановкой учебной проблемы.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Информационный блок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Содержит информацию, представленную в разных формах (тексты, таблицы и т.д.)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Задания на работу с информацией.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Содержит систему усложняющихся заданий, выполнение которых приводит к ответу на поставленный вопрос.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522567"/>
              </p:ext>
            </p:extLst>
          </p:nvPr>
        </p:nvGraphicFramePr>
        <p:xfrm>
          <a:off x="304800" y="274638"/>
          <a:ext cx="8534400" cy="6354763"/>
        </p:xfrm>
        <a:graphic>
          <a:graphicData uri="http://schemas.openxmlformats.org/drawingml/2006/table">
            <a:tbl>
              <a:tblPr/>
              <a:tblGrid>
                <a:gridCol w="1581150"/>
                <a:gridCol w="1833563"/>
                <a:gridCol w="1704975"/>
                <a:gridCol w="1708150"/>
                <a:gridCol w="1706562"/>
              </a:tblGrid>
              <a:tr h="590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Конструктор задач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Ознакомление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Назовите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Составьте список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Изложите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Прочтите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Пони-мание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Объясните, почему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Изложите иначе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Приведите пример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Укажите причину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Приме-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нение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Составьте график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Рассчитай-те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Подтвер-дите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Подготовь-те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Анализ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Укажите признаки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Распреде-лите на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Выявите, чем отли-чается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Составьте перечень основных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Синтез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Предложите свой путь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Разработай-те план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Создайте проект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Постройте модель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Оцени-</a:t>
                      </a:r>
                      <a:r>
                        <a:rPr kumimoji="0" lang="ru-RU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вание</a:t>
                      </a: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Оцените риски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Выскажите суждение о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Ранжируйте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Дайте заключение о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304800" y="884238"/>
            <a:ext cx="8229600" cy="36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Calibri" pitchFamily="34" charset="0"/>
              </a:rPr>
              <a:t>Формирование</a:t>
            </a:r>
            <a:br>
              <a:rPr lang="ru-RU" sz="4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4400" b="1" dirty="0">
                <a:solidFill>
                  <a:srgbClr val="002060"/>
                </a:solidFill>
                <a:latin typeface="Calibri" pitchFamily="34" charset="0"/>
              </a:rPr>
              <a:t>регулятивных и коммуникативных</a:t>
            </a:r>
            <a:br>
              <a:rPr lang="ru-RU" sz="4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Calibri" pitchFamily="34" charset="0"/>
              </a:rPr>
              <a:t>УУД на уроках математики</a:t>
            </a:r>
            <a:endParaRPr lang="ru-RU" sz="44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8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155504"/>
              </p:ext>
            </p:extLst>
          </p:nvPr>
        </p:nvGraphicFramePr>
        <p:xfrm>
          <a:off x="0" y="0"/>
          <a:ext cx="9144000" cy="6730238"/>
        </p:xfrm>
        <a:graphic>
          <a:graphicData uri="http://schemas.openxmlformats.org/drawingml/2006/table">
            <a:tbl>
              <a:tblPr/>
              <a:tblGrid>
                <a:gridCol w="1143000"/>
                <a:gridCol w="990600"/>
                <a:gridCol w="1143000"/>
                <a:gridCol w="609600"/>
                <a:gridCol w="381000"/>
                <a:gridCol w="258763"/>
                <a:gridCol w="731837"/>
                <a:gridCol w="762000"/>
                <a:gridCol w="288925"/>
                <a:gridCol w="1066800"/>
                <a:gridCol w="884238"/>
                <a:gridCol w="884237"/>
              </a:tblGrid>
              <a:tr h="1365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УУД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Классы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Предмет-е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Знания Умения Навыки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Опыт решения проблем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838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Метапред-метные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Система УП: выявление, постановка, решение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технология проблемно-поисковой деятельности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Логичес-кие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Анализ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Синтез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Индукция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Дедукция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Моделирование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Классификация, Сравнение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Абстр-ние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Обобщение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Обобщение (в форме вывода)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общая стратегия и технологии формирования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Символико-графическое моделирование (символ–число–рисунок–слово)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технология укрупнения дидактических единиц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Обще-учебн.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Работа с информационными источниками, речевые построения, смысловое чтение, ситуационные задачи, сюжетные задачи, диспуты, дискуссии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Регулятивные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Коммуникатив-ные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Урочная работа.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Поэтапное усложнение Ор.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Исп.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Оц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действий.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уроки-исследования, уроки-проекты, уроки-диспуты и т.д.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технологии подготовки и проведения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Внеурочная работа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Учебные исследования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проекты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ИИП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ИИП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Фронт.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групп.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Парн.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индив.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технологии исследовательской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проектной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6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Личност-ные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Личнос-тные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Научно-гуманистическое мировоззрение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 ЗиБОЖ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Экологическая культура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Профессиональное самоопределение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опыт поведения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действий в различных ситуациях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117" name="Line 68"/>
          <p:cNvSpPr>
            <a:spLocks noChangeShapeType="1"/>
          </p:cNvSpPr>
          <p:nvPr/>
        </p:nvSpPr>
        <p:spPr bwMode="auto">
          <a:xfrm>
            <a:off x="3429000" y="5334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118" name="Line 69"/>
          <p:cNvSpPr>
            <a:spLocks noChangeShapeType="1"/>
          </p:cNvSpPr>
          <p:nvPr/>
        </p:nvSpPr>
        <p:spPr bwMode="auto">
          <a:xfrm>
            <a:off x="7086600" y="502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85" name="Group 445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315315961"/>
              </p:ext>
            </p:extLst>
          </p:nvPr>
        </p:nvGraphicFramePr>
        <p:xfrm>
          <a:off x="228600" y="0"/>
          <a:ext cx="8686800" cy="6783197"/>
        </p:xfrm>
        <a:graphic>
          <a:graphicData uri="http://schemas.openxmlformats.org/drawingml/2006/table">
            <a:tbl>
              <a:tblPr/>
              <a:tblGrid>
                <a:gridCol w="1287463"/>
                <a:gridCol w="1125537"/>
                <a:gridCol w="482600"/>
                <a:gridCol w="1046163"/>
                <a:gridCol w="1849437"/>
                <a:gridCol w="563563"/>
                <a:gridCol w="1125537"/>
                <a:gridCol w="1206500"/>
              </a:tblGrid>
              <a:tr h="8540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… Результаты обучения на уроке математики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9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0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Цели обучения на уроке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0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Содержание урока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0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Деятельность субъектов обучения и её инструментальное обеспечение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Результаты обучения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на уроке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0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02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Цели обучения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на уроке 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092" name="Line 228"/>
          <p:cNvSpPr>
            <a:spLocks noChangeShapeType="1"/>
          </p:cNvSpPr>
          <p:nvPr/>
        </p:nvSpPr>
        <p:spPr bwMode="auto">
          <a:xfrm>
            <a:off x="4648200" y="19097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93" name="Line 229"/>
          <p:cNvSpPr>
            <a:spLocks noChangeShapeType="1"/>
          </p:cNvSpPr>
          <p:nvPr/>
        </p:nvSpPr>
        <p:spPr bwMode="auto">
          <a:xfrm>
            <a:off x="4648200" y="28241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94" name="Line 230"/>
          <p:cNvSpPr>
            <a:spLocks noChangeShapeType="1"/>
          </p:cNvSpPr>
          <p:nvPr/>
        </p:nvSpPr>
        <p:spPr bwMode="auto">
          <a:xfrm>
            <a:off x="4648200" y="41957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95" name="Line 232"/>
          <p:cNvSpPr>
            <a:spLocks noChangeShapeType="1"/>
          </p:cNvSpPr>
          <p:nvPr/>
        </p:nvSpPr>
        <p:spPr bwMode="auto">
          <a:xfrm>
            <a:off x="1676400" y="91916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96" name="Line 233"/>
          <p:cNvSpPr>
            <a:spLocks noChangeShapeType="1"/>
          </p:cNvSpPr>
          <p:nvPr/>
        </p:nvSpPr>
        <p:spPr bwMode="auto">
          <a:xfrm>
            <a:off x="1676400" y="1604963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97" name="Line 234"/>
          <p:cNvSpPr>
            <a:spLocks noChangeShapeType="1"/>
          </p:cNvSpPr>
          <p:nvPr/>
        </p:nvSpPr>
        <p:spPr bwMode="auto">
          <a:xfrm>
            <a:off x="5181600" y="549116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98" name="Line 235"/>
          <p:cNvSpPr>
            <a:spLocks noChangeShapeType="1"/>
          </p:cNvSpPr>
          <p:nvPr/>
        </p:nvSpPr>
        <p:spPr bwMode="auto">
          <a:xfrm>
            <a:off x="5181600" y="6176963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52400" y="152400"/>
            <a:ext cx="8229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Calibri" pitchFamily="34" charset="0"/>
              </a:rPr>
              <a:t>Дидактические</a:t>
            </a:r>
            <a:br>
              <a:rPr lang="ru-RU" sz="4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Calibri" pitchFamily="34" charset="0"/>
              </a:rPr>
              <a:t>особенности урока математики </a:t>
            </a:r>
            <a:endParaRPr lang="ru-RU" sz="40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i="1" dirty="0">
                <a:solidFill>
                  <a:srgbClr val="002060"/>
                </a:solidFill>
                <a:latin typeface="Calibri" pitchFamily="34" charset="0"/>
              </a:rPr>
              <a:t>ученик</a:t>
            </a:r>
            <a:r>
              <a:rPr lang="ru-RU" sz="3200" dirty="0">
                <a:latin typeface="Calibri" pitchFamily="34" charset="0"/>
              </a:rPr>
              <a:t> работает в той или иной мере самостоятельно, сотрудничая с учителем и одноклассниками;</a:t>
            </a:r>
            <a:endParaRPr lang="ru-RU" sz="3200" i="1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i="1" dirty="0">
                <a:solidFill>
                  <a:srgbClr val="002060"/>
                </a:solidFill>
                <a:latin typeface="Calibri" pitchFamily="34" charset="0"/>
              </a:rPr>
              <a:t>наряду</a:t>
            </a:r>
            <a:r>
              <a:rPr lang="ru-RU" sz="3200" dirty="0">
                <a:latin typeface="Calibri" pitchFamily="34" charset="0"/>
              </a:rPr>
              <a:t> с внешним оцениванием образовательных достижений учащихся реализуется и их внутреннее оценивание (</a:t>
            </a:r>
            <a:r>
              <a:rPr lang="ru-RU" sz="3200" dirty="0" err="1">
                <a:latin typeface="Calibri" pitchFamily="34" charset="0"/>
              </a:rPr>
              <a:t>самооценивание</a:t>
            </a:r>
            <a:r>
              <a:rPr lang="ru-RU" sz="3200" dirty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b="1" dirty="0" smtClean="0">
                <a:solidFill>
                  <a:srgbClr val="002060"/>
                </a:solidFill>
              </a:rPr>
              <a:t>Порядок выполнения продуктивного задания по математике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b="1" dirty="0" smtClean="0">
                <a:solidFill>
                  <a:srgbClr val="C00000"/>
                </a:solidFill>
              </a:rPr>
              <a:t>Осмыслить</a:t>
            </a:r>
            <a:r>
              <a:rPr lang="ru-RU" sz="2600" dirty="0" smtClean="0"/>
              <a:t> задание (что надо сделать?)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b="1" dirty="0" smtClean="0">
                <a:solidFill>
                  <a:srgbClr val="C00000"/>
                </a:solidFill>
              </a:rPr>
              <a:t>Найти</a:t>
            </a:r>
            <a:r>
              <a:rPr lang="ru-RU" sz="2600" dirty="0" smtClean="0"/>
              <a:t> нужную информацию (текст, рис…)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b="1" dirty="0" smtClean="0">
                <a:solidFill>
                  <a:srgbClr val="C00000"/>
                </a:solidFill>
              </a:rPr>
              <a:t>Преобразовать</a:t>
            </a:r>
            <a:r>
              <a:rPr lang="ru-RU" sz="2600" dirty="0" smtClean="0">
                <a:solidFill>
                  <a:srgbClr val="C00000"/>
                </a:solidFill>
              </a:rPr>
              <a:t> </a:t>
            </a:r>
            <a:r>
              <a:rPr lang="ru-RU" sz="2600" dirty="0" smtClean="0"/>
              <a:t>информацию в соответствии с заданием (найти причину, выделить главное, дать оценку…)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b="1" dirty="0" smtClean="0">
                <a:solidFill>
                  <a:srgbClr val="C00000"/>
                </a:solidFill>
              </a:rPr>
              <a:t>Сформулировать</a:t>
            </a:r>
            <a:r>
              <a:rPr lang="ru-RU" sz="2600" dirty="0" smtClean="0">
                <a:solidFill>
                  <a:srgbClr val="C00000"/>
                </a:solidFill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</a:rPr>
              <a:t>мысленно</a:t>
            </a:r>
            <a:r>
              <a:rPr lang="ru-RU" sz="2600" dirty="0" smtClean="0"/>
              <a:t> ответ, используя слова: «я считаю что…, потому что во-первых…, во-вторых… и т.д.».)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b="1" dirty="0" smtClean="0">
                <a:solidFill>
                  <a:srgbClr val="C00000"/>
                </a:solidFill>
              </a:rPr>
              <a:t>Дать полный ответ</a:t>
            </a:r>
            <a:r>
              <a:rPr lang="ru-RU" sz="2600" dirty="0" smtClean="0"/>
              <a:t>, не рассчитывая на наводящие вопросы учителя</a:t>
            </a:r>
          </a:p>
          <a:p>
            <a:pPr eaLnBrk="1" hangingPunct="1">
              <a:lnSpc>
                <a:spcPct val="80000"/>
              </a:lnSpc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1835150"/>
            <a:ext cx="2232025" cy="6508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cs typeface="Arial" charset="0"/>
              </a:rPr>
              <a:t>Традиционное задание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267200" y="1835150"/>
            <a:ext cx="2665413" cy="650875"/>
          </a:xfrm>
          <a:prstGeom prst="rect">
            <a:avLst/>
          </a:prstGeom>
          <a:solidFill>
            <a:srgbClr val="8DF07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cs typeface="Arial" charset="0"/>
              </a:rPr>
              <a:t>Продуктивное задание</a:t>
            </a:r>
          </a:p>
        </p:txBody>
      </p:sp>
      <p:pic>
        <p:nvPicPr>
          <p:cNvPr id="57349" name="Picture 5" descr="PE01832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8400" y="1465263"/>
            <a:ext cx="1366838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6" descr="L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8063" y="1397000"/>
            <a:ext cx="1246187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3" name="Прямоугольник 14"/>
          <p:cNvSpPr>
            <a:spLocks noChangeArrowheads="1"/>
          </p:cNvSpPr>
          <p:nvPr/>
        </p:nvSpPr>
        <p:spPr bwMode="auto">
          <a:xfrm>
            <a:off x="899592" y="2852936"/>
            <a:ext cx="731572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1.Вместо оценки авторской предложить ученику оценить ситуацию самому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2.</a:t>
            </a:r>
            <a:r>
              <a:rPr lang="ru-RU" sz="2400" b="1" i="1" dirty="0" smtClean="0">
                <a:solidFill>
                  <a:srgbClr val="002060"/>
                </a:solidFill>
                <a:latin typeface="Calibri" pitchFamily="34" charset="0"/>
              </a:rPr>
              <a:t> Отрабатывать учебные алгоритмы на материале жизненных ситуаций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3.</a:t>
            </a:r>
            <a:r>
              <a:rPr lang="ru-RU" sz="2400" b="1" i="1" dirty="0">
                <a:solidFill>
                  <a:srgbClr val="002060"/>
                </a:solidFill>
                <a:latin typeface="Calibri" pitchFamily="34" charset="0"/>
              </a:rPr>
              <a:t> Перенести акцент с воспроизведения на анализ </a:t>
            </a:r>
            <a:r>
              <a:rPr lang="ru-RU" sz="2400" b="1" i="1" dirty="0" smtClean="0">
                <a:solidFill>
                  <a:srgbClr val="002060"/>
                </a:solidFill>
                <a:latin typeface="Calibri" pitchFamily="34" charset="0"/>
              </a:rPr>
              <a:t>информации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Calibri" pitchFamily="34" charset="0"/>
              </a:rPr>
              <a:t>4.</a:t>
            </a:r>
            <a:r>
              <a:rPr lang="ru-RU" sz="2400" b="1" i="1" dirty="0">
                <a:solidFill>
                  <a:srgbClr val="002060"/>
                </a:solidFill>
                <a:latin typeface="Calibri" pitchFamily="34" charset="0"/>
              </a:rPr>
              <a:t> Дать задание паре или группе, распределив роли участников</a:t>
            </a:r>
          </a:p>
          <a:p>
            <a:endParaRPr lang="ru-RU" sz="2400" i="1" dirty="0">
              <a:solidFill>
                <a:srgbClr val="C00000"/>
              </a:solidFill>
              <a:latin typeface="Calibri" pitchFamily="34" charset="0"/>
            </a:endParaRPr>
          </a:p>
          <a:p>
            <a:endParaRPr lang="ru-RU" sz="3600" i="1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304800"/>
            <a:ext cx="7964115" cy="1468016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</a:rPr>
              <a:t>Рекомендации по развитию универсальных </a:t>
            </a:r>
            <a:r>
              <a:rPr lang="ru-RU" sz="3200" b="1" dirty="0" smtClean="0">
                <a:solidFill>
                  <a:srgbClr val="002060"/>
                </a:solidFill>
              </a:rPr>
              <a:t>учебных </a:t>
            </a:r>
            <a:r>
              <a:rPr lang="ru-RU" sz="3200" b="1" dirty="0">
                <a:solidFill>
                  <a:srgbClr val="002060"/>
                </a:solidFill>
              </a:rPr>
              <a:t>действий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38730588"/>
              </p:ext>
            </p:extLst>
          </p:nvPr>
        </p:nvGraphicFramePr>
        <p:xfrm>
          <a:off x="566738" y="1752600"/>
          <a:ext cx="800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Регулятивные</a:t>
                      </a:r>
                      <a:r>
                        <a:rPr lang="ru-RU" sz="2800" b="1" dirty="0" smtClean="0"/>
                        <a:t>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УУД</a:t>
                      </a:r>
                    </a:p>
                    <a:p>
                      <a:pPr algn="ctr"/>
                      <a:endParaRPr lang="ru-RU" sz="16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Научите ребенка контролировать свою речь при выражении своей точки зрения по заданной тематике.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Научите ребенка контролировать, выполнять свои действия по заданному образцу и правилу.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Помогите ребенку научиться адекватно оценивать выполненную им работу.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Научите исправлять ошибки.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39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daktor.ru/wp-content/uploads/2012/10/suho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2857998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347864" y="980728"/>
            <a:ext cx="53285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Страшная это опасность – безделье за партой; безделье шесть часов ежедневно, безделье месяцы и годы. Это развращает, морально калечит человека, и ни школьная бригада, ни школьный участок, ни мастерская – ничто не может возместить того, что упущено в самой главной сфере, где человек должен быть тружеником, - в сфере мысли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                         В</a:t>
            </a:r>
            <a:r>
              <a:rPr lang="ru-RU" sz="2400" b="1" i="1" dirty="0">
                <a:solidFill>
                  <a:srgbClr val="002060"/>
                </a:solidFill>
              </a:rPr>
              <a:t>.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А.Сухомлинский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548680"/>
            <a:ext cx="8001000" cy="972145"/>
          </a:xfrm>
        </p:spPr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</a:rPr>
              <a:t>Рекомендации по развитию универсальных </a:t>
            </a:r>
            <a:r>
              <a:rPr lang="ru-RU" sz="3600" b="1" dirty="0" smtClean="0">
                <a:solidFill>
                  <a:srgbClr val="002060"/>
                </a:solidFill>
              </a:rPr>
              <a:t>учебных </a:t>
            </a:r>
            <a:r>
              <a:rPr lang="ru-RU" sz="3600" b="1" dirty="0">
                <a:solidFill>
                  <a:srgbClr val="002060"/>
                </a:solidFill>
              </a:rPr>
              <a:t>действий 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82841091"/>
              </p:ext>
            </p:extLst>
          </p:nvPr>
        </p:nvGraphicFramePr>
        <p:xfrm>
          <a:off x="566738" y="1752600"/>
          <a:ext cx="8001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Коммуникативные</a:t>
                      </a:r>
                      <a:r>
                        <a:rPr lang="ru-RU" sz="2400" b="1" dirty="0" smtClean="0"/>
                        <a:t>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УУД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8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Научите ребенка высказывать свои мысли. Во время его ответа на вопрос задавайте ему наводящие вопросы, составьте алгоритм пересказа текста.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Не бойтесь «не стандартных уроков», попробуйте, различные виды игр, дискуссий и групповой работы для освоения материала.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Приучите ребенка самого задавать уточняющие вопросы по материалу (например, Кто? Что? Почему? Зачем? Откуда? и т.д.), переспрашивать, уточнять.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Изучайте и учитывайте жизненный опыт учеников, их     интересы, особенности развития.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86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524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Calibri" pitchFamily="34" charset="0"/>
              </a:rPr>
              <a:t>Учебная деятельность -</a:t>
            </a:r>
            <a:endParaRPr lang="ru-RU" sz="4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447800" y="2438400"/>
            <a:ext cx="7391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500" dirty="0">
                <a:latin typeface="Calibri" pitchFamily="34" charset="0"/>
              </a:rPr>
              <a:t>- совместная деятельность субъектов образовательного процесса, в ходе которой </a:t>
            </a:r>
            <a:r>
              <a:rPr lang="ru-RU" sz="3500" b="1" i="1" dirty="0">
                <a:solidFill>
                  <a:srgbClr val="002060"/>
                </a:solidFill>
                <a:latin typeface="Calibri" pitchFamily="34" charset="0"/>
              </a:rPr>
              <a:t>один</a:t>
            </a:r>
            <a:r>
              <a:rPr lang="ru-RU" sz="3500" dirty="0">
                <a:latin typeface="Calibri" pitchFamily="34" charset="0"/>
              </a:rPr>
              <a:t> из них </a:t>
            </a:r>
            <a:r>
              <a:rPr lang="ru-RU" sz="3500" b="1" dirty="0">
                <a:solidFill>
                  <a:srgbClr val="002060"/>
                </a:solidFill>
                <a:latin typeface="Calibri" pitchFamily="34" charset="0"/>
              </a:rPr>
              <a:t>приобретает опыт</a:t>
            </a:r>
            <a:r>
              <a:rPr lang="ru-RU" sz="3500" dirty="0">
                <a:latin typeface="Calibri" pitchFamily="34" charset="0"/>
              </a:rPr>
              <a:t>, а </a:t>
            </a:r>
            <a:r>
              <a:rPr lang="ru-RU" sz="3500" b="1" i="1" dirty="0">
                <a:solidFill>
                  <a:srgbClr val="002060"/>
                </a:solidFill>
                <a:latin typeface="Calibri" pitchFamily="34" charset="0"/>
              </a:rPr>
              <a:t>другой</a:t>
            </a:r>
            <a:r>
              <a:rPr lang="ru-RU" sz="35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3500" b="1" i="1" dirty="0">
                <a:solidFill>
                  <a:srgbClr val="002060"/>
                </a:solidFill>
                <a:latin typeface="Calibri" pitchFamily="34" charset="0"/>
              </a:rPr>
              <a:t>создает</a:t>
            </a:r>
            <a:r>
              <a:rPr lang="ru-RU" sz="35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3500" dirty="0">
                <a:latin typeface="Calibri" pitchFamily="34" charset="0"/>
              </a:rPr>
              <a:t>для этого необходимые </a:t>
            </a:r>
            <a:r>
              <a:rPr lang="ru-RU" sz="3500" b="1" i="1" dirty="0">
                <a:solidFill>
                  <a:srgbClr val="002060"/>
                </a:solidFill>
                <a:latin typeface="Calibri" pitchFamily="34" charset="0"/>
              </a:rPr>
              <a:t>условия</a:t>
            </a:r>
          </a:p>
        </p:txBody>
      </p:sp>
    </p:spTree>
    <p:extLst>
      <p:ext uri="{BB962C8B-B14F-4D97-AF65-F5344CB8AC3E}">
        <p14:creationId xmlns:p14="http://schemas.microsoft.com/office/powerpoint/2010/main" val="6772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57200" y="2179638"/>
            <a:ext cx="3200400" cy="406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Концепция развивающего обучения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Теория и методика проблемного обучения предмету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400">
              <a:latin typeface="Calibri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0000" y="2179638"/>
            <a:ext cx="4876800" cy="406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Индивидуально-дифференцированный подход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Системно-деятельностный подход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Проблемный подход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Интегративный подход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Технологический подход и др.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" y="1524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  <a:t>Теоретико-методологические ориентиры в построении</a:t>
            </a:r>
            <a:b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</a:rPr>
              <a:t>процесса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обучения математике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931861"/>
              </p:ext>
            </p:extLst>
          </p:nvPr>
        </p:nvGraphicFramePr>
        <p:xfrm>
          <a:off x="395536" y="116632"/>
          <a:ext cx="8496944" cy="6408712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1111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Материалы для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внутришкольного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мониторинга по математике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Результаты стартовой диагностики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Результаты выполнения текущих учебных исследований и проектов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Результаты выполнения промежуточных и итоговых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межпредметных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работ (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УУД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Результаты выполнения выборочных учебно-практических и учебно-познавательных заданий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Защита итогового индивидуального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52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533400" y="228600"/>
            <a:ext cx="8229600" cy="167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Действия: </a:t>
            </a:r>
          </a:p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- учебные</a:t>
            </a:r>
          </a:p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- универсальные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2438400"/>
            <a:ext cx="86741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638" y="1706563"/>
            <a:ext cx="8601075" cy="5084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519113" y="333375"/>
            <a:ext cx="8229600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Классификация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5857875" y="884238"/>
            <a:ext cx="3071813" cy="1031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900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Регулятив-ные УУД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6357938" y="2147888"/>
            <a:ext cx="2428875" cy="3198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938" algn="ctr" defTabSz="449263">
              <a:spcBef>
                <a:spcPts val="850"/>
              </a:spcBef>
              <a:buSzPct val="100000"/>
              <a:tabLst>
                <a:tab pos="7938" algn="l"/>
                <a:tab pos="922338" algn="l"/>
                <a:tab pos="1836738" algn="l"/>
                <a:tab pos="2751138" algn="l"/>
                <a:tab pos="3665538" algn="l"/>
                <a:tab pos="4579938" algn="l"/>
                <a:tab pos="5494338" algn="l"/>
                <a:tab pos="6408738" algn="l"/>
                <a:tab pos="7323138" algn="l"/>
                <a:tab pos="8237538" algn="l"/>
                <a:tab pos="9151938" algn="l"/>
                <a:tab pos="10066338" algn="l"/>
              </a:tabLst>
            </a:pPr>
            <a:r>
              <a:rPr lang="ru-RU" sz="34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обеспечи-вают самоорга-низацию учебной деятель-ности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0" y="0"/>
            <a:ext cx="6143625" cy="741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3538" indent="-255588" defTabSz="449263">
              <a:spcBef>
                <a:spcPts val="575"/>
              </a:spcBef>
              <a:buClr>
                <a:srgbClr val="3333CC"/>
              </a:buClr>
              <a:buSzPct val="100000"/>
              <a:buFont typeface="Times New Roman" pitchFamily="18" charset="0"/>
              <a:buChar char="•"/>
              <a:tabLst>
                <a:tab pos="363538" algn="l"/>
                <a:tab pos="1277938" algn="l"/>
                <a:tab pos="2192338" algn="l"/>
                <a:tab pos="3106738" algn="l"/>
                <a:tab pos="4021138" algn="l"/>
                <a:tab pos="4935538" algn="l"/>
                <a:tab pos="5849938" algn="l"/>
                <a:tab pos="6764338" algn="l"/>
                <a:tab pos="7678738" algn="l"/>
                <a:tab pos="8593138" algn="l"/>
                <a:tab pos="9507538" algn="l"/>
                <a:tab pos="10421938" algn="l"/>
              </a:tabLst>
            </a:pPr>
            <a:r>
              <a:rPr lang="ru-RU" sz="2300" i="1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Целеполагание</a:t>
            </a:r>
            <a:r>
              <a:rPr lang="ru-RU" sz="2300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ru-RU" sz="23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постановка учебной задачи на основе соотнесения известного и неизвестного</a:t>
            </a:r>
          </a:p>
          <a:p>
            <a:pPr marL="363538" indent="-255588" defTabSz="449263">
              <a:spcBef>
                <a:spcPts val="575"/>
              </a:spcBef>
              <a:buClr>
                <a:srgbClr val="3333CC"/>
              </a:buClr>
              <a:buSzPct val="100000"/>
              <a:buFont typeface="Times New Roman" pitchFamily="18" charset="0"/>
              <a:buChar char="•"/>
              <a:tabLst>
                <a:tab pos="363538" algn="l"/>
                <a:tab pos="1277938" algn="l"/>
                <a:tab pos="2192338" algn="l"/>
                <a:tab pos="3106738" algn="l"/>
                <a:tab pos="4021138" algn="l"/>
                <a:tab pos="4935538" algn="l"/>
                <a:tab pos="5849938" algn="l"/>
                <a:tab pos="6764338" algn="l"/>
                <a:tab pos="7678738" algn="l"/>
                <a:tab pos="8593138" algn="l"/>
                <a:tab pos="9507538" algn="l"/>
                <a:tab pos="10421938" algn="l"/>
              </a:tabLst>
            </a:pPr>
            <a:r>
              <a:rPr lang="ru-RU" sz="2300" i="1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Планирование</a:t>
            </a:r>
            <a:r>
              <a:rPr lang="ru-RU" sz="2300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ru-RU" sz="23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определение промежуточных целей; составление плана и последовательности действий</a:t>
            </a:r>
          </a:p>
          <a:p>
            <a:pPr marL="363538" indent="-255588" defTabSz="449263">
              <a:spcBef>
                <a:spcPts val="575"/>
              </a:spcBef>
              <a:buClr>
                <a:srgbClr val="3333CC"/>
              </a:buClr>
              <a:buSzPct val="100000"/>
              <a:buFont typeface="Times New Roman" pitchFamily="18" charset="0"/>
              <a:buChar char="•"/>
              <a:tabLst>
                <a:tab pos="363538" algn="l"/>
                <a:tab pos="1277938" algn="l"/>
                <a:tab pos="2192338" algn="l"/>
                <a:tab pos="3106738" algn="l"/>
                <a:tab pos="4021138" algn="l"/>
                <a:tab pos="4935538" algn="l"/>
                <a:tab pos="5849938" algn="l"/>
                <a:tab pos="6764338" algn="l"/>
                <a:tab pos="7678738" algn="l"/>
                <a:tab pos="8593138" algn="l"/>
                <a:tab pos="9507538" algn="l"/>
                <a:tab pos="10421938" algn="l"/>
              </a:tabLst>
            </a:pPr>
            <a:r>
              <a:rPr lang="ru-RU" sz="2300" i="1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Прогнозирование</a:t>
            </a:r>
            <a:r>
              <a:rPr lang="ru-RU" sz="2300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ru-RU" sz="23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предвосхищение результата и уровня усвоения знаний</a:t>
            </a:r>
          </a:p>
          <a:p>
            <a:pPr marL="363538" indent="-255588" defTabSz="449263">
              <a:spcBef>
                <a:spcPts val="575"/>
              </a:spcBef>
              <a:buClr>
                <a:srgbClr val="3333CC"/>
              </a:buClr>
              <a:buSzPct val="100000"/>
              <a:buFont typeface="Times New Roman" pitchFamily="18" charset="0"/>
              <a:buChar char="•"/>
              <a:tabLst>
                <a:tab pos="363538" algn="l"/>
                <a:tab pos="1277938" algn="l"/>
                <a:tab pos="2192338" algn="l"/>
                <a:tab pos="3106738" algn="l"/>
                <a:tab pos="4021138" algn="l"/>
                <a:tab pos="4935538" algn="l"/>
                <a:tab pos="5849938" algn="l"/>
                <a:tab pos="6764338" algn="l"/>
                <a:tab pos="7678738" algn="l"/>
                <a:tab pos="8593138" algn="l"/>
                <a:tab pos="9507538" algn="l"/>
                <a:tab pos="10421938" algn="l"/>
              </a:tabLst>
            </a:pPr>
            <a:r>
              <a:rPr lang="ru-RU" sz="2300" i="1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Контроль</a:t>
            </a:r>
            <a:r>
              <a:rPr lang="ru-RU" sz="2300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ru-RU" sz="23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сличение способа действия и его результата с эталоном для обнаружения отклонений</a:t>
            </a:r>
          </a:p>
          <a:p>
            <a:pPr marL="363538" indent="-255588" defTabSz="449263">
              <a:spcBef>
                <a:spcPts val="575"/>
              </a:spcBef>
              <a:buClr>
                <a:srgbClr val="3333CC"/>
              </a:buClr>
              <a:buSzPct val="100000"/>
              <a:buFont typeface="Times New Roman" pitchFamily="18" charset="0"/>
              <a:buChar char="•"/>
              <a:tabLst>
                <a:tab pos="363538" algn="l"/>
                <a:tab pos="1277938" algn="l"/>
                <a:tab pos="2192338" algn="l"/>
                <a:tab pos="3106738" algn="l"/>
                <a:tab pos="4021138" algn="l"/>
                <a:tab pos="4935538" algn="l"/>
                <a:tab pos="5849938" algn="l"/>
                <a:tab pos="6764338" algn="l"/>
                <a:tab pos="7678738" algn="l"/>
                <a:tab pos="8593138" algn="l"/>
                <a:tab pos="9507538" algn="l"/>
                <a:tab pos="10421938" algn="l"/>
              </a:tabLst>
            </a:pPr>
            <a:r>
              <a:rPr lang="ru-RU" sz="2300" i="1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Коррекция</a:t>
            </a:r>
            <a:r>
              <a:rPr lang="ru-RU" sz="2300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ru-RU" sz="23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внесение необходимых изменений</a:t>
            </a:r>
          </a:p>
          <a:p>
            <a:pPr marL="363538" indent="-255588" defTabSz="449263">
              <a:spcBef>
                <a:spcPts val="575"/>
              </a:spcBef>
              <a:buClr>
                <a:srgbClr val="3333CC"/>
              </a:buClr>
              <a:buSzPct val="100000"/>
              <a:buFont typeface="Times New Roman" pitchFamily="18" charset="0"/>
              <a:buChar char="•"/>
              <a:tabLst>
                <a:tab pos="363538" algn="l"/>
                <a:tab pos="1277938" algn="l"/>
                <a:tab pos="2192338" algn="l"/>
                <a:tab pos="3106738" algn="l"/>
                <a:tab pos="4021138" algn="l"/>
                <a:tab pos="4935538" algn="l"/>
                <a:tab pos="5849938" algn="l"/>
                <a:tab pos="6764338" algn="l"/>
                <a:tab pos="7678738" algn="l"/>
                <a:tab pos="8593138" algn="l"/>
                <a:tab pos="9507538" algn="l"/>
                <a:tab pos="10421938" algn="l"/>
              </a:tabLst>
            </a:pPr>
            <a:r>
              <a:rPr lang="ru-RU" sz="2300" i="1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Оценка</a:t>
            </a:r>
            <a:r>
              <a:rPr lang="ru-RU" sz="2300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ru-RU" sz="23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выявление и осознание того, что уже освоено, уровня усвоения</a:t>
            </a:r>
          </a:p>
          <a:p>
            <a:pPr marL="363538" indent="-255588" defTabSz="449263">
              <a:spcBef>
                <a:spcPts val="575"/>
              </a:spcBef>
              <a:buClr>
                <a:srgbClr val="3333CC"/>
              </a:buClr>
              <a:buSzPct val="100000"/>
              <a:buFont typeface="Times New Roman" pitchFamily="18" charset="0"/>
              <a:buChar char="•"/>
              <a:tabLst>
                <a:tab pos="363538" algn="l"/>
                <a:tab pos="1277938" algn="l"/>
                <a:tab pos="2192338" algn="l"/>
                <a:tab pos="3106738" algn="l"/>
                <a:tab pos="4021138" algn="l"/>
                <a:tab pos="4935538" algn="l"/>
                <a:tab pos="5849938" algn="l"/>
                <a:tab pos="6764338" algn="l"/>
                <a:tab pos="7678738" algn="l"/>
                <a:tab pos="8593138" algn="l"/>
                <a:tab pos="9507538" algn="l"/>
                <a:tab pos="10421938" algn="l"/>
              </a:tabLst>
            </a:pPr>
            <a:r>
              <a:rPr lang="ru-RU" sz="2300" i="1" dirty="0" err="1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Саморегуляция</a:t>
            </a:r>
            <a:r>
              <a:rPr lang="ru-RU" sz="2300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ru-RU" sz="23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способность к мобилизации сил и энергии для преодоления препятствий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1197</Words>
  <Application>Microsoft Office PowerPoint</Application>
  <PresentationFormat>Экран (4:3)</PresentationFormat>
  <Paragraphs>220</Paragraphs>
  <Slides>30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выполнения продуктивного задания по математике</vt:lpstr>
      <vt:lpstr>Презентация PowerPoint</vt:lpstr>
      <vt:lpstr>Рекомендации по развитию универсальных учебных действий  </vt:lpstr>
      <vt:lpstr>Рекомендации по развитию универсальных учебных действий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2013-11-05T19:51:45Z</dcterms:created>
  <dcterms:modified xsi:type="dcterms:W3CDTF">2016-01-28T09:54:35Z</dcterms:modified>
</cp:coreProperties>
</file>