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460B"/>
    <a:srgbClr val="FF0000"/>
    <a:srgbClr val="5C1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00A87-FF2B-42F5-BC34-CC65AF9B4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25BE6-8A94-44B2-8131-DAACF396E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38C0F-40DC-4373-A750-EF288845E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C5A2C-1100-4365-80C6-104A2291A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DF2AC-3A44-4AB2-9F21-E505A41E7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F49D9-7C81-4340-8210-59B4067DD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8CAC7-89B4-40A2-A2D6-FBED71565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3AD33-A05E-43DD-9BF6-7768FED1C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BB76-D1B8-41F2-907E-E8AA9F512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0BA4A-9C91-418D-BE00-432AA3F14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B10A1-EB44-441F-9D08-35A8CBF03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74B6F59-9EE1-42AE-A7AE-9299E8AC5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765175"/>
            <a:ext cx="8642350" cy="2378075"/>
          </a:xfrm>
        </p:spPr>
        <p:txBody>
          <a:bodyPr/>
          <a:lstStyle/>
          <a:p>
            <a:pPr marL="1074738" indent="-1074738" algn="l" eaLnBrk="1" hangingPunct="1"/>
            <a:r>
              <a:rPr lang="ru-RU" sz="7200" i="1" smtClean="0">
                <a:solidFill>
                  <a:srgbClr val="5C1F00"/>
                </a:solidFill>
                <a:latin typeface="Impact" pitchFamily="34" charset="0"/>
              </a:rPr>
              <a:t>Тип</a:t>
            </a:r>
            <a:br>
              <a:rPr lang="ru-RU" sz="7200" i="1" smtClean="0">
                <a:solidFill>
                  <a:srgbClr val="5C1F00"/>
                </a:solidFill>
                <a:latin typeface="Impact" pitchFamily="34" charset="0"/>
              </a:rPr>
            </a:br>
            <a:r>
              <a:rPr lang="ru-RU" sz="7200" i="1" smtClean="0">
                <a:solidFill>
                  <a:srgbClr val="5C1F00"/>
                </a:solidFill>
                <a:latin typeface="Impact" pitchFamily="34" charset="0"/>
              </a:rPr>
              <a:t>Кольчатые черви</a:t>
            </a:r>
          </a:p>
        </p:txBody>
      </p:sp>
      <p:pic>
        <p:nvPicPr>
          <p:cNvPr id="2051" name="Picture 4" descr="11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5724525" y="4508500"/>
            <a:ext cx="135255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i="1" smtClean="0">
                <a:solidFill>
                  <a:srgbClr val="5C1F00"/>
                </a:solidFill>
                <a:latin typeface="Arial Black" pitchFamily="34" charset="0"/>
              </a:rPr>
              <a:t>Нервная система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084763"/>
            <a:ext cx="4402138" cy="9366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Окологлоточное нервное кольцо</a:t>
            </a:r>
          </a:p>
        </p:txBody>
      </p:sp>
      <p:pic>
        <p:nvPicPr>
          <p:cNvPr id="7172" name="Picture 4" descr="Нервная с-ма кольчатых 1"/>
          <p:cNvPicPr>
            <a:picLocks noChangeAspect="1" noChangeArrowheads="1"/>
          </p:cNvPicPr>
          <p:nvPr/>
        </p:nvPicPr>
        <p:blipFill>
          <a:blip r:embed="rId2" cstate="print"/>
          <a:srcRect b="8481"/>
          <a:stretch>
            <a:fillRect/>
          </a:stretch>
        </p:blipFill>
        <p:spPr bwMode="auto">
          <a:xfrm>
            <a:off x="323850" y="1341438"/>
            <a:ext cx="85693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651500" y="4941888"/>
            <a:ext cx="30241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800"/>
              <a:t>Брюшная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800"/>
              <a:t>нервная цепочка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H="1" flipV="1">
            <a:off x="1403350" y="2852738"/>
            <a:ext cx="1008063" cy="2232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V="1">
            <a:off x="6443663" y="3068638"/>
            <a:ext cx="792162" cy="18002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 flipV="1">
            <a:off x="4211638" y="2997200"/>
            <a:ext cx="2232025" cy="18716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i="1" smtClean="0">
                <a:solidFill>
                  <a:srgbClr val="5C1F00"/>
                </a:solidFill>
                <a:latin typeface="Arial Black" pitchFamily="34" charset="0"/>
              </a:rPr>
              <a:t>Половая система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2736850"/>
          </a:xfrm>
        </p:spPr>
        <p:txBody>
          <a:bodyPr/>
          <a:lstStyle/>
          <a:p>
            <a:pPr eaLnBrk="1" hangingPunct="1"/>
            <a:r>
              <a:rPr lang="ru-RU" b="1" smtClean="0"/>
              <a:t>Семенники</a:t>
            </a:r>
            <a:r>
              <a:rPr lang="ru-RU" smtClean="0"/>
              <a:t> (</a:t>
            </a:r>
            <a:r>
              <a:rPr lang="ru-RU" sz="4000" b="1" smtClean="0">
                <a:latin typeface="Arial Black" pitchFamily="34" charset="0"/>
                <a:cs typeface="Arial" charset="0"/>
              </a:rPr>
              <a:t>♂</a:t>
            </a:r>
            <a:r>
              <a:rPr lang="ru-RU" smtClean="0">
                <a:cs typeface="Arial" charset="0"/>
              </a:rPr>
              <a:t>)</a:t>
            </a:r>
          </a:p>
          <a:p>
            <a:pPr eaLnBrk="1" hangingPunct="1"/>
            <a:r>
              <a:rPr lang="ru-RU" b="1" smtClean="0">
                <a:cs typeface="Arial" charset="0"/>
              </a:rPr>
              <a:t>Яичники</a:t>
            </a:r>
            <a:r>
              <a:rPr lang="ru-RU" smtClean="0">
                <a:cs typeface="Arial" charset="0"/>
              </a:rPr>
              <a:t> (</a:t>
            </a:r>
            <a:r>
              <a:rPr lang="ru-RU" sz="4000" b="1" smtClean="0">
                <a:latin typeface="Arial Black" pitchFamily="34" charset="0"/>
                <a:cs typeface="Arial" charset="0"/>
              </a:rPr>
              <a:t>♀</a:t>
            </a:r>
            <a:r>
              <a:rPr lang="ru-RU" smtClean="0">
                <a:cs typeface="Arial" charset="0"/>
              </a:rPr>
              <a:t>)</a:t>
            </a:r>
          </a:p>
          <a:p>
            <a:pPr eaLnBrk="1" hangingPunct="1">
              <a:buFontTx/>
              <a:buNone/>
            </a:pPr>
            <a:endParaRPr lang="ru-RU" sz="100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ru-RU" smtClean="0">
                <a:cs typeface="Arial" charset="0"/>
              </a:rPr>
              <a:t>   Встречаются как гермафродиты, так и раздельнополые</a:t>
            </a:r>
          </a:p>
        </p:txBody>
      </p:sp>
      <p:pic>
        <p:nvPicPr>
          <p:cNvPr id="8196" name="Picture 4" descr="406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2711" b="13130"/>
          <a:stretch>
            <a:fillRect/>
          </a:stretch>
        </p:blipFill>
        <p:spPr bwMode="auto">
          <a:xfrm>
            <a:off x="4572000" y="4076700"/>
            <a:ext cx="424815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3851275" y="4868863"/>
            <a:ext cx="2665413" cy="6477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124075" y="5229225"/>
            <a:ext cx="1643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66FF"/>
                </a:solidFill>
              </a:rPr>
              <a:t>Поясок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2530475" cy="1570037"/>
          </a:xfrm>
        </p:spPr>
        <p:txBody>
          <a:bodyPr/>
          <a:lstStyle/>
          <a:p>
            <a:pPr algn="l" eaLnBrk="1" hangingPunct="1"/>
            <a:r>
              <a:rPr lang="ru-RU" sz="8800" i="1" smtClean="0">
                <a:solidFill>
                  <a:srgbClr val="FF0000"/>
                </a:solidFill>
                <a:latin typeface="Arial Black" pitchFamily="34" charset="0"/>
              </a:rPr>
              <a:t>???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507412" cy="2044700"/>
          </a:xfrm>
        </p:spPr>
        <p:txBody>
          <a:bodyPr/>
          <a:lstStyle/>
          <a:p>
            <a:pPr marL="0" indent="539750" eaLnBrk="1" hangingPunct="1">
              <a:buFontTx/>
              <a:buNone/>
            </a:pPr>
            <a:r>
              <a:rPr lang="ru-RU" sz="4000" b="1" smtClean="0">
                <a:solidFill>
                  <a:srgbClr val="5C1F00"/>
                </a:solidFill>
              </a:rPr>
              <a:t>Сравните строение кольчатого червя со строением круглых червей!</a:t>
            </a:r>
          </a:p>
        </p:txBody>
      </p:sp>
      <p:pic>
        <p:nvPicPr>
          <p:cNvPr id="12292" name="Picture 4" descr="862a003de36f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1403350" y="5445125"/>
            <a:ext cx="64801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ru-RU" sz="5400" i="1" smtClean="0">
                <a:solidFill>
                  <a:srgbClr val="5C1F00"/>
                </a:solidFill>
                <a:latin typeface="Arial Black" pitchFamily="34" charset="0"/>
              </a:rPr>
              <a:t>Представители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313" y="6397625"/>
            <a:ext cx="4103687" cy="460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Морские кольчатые черви</a:t>
            </a:r>
          </a:p>
        </p:txBody>
      </p:sp>
      <p:pic>
        <p:nvPicPr>
          <p:cNvPr id="3076" name="Picture 4" descr="4069"/>
          <p:cNvPicPr>
            <a:picLocks noChangeAspect="1" noChangeArrowheads="1"/>
          </p:cNvPicPr>
          <p:nvPr/>
        </p:nvPicPr>
        <p:blipFill>
          <a:blip r:embed="rId2" cstate="print"/>
          <a:srcRect t="7971" b="12251"/>
          <a:stretch>
            <a:fillRect/>
          </a:stretch>
        </p:blipFill>
        <p:spPr bwMode="auto">
          <a:xfrm>
            <a:off x="755650" y="1125538"/>
            <a:ext cx="4175125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img42-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1268413"/>
            <a:ext cx="26463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Glycera convolu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3933825"/>
            <a:ext cx="3887787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platynereis-dumerilii-marine-annelid-worm-b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9700" y="3933825"/>
            <a:ext cx="3097213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227763" y="981075"/>
            <a:ext cx="12604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2400"/>
              <a:t>Пиявка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339975" y="981075"/>
            <a:ext cx="2519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2400"/>
              <a:t>Дождевой червь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80" grpId="0"/>
      <p:bldP spid="30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513"/>
          </a:xfrm>
        </p:spPr>
        <p:txBody>
          <a:bodyPr/>
          <a:lstStyle/>
          <a:p>
            <a:pPr eaLnBrk="1" hangingPunct="1"/>
            <a:r>
              <a:rPr lang="ru-RU" sz="4800" i="1" smtClean="0">
                <a:solidFill>
                  <a:srgbClr val="5C1F00"/>
                </a:solidFill>
                <a:latin typeface="Arial Black" pitchFamily="34" charset="0"/>
              </a:rPr>
              <a:t>Общая характеристика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ru-RU" smtClean="0"/>
              <a:t>Обитают в воде, некоторые – во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ru-RU" smtClean="0"/>
              <a:t>     влажной почве;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arenR" startAt="2"/>
            </a:pPr>
            <a:r>
              <a:rPr lang="ru-RU" smtClean="0"/>
              <a:t>Имеют двустороннюю симметрию;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arenR" startAt="2"/>
            </a:pPr>
            <a:r>
              <a:rPr lang="ru-RU" smtClean="0"/>
              <a:t>Тело состоит из отдельных колец –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ru-RU" smtClean="0"/>
              <a:t>     </a:t>
            </a:r>
            <a:r>
              <a:rPr lang="ru-RU" b="1" i="1" smtClean="0">
                <a:solidFill>
                  <a:srgbClr val="FF0000"/>
                </a:solidFill>
                <a:hlinkClick r:id="rId2" action="ppaction://hlinksldjump"/>
              </a:rPr>
              <a:t>сегментов</a:t>
            </a:r>
            <a:r>
              <a:rPr lang="ru-RU" smtClean="0"/>
              <a:t>;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arenR" startAt="4"/>
            </a:pPr>
            <a:r>
              <a:rPr lang="ru-RU" smtClean="0"/>
              <a:t>Внутри – полость тела, заполненная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ru-RU" smtClean="0"/>
              <a:t>     жидкостью;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arenR" startAt="5"/>
            </a:pPr>
            <a:r>
              <a:rPr lang="ru-RU" smtClean="0"/>
              <a:t>Тело покрыто кожно-мускульным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ru-RU" smtClean="0"/>
              <a:t>     мешком.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6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4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40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35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30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100"/>
                            </p:stCondLst>
                            <p:childTnLst>
                              <p:par>
                                <p:cTn id="6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406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404813"/>
            <a:ext cx="7129462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475" y="5734050"/>
            <a:ext cx="2819400" cy="777875"/>
          </a:xfrm>
        </p:spPr>
        <p:txBody>
          <a:bodyPr/>
          <a:lstStyle/>
          <a:p>
            <a:pPr algn="l" eaLnBrk="1" hangingPunct="1"/>
            <a:r>
              <a:rPr lang="ru-RU" sz="4000" i="1" smtClean="0"/>
              <a:t>Сегменты</a:t>
            </a:r>
          </a:p>
        </p:txBody>
      </p:sp>
      <p:sp>
        <p:nvSpPr>
          <p:cNvPr id="5124" name="Line 7"/>
          <p:cNvSpPr>
            <a:spLocks noChangeShapeType="1"/>
          </p:cNvSpPr>
          <p:nvPr/>
        </p:nvSpPr>
        <p:spPr bwMode="auto">
          <a:xfrm flipH="1" flipV="1">
            <a:off x="3419475" y="3789363"/>
            <a:ext cx="1223963" cy="2087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8"/>
          <p:cNvSpPr>
            <a:spLocks noChangeShapeType="1"/>
          </p:cNvSpPr>
          <p:nvPr/>
        </p:nvSpPr>
        <p:spPr bwMode="auto">
          <a:xfrm flipV="1">
            <a:off x="4643438" y="4149725"/>
            <a:ext cx="215900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 flipV="1">
            <a:off x="4643438" y="4365625"/>
            <a:ext cx="1584325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27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6165850"/>
            <a:ext cx="647700" cy="431800"/>
          </a:xfrm>
          <a:prstGeom prst="leftArrow">
            <a:avLst>
              <a:gd name="adj1" fmla="val 50000"/>
              <a:gd name="adj2" fmla="val 37500"/>
            </a:avLst>
          </a:prstGeom>
          <a:solidFill>
            <a:srgbClr val="7346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867400" y="404813"/>
            <a:ext cx="1811338" cy="777875"/>
          </a:xfrm>
        </p:spPr>
        <p:txBody>
          <a:bodyPr/>
          <a:lstStyle/>
          <a:p>
            <a:pPr algn="l" eaLnBrk="1" hangingPunct="1"/>
            <a:r>
              <a:rPr lang="ru-RU" sz="3200" smtClean="0"/>
              <a:t>Мышцы</a:t>
            </a:r>
          </a:p>
        </p:txBody>
      </p:sp>
      <p:pic>
        <p:nvPicPr>
          <p:cNvPr id="6147" name="Picture 4" descr="getimg"/>
          <p:cNvPicPr>
            <a:picLocks noChangeAspect="1" noChangeArrowheads="1"/>
          </p:cNvPicPr>
          <p:nvPr/>
        </p:nvPicPr>
        <p:blipFill>
          <a:blip r:embed="rId2" cstate="print"/>
          <a:srcRect l="25516" r="24484" b="47359"/>
          <a:stretch>
            <a:fillRect/>
          </a:stretch>
        </p:blipFill>
        <p:spPr bwMode="auto">
          <a:xfrm>
            <a:off x="1476375" y="333375"/>
            <a:ext cx="3384550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" descr="fea1a02e70"/>
          <p:cNvPicPr>
            <a:picLocks noChangeAspect="1" noChangeArrowheads="1"/>
          </p:cNvPicPr>
          <p:nvPr/>
        </p:nvPicPr>
        <p:blipFill>
          <a:blip r:embed="rId3" cstate="print"/>
          <a:srcRect l="848" b="2075"/>
          <a:stretch>
            <a:fillRect/>
          </a:stretch>
        </p:blipFill>
        <p:spPr bwMode="auto">
          <a:xfrm>
            <a:off x="250825" y="3243263"/>
            <a:ext cx="8634413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Line 6"/>
          <p:cNvSpPr>
            <a:spLocks noChangeShapeType="1"/>
          </p:cNvSpPr>
          <p:nvPr/>
        </p:nvSpPr>
        <p:spPr bwMode="auto">
          <a:xfrm flipH="1">
            <a:off x="3924300" y="765175"/>
            <a:ext cx="1871663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 flipH="1">
            <a:off x="4211638" y="765175"/>
            <a:ext cx="1584325" cy="1150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i="1" smtClean="0">
                <a:solidFill>
                  <a:srgbClr val="5C1F00"/>
                </a:solidFill>
                <a:latin typeface="Arial Black" pitchFamily="34" charset="0"/>
              </a:rPr>
              <a:t>Внутреннее строение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3419475" cy="4608512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Monotype Corsiva" pitchFamily="66" charset="0"/>
              </a:rPr>
              <a:t>Пищеварительная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ru-RU" b="1" smtClean="0">
                <a:latin typeface="Monotype Corsiva" pitchFamily="66" charset="0"/>
              </a:rPr>
              <a:t>    система</a:t>
            </a:r>
          </a:p>
          <a:p>
            <a:pPr eaLnBrk="1" hangingPunct="1">
              <a:lnSpc>
                <a:spcPct val="120000"/>
              </a:lnSpc>
            </a:pPr>
            <a:r>
              <a:rPr lang="ru-RU" b="1" smtClean="0">
                <a:latin typeface="Monotype Corsiva" pitchFamily="66" charset="0"/>
              </a:rPr>
              <a:t>Кровеносная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ru-RU" b="1" smtClean="0">
                <a:latin typeface="Monotype Corsiva" pitchFamily="66" charset="0"/>
              </a:rPr>
              <a:t>    система</a:t>
            </a:r>
          </a:p>
          <a:p>
            <a:pPr eaLnBrk="1" hangingPunct="1">
              <a:lnSpc>
                <a:spcPct val="120000"/>
              </a:lnSpc>
            </a:pPr>
            <a:r>
              <a:rPr lang="ru-RU" b="1" smtClean="0">
                <a:latin typeface="Monotype Corsiva" pitchFamily="66" charset="0"/>
              </a:rPr>
              <a:t>Выделительная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ru-RU" b="1" smtClean="0">
                <a:latin typeface="Monotype Corsiva" pitchFamily="66" charset="0"/>
              </a:rPr>
              <a:t>    система</a:t>
            </a:r>
          </a:p>
          <a:p>
            <a:pPr eaLnBrk="1" hangingPunct="1">
              <a:lnSpc>
                <a:spcPct val="120000"/>
              </a:lnSpc>
            </a:pPr>
            <a:r>
              <a:rPr lang="ru-RU" b="1" smtClean="0">
                <a:latin typeface="Monotype Corsiva" pitchFamily="66" charset="0"/>
              </a:rPr>
              <a:t>Нервная система</a:t>
            </a:r>
          </a:p>
          <a:p>
            <a:pPr eaLnBrk="1" hangingPunct="1">
              <a:lnSpc>
                <a:spcPct val="120000"/>
              </a:lnSpc>
            </a:pPr>
            <a:r>
              <a:rPr lang="ru-RU" b="1" smtClean="0">
                <a:latin typeface="Monotype Corsiva" pitchFamily="66" charset="0"/>
              </a:rPr>
              <a:t>Половая система</a:t>
            </a:r>
          </a:p>
        </p:txBody>
      </p:sp>
      <p:pic>
        <p:nvPicPr>
          <p:cNvPr id="7172" name="Picture 4" descr="get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2363" y="2276475"/>
            <a:ext cx="5481637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32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4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4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5C1F00"/>
                </a:solidFill>
                <a:latin typeface="Arial Black" pitchFamily="34" charset="0"/>
              </a:rPr>
              <a:t>Пищеварительная система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97425"/>
            <a:ext cx="8435975" cy="1827213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sz="3600" b="1" i="1" smtClean="0"/>
              <a:t>Ротовое отверстие </a:t>
            </a:r>
            <a:r>
              <a:rPr lang="ru-RU" sz="3600" b="1" i="1" smtClean="0">
                <a:cs typeface="Arial" charset="0"/>
              </a:rPr>
              <a:t>→ глотка → пищевод → зоб → желудок → кишечник → анальное отверстие</a:t>
            </a:r>
          </a:p>
        </p:txBody>
      </p:sp>
      <p:pic>
        <p:nvPicPr>
          <p:cNvPr id="8196" name="Picture 4" descr="Пище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84313"/>
            <a:ext cx="8280400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i="1" smtClean="0">
                <a:solidFill>
                  <a:srgbClr val="5C1F00"/>
                </a:solidFill>
                <a:latin typeface="Arial Black" pitchFamily="34" charset="0"/>
              </a:rPr>
              <a:t>Кровеносная система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4724400"/>
            <a:ext cx="4967287" cy="1933575"/>
          </a:xfrm>
        </p:spPr>
        <p:txBody>
          <a:bodyPr/>
          <a:lstStyle/>
          <a:p>
            <a:pPr marL="360363" indent="-360363" eaLnBrk="1" hangingPunct="1"/>
            <a:r>
              <a:rPr lang="ru-RU" b="1" i="1" smtClean="0"/>
              <a:t>Продольные сосуды</a:t>
            </a:r>
          </a:p>
          <a:p>
            <a:pPr marL="360363" indent="-360363" eaLnBrk="1" hangingPunct="1"/>
            <a:r>
              <a:rPr lang="ru-RU" b="1" i="1" smtClean="0"/>
              <a:t>Кольцевые сосуды</a:t>
            </a:r>
          </a:p>
          <a:p>
            <a:pPr marL="360363" indent="-360363" eaLnBrk="1" hangingPunct="1"/>
            <a:r>
              <a:rPr lang="ru-RU" b="1" i="1" smtClean="0"/>
              <a:t>«Сердца»</a:t>
            </a:r>
          </a:p>
        </p:txBody>
      </p:sp>
      <p:pic>
        <p:nvPicPr>
          <p:cNvPr id="9220" name="Picture 4" descr="Кровенос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25538"/>
            <a:ext cx="8785225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1268413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5C1F00"/>
                </a:solidFill>
                <a:latin typeface="Arial Black" pitchFamily="34" charset="0"/>
              </a:rPr>
              <a:t>Выделительная система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5445125"/>
            <a:ext cx="5051425" cy="896938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0" algn="l"/>
              </a:tabLst>
            </a:pPr>
            <a:r>
              <a:rPr lang="ru-RU" smtClean="0"/>
              <a:t>Выделительные воронки</a:t>
            </a:r>
          </a:p>
        </p:txBody>
      </p:sp>
      <p:pic>
        <p:nvPicPr>
          <p:cNvPr id="6148" name="Picture 4" descr="Выделительная с-ма кольчатых 1"/>
          <p:cNvPicPr>
            <a:picLocks noChangeAspect="1" noChangeArrowheads="1"/>
          </p:cNvPicPr>
          <p:nvPr/>
        </p:nvPicPr>
        <p:blipFill>
          <a:blip r:embed="rId2" cstate="print"/>
          <a:srcRect b="12776"/>
          <a:stretch>
            <a:fillRect/>
          </a:stretch>
        </p:blipFill>
        <p:spPr bwMode="auto">
          <a:xfrm>
            <a:off x="250825" y="1700213"/>
            <a:ext cx="8713788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 flipH="1" flipV="1">
            <a:off x="3708400" y="3500438"/>
            <a:ext cx="792163" cy="201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4500563" y="3500438"/>
            <a:ext cx="1584325" cy="201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FF00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00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133</Words>
  <Application>Microsoft Office PowerPoint</Application>
  <PresentationFormat>Экран (4:3)</PresentationFormat>
  <Paragraphs>46</Paragraphs>
  <Slides>12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Impact</vt:lpstr>
      <vt:lpstr>Arial Black</vt:lpstr>
      <vt:lpstr>Monotype Corsiva</vt:lpstr>
      <vt:lpstr>Оформление по умолчанию</vt:lpstr>
      <vt:lpstr>Тип Кольчатые черви</vt:lpstr>
      <vt:lpstr>Представители</vt:lpstr>
      <vt:lpstr>Общая характеристика</vt:lpstr>
      <vt:lpstr>Сегменты</vt:lpstr>
      <vt:lpstr>Мышцы</vt:lpstr>
      <vt:lpstr>Внутреннее строение</vt:lpstr>
      <vt:lpstr>Пищеварительная система</vt:lpstr>
      <vt:lpstr>Кровеносная система</vt:lpstr>
      <vt:lpstr>Выделительная система</vt:lpstr>
      <vt:lpstr>Нервная система</vt:lpstr>
      <vt:lpstr>Половая система</vt:lpstr>
      <vt:lpstr>???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 Кольчатые черви</dc:title>
  <dc:creator>Васильев П.А.</dc:creator>
  <cp:lastModifiedBy>Андрей</cp:lastModifiedBy>
  <cp:revision>6</cp:revision>
  <dcterms:created xsi:type="dcterms:W3CDTF">2009-12-09T19:33:03Z</dcterms:created>
  <dcterms:modified xsi:type="dcterms:W3CDTF">2013-02-07T16:51:01Z</dcterms:modified>
</cp:coreProperties>
</file>