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5C31-A8BF-40C0-B0E3-02740D3098B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841E3-385A-40BE-9A0E-47A60E13D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0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841E3-385A-40BE-9A0E-47A60E13DD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2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543800" cy="2152650"/>
          </a:xfrm>
        </p:spPr>
        <p:txBody>
          <a:bodyPr/>
          <a:lstStyle/>
          <a:p>
            <a:r>
              <a:rPr lang="ru-RU" dirty="0" smtClean="0"/>
              <a:t>Две задачи на дроби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996952"/>
            <a:ext cx="5136115" cy="1524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  <a:ea typeface="Calibri"/>
              </a:rPr>
              <a:t>1.Нахождение части </a:t>
            </a:r>
            <a:r>
              <a:rPr lang="ru-RU" sz="2400" b="1" dirty="0">
                <a:latin typeface="Times New Roman"/>
                <a:ea typeface="Calibri"/>
              </a:rPr>
              <a:t>от </a:t>
            </a:r>
            <a:r>
              <a:rPr lang="ru-RU" sz="2400" b="1" dirty="0" smtClean="0">
                <a:latin typeface="Times New Roman"/>
                <a:ea typeface="Calibri"/>
              </a:rPr>
              <a:t>целого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2.</a:t>
            </a:r>
            <a:r>
              <a:rPr lang="ru-RU" sz="2400" b="1" dirty="0">
                <a:latin typeface="Times New Roman"/>
                <a:ea typeface="Times New Roman"/>
              </a:rPr>
              <a:t> Нахождение </a:t>
            </a:r>
            <a:r>
              <a:rPr lang="ru-RU" sz="2400" b="1" dirty="0" smtClean="0">
                <a:latin typeface="Times New Roman"/>
                <a:ea typeface="Times New Roman"/>
              </a:rPr>
              <a:t>целого по </a:t>
            </a:r>
            <a:r>
              <a:rPr lang="ru-RU" sz="2400" b="1" dirty="0">
                <a:latin typeface="Times New Roman"/>
                <a:ea typeface="Times New Roman"/>
              </a:rPr>
              <a:t>его </a:t>
            </a:r>
            <a:r>
              <a:rPr lang="ru-RU" sz="2400" b="1" dirty="0" smtClean="0">
                <a:latin typeface="Times New Roman"/>
                <a:ea typeface="Times New Roman"/>
              </a:rPr>
              <a:t>части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976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7543800" cy="2722240"/>
          </a:xfrm>
        </p:spPr>
        <p:txBody>
          <a:bodyPr/>
          <a:lstStyle/>
          <a:p>
            <a:r>
              <a:rPr lang="ru-RU" sz="4000" dirty="0" smtClean="0"/>
              <a:t>Домашнее задание </a:t>
            </a:r>
            <a:br>
              <a:rPr lang="ru-RU" sz="4000" dirty="0" smtClean="0"/>
            </a:br>
            <a:r>
              <a:rPr lang="ru-RU" sz="4000" dirty="0" smtClean="0"/>
              <a:t>ст.141</a:t>
            </a:r>
            <a:br>
              <a:rPr lang="ru-RU" sz="4000" dirty="0" smtClean="0"/>
            </a:br>
            <a:r>
              <a:rPr lang="ru-RU" sz="4000" dirty="0" smtClean="0"/>
              <a:t>№ </a:t>
            </a:r>
            <a:r>
              <a:rPr lang="ru-RU" sz="4000" dirty="0" smtClean="0"/>
              <a:t>619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782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7" y="1562571"/>
            <a:ext cx="6480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51720" y="332656"/>
            <a:ext cx="5097760" cy="942999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4400" b="1" dirty="0">
                <a:effectLst/>
                <a:latin typeface="Times New Roman"/>
                <a:ea typeface="Calibri"/>
                <a:cs typeface="Times New Roman"/>
              </a:rPr>
              <a:t>План урока.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83752"/>
              </p:ext>
            </p:extLst>
          </p:nvPr>
        </p:nvGraphicFramePr>
        <p:xfrm>
          <a:off x="539552" y="2564904"/>
          <a:ext cx="8136903" cy="2215113"/>
        </p:xfrm>
        <a:graphic>
          <a:graphicData uri="http://schemas.openxmlformats.org/drawingml/2006/table">
            <a:tbl>
              <a:tblPr firstRow="1" firstCol="1" bandRow="1"/>
              <a:tblGrid>
                <a:gridCol w="2711758"/>
                <a:gridCol w="2711758"/>
                <a:gridCol w="2713387"/>
              </a:tblGrid>
              <a:tr h="738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1)зарядка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2)завтрак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3)учёба в школе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4)обед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5)отдых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6)домашнее задание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7)ужин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8)прогулка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9)итог дня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7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1.Зарядка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717032"/>
            <a:ext cx="1913983" cy="272940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968865" y="848036"/>
            <a:ext cx="3141498" cy="46124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1/3•3/4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</a:p>
          <a:p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•4/5 =</a:t>
            </a:r>
          </a:p>
          <a:p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•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2½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• 40  =  </a:t>
            </a: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: 2/5 =  </a:t>
            </a:r>
          </a:p>
          <a:p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: 5/6 =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970" y="1274035"/>
            <a:ext cx="1071473" cy="43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28" y="2000578"/>
            <a:ext cx="1174407" cy="46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0005">
            <a:off x="6055582" y="2820308"/>
            <a:ext cx="1231581" cy="49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1546">
            <a:off x="6192161" y="4233422"/>
            <a:ext cx="1288220" cy="51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4617">
            <a:off x="6200785" y="3494385"/>
            <a:ext cx="1221793" cy="48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58290" y="863153"/>
            <a:ext cx="5084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1/4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8865" y="1558083"/>
            <a:ext cx="5084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1/4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01046" y="1577077"/>
            <a:ext cx="5084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1/5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1301" y="2348880"/>
            <a:ext cx="5084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1/5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58290" y="2358241"/>
            <a:ext cx="508473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1/2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68865" y="3133329"/>
            <a:ext cx="508473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1/2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430" y="3065722"/>
            <a:ext cx="517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074295" y="3859551"/>
            <a:ext cx="4443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20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64288" y="3859551"/>
            <a:ext cx="4443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50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54929" y="4581128"/>
            <a:ext cx="4443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50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65167" y="4620535"/>
            <a:ext cx="44435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6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43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43800" cy="914400"/>
          </a:xfrm>
        </p:spPr>
        <p:txBody>
          <a:bodyPr/>
          <a:lstStyle/>
          <a:p>
            <a:r>
              <a:rPr lang="ru-RU" b="1" dirty="0" smtClean="0">
                <a:effectLst/>
              </a:rPr>
              <a:t>2. Завтрак </a:t>
            </a:r>
            <a:r>
              <a:rPr lang="ru-RU" b="1" dirty="0">
                <a:effectLst/>
              </a:rPr>
              <a:t>(съешь сам).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365104"/>
            <a:ext cx="2525050" cy="1828031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0" y="1268760"/>
            <a:ext cx="6030416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Маша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нашла в лесу 20 грибов, из них 2/5 грибов были белыми. Сколько белых грибов нашла Маша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/>
                <a:ea typeface="Times New Roman"/>
              </a:rPr>
              <a:t>В </a:t>
            </a:r>
            <a:r>
              <a:rPr lang="ru-RU" sz="2400" i="1" dirty="0" smtClean="0">
                <a:latin typeface="Times New Roman"/>
                <a:ea typeface="Times New Roman"/>
              </a:rPr>
              <a:t>коробке </a:t>
            </a:r>
            <a:r>
              <a:rPr lang="ru-RU" sz="2400" i="1" dirty="0">
                <a:latin typeface="Times New Roman"/>
                <a:ea typeface="Times New Roman"/>
              </a:rPr>
              <a:t>20 </a:t>
            </a:r>
            <a:r>
              <a:rPr lang="ru-RU" sz="2400" i="1" dirty="0" smtClean="0">
                <a:latin typeface="Times New Roman"/>
                <a:ea typeface="Times New Roman"/>
              </a:rPr>
              <a:t>шоколадных конфет, что составляет ¼ всех конфет в коробке. Сколько конфет в коробке?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196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43800" cy="922040"/>
          </a:xfrm>
        </p:spPr>
        <p:txBody>
          <a:bodyPr/>
          <a:lstStyle/>
          <a:p>
            <a:r>
              <a:rPr lang="ru-RU" dirty="0" smtClean="0"/>
              <a:t>3. Учёба в школе.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3096344" cy="4503773"/>
          </a:xfrm>
        </p:spPr>
      </p:pic>
      <p:sp>
        <p:nvSpPr>
          <p:cNvPr id="5" name="Прямоугольник 4"/>
          <p:cNvSpPr/>
          <p:nvPr/>
        </p:nvSpPr>
        <p:spPr>
          <a:xfrm>
            <a:off x="4860032" y="1844824"/>
            <a:ext cx="360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Ст. 140</a:t>
            </a:r>
          </a:p>
          <a:p>
            <a:r>
              <a:rPr lang="ru-RU" sz="3200" i="1" dirty="0" smtClean="0"/>
              <a:t>№ 614,615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02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543800" cy="76964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effectLst/>
              </a:rPr>
              <a:t>4. Обед </a:t>
            </a:r>
            <a:r>
              <a:rPr lang="ru-RU" sz="3600" b="1" dirty="0">
                <a:effectLst/>
              </a:rPr>
              <a:t>(поделись с другом</a:t>
            </a:r>
            <a:r>
              <a:rPr lang="ru-RU" sz="3600" b="1" dirty="0" smtClean="0">
                <a:effectLst/>
              </a:rPr>
              <a:t>).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79712" y="1412776"/>
            <a:ext cx="5894040" cy="1728191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1. Сколько получится муки из 15,2 т пшеницы, если масса муки составляет 4/5 массы зерна.</a:t>
            </a:r>
          </a:p>
          <a:p>
            <a:r>
              <a:rPr lang="ru-RU" sz="2000" dirty="0" smtClean="0"/>
              <a:t>2.</a:t>
            </a: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Катя и </a:t>
            </a:r>
            <a:r>
              <a:rPr lang="ru-RU" sz="2000" dirty="0">
                <a:effectLst/>
              </a:rPr>
              <a:t>П</a:t>
            </a:r>
            <a:r>
              <a:rPr lang="ru-RU" sz="2000" dirty="0" smtClean="0">
                <a:effectLst/>
              </a:rPr>
              <a:t>етя съели 400 граммов торта, что составило 1/3 часть от всего торта. Какой вес имел весь торт?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525"/>
            <a:ext cx="2870200" cy="1943100"/>
          </a:xfr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81037"/>
              </p:ext>
            </p:extLst>
          </p:nvPr>
        </p:nvGraphicFramePr>
        <p:xfrm>
          <a:off x="2123728" y="3212975"/>
          <a:ext cx="6552727" cy="1728193"/>
        </p:xfrm>
        <a:graphic>
          <a:graphicData uri="http://schemas.openxmlformats.org/drawingml/2006/table">
            <a:tbl>
              <a:tblPr/>
              <a:tblGrid>
                <a:gridCol w="300744"/>
                <a:gridCol w="2479391"/>
                <a:gridCol w="1568766"/>
                <a:gridCol w="2203826"/>
              </a:tblGrid>
              <a:tr h="321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Все число 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Дробь от числа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Значение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части от целого 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55776" y="3645024"/>
            <a:ext cx="795411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15,2 т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3717032"/>
            <a:ext cx="543739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4/5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3717031"/>
            <a:ext cx="925253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12,16 т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4293096"/>
            <a:ext cx="543739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1/3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4365104"/>
            <a:ext cx="720069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400 г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0641" y="4365103"/>
            <a:ext cx="849913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1200 г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6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437112"/>
            <a:ext cx="6459056" cy="1354088"/>
          </a:xfrm>
        </p:spPr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Выполняем домашнее задание (закрепление)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42354" y="622027"/>
            <a:ext cx="6096000" cy="365759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Ст. </a:t>
            </a:r>
            <a:r>
              <a:rPr lang="ru-RU" sz="4400" dirty="0" smtClean="0"/>
              <a:t>140</a:t>
            </a:r>
            <a:endParaRPr lang="ru-RU" sz="4400" dirty="0" smtClean="0"/>
          </a:p>
          <a:p>
            <a:pPr marL="18288" indent="0">
              <a:buNone/>
            </a:pPr>
            <a:r>
              <a:rPr lang="ru-RU" sz="4400" dirty="0" smtClean="0"/>
              <a:t>№ </a:t>
            </a:r>
            <a:r>
              <a:rPr lang="ru-RU" sz="4400" dirty="0" smtClean="0"/>
              <a:t>616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8640"/>
            <a:ext cx="42767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5373216"/>
            <a:ext cx="75438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effectLst/>
                <a:latin typeface="Times New Roman"/>
                <a:ea typeface="Calibri"/>
                <a:cs typeface="Times New Roman"/>
              </a:rPr>
              <a:t>Ужин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88024" y="685801"/>
            <a:ext cx="3441576" cy="439938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pPr marL="18288" indent="0" algn="ctr">
              <a:lnSpc>
                <a:spcPct val="115000"/>
              </a:lnSpc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Математический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диктант</a:t>
            </a:r>
          </a:p>
          <a:p>
            <a:pPr marL="18288" indent="0" algn="ctr">
              <a:lnSpc>
                <a:spcPct val="115000"/>
              </a:lnSpc>
              <a:buNone/>
            </a:pPr>
            <a:endParaRPr lang="ru-RU" sz="20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1/6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от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12</a:t>
            </a:r>
            <a:endParaRPr lang="ru-RU" sz="20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3/5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от 20      </a:t>
            </a:r>
            <a:endParaRPr lang="ru-RU" sz="2400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1/3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от 6/7     </a:t>
            </a:r>
            <a:endParaRPr lang="ru-RU" sz="2400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7/9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от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20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1/8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от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16</a:t>
            </a:r>
            <a:endParaRPr lang="ru-RU" sz="20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18288" indent="0" algn="just">
              <a:lnSpc>
                <a:spcPct val="115000"/>
              </a:lnSpc>
              <a:buNone/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1656184" cy="26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9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43800" cy="9144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Прогулка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23928" y="1556792"/>
            <a:ext cx="5087888" cy="45365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ru-RU" sz="2400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Какие правила, </a:t>
            </a:r>
            <a:r>
              <a:rPr lang="ru-RU" sz="2400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мы изучили </a:t>
            </a: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сегодняшнем </a:t>
            </a:r>
            <a:r>
              <a:rPr lang="ru-RU" sz="2400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на уроке?</a:t>
            </a:r>
            <a:endParaRPr lang="ru-RU" sz="20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200000"/>
              </a:lnSpc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2. Знак какого действия надо поставить между дробями 1/3 и 1/5?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marL="18288" indent="0" algn="just">
              <a:lnSpc>
                <a:spcPct val="115000"/>
              </a:lnSpc>
              <a:buNone/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1/3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1/5=2/15 </a:t>
            </a: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1/3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1/5=1/15         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     1/3     1/5=8/15         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8840"/>
            <a:ext cx="3744417" cy="28083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88024" y="4584401"/>
            <a:ext cx="263214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-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63178" y="5009902"/>
            <a:ext cx="312906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*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3178" y="5426875"/>
            <a:ext cx="312906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+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5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235</TotalTime>
  <Words>229</Words>
  <Application>Microsoft Office PowerPoint</Application>
  <PresentationFormat>Экран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Две задачи на дроби</vt:lpstr>
      <vt:lpstr>Режим дня.</vt:lpstr>
      <vt:lpstr>1.Зарядка</vt:lpstr>
      <vt:lpstr>2. Завтрак (съешь сам).</vt:lpstr>
      <vt:lpstr>3. Учёба в школе.</vt:lpstr>
      <vt:lpstr>4. Обед (поделись с другом).</vt:lpstr>
      <vt:lpstr>Выполняем домашнее задание (закрепление)</vt:lpstr>
      <vt:lpstr>Ужин </vt:lpstr>
      <vt:lpstr>Прогулка</vt:lpstr>
      <vt:lpstr>Домашнее задание  ст.141 № 619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Две задачи на дроби</dc:title>
  <dc:creator>lyuba</dc:creator>
  <cp:lastModifiedBy>lyuba</cp:lastModifiedBy>
  <cp:revision>23</cp:revision>
  <dcterms:created xsi:type="dcterms:W3CDTF">2015-01-18T13:42:43Z</dcterms:created>
  <dcterms:modified xsi:type="dcterms:W3CDTF">2015-01-26T17:09:48Z</dcterms:modified>
</cp:coreProperties>
</file>