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1ED"/>
    <a:srgbClr val="7AFF01"/>
    <a:srgbClr val="D5FF01"/>
    <a:srgbClr val="FF5C01"/>
    <a:srgbClr val="CC0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0CF5B-8E29-4B19-9F40-A0149F891DF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07111-2999-4E2F-9F1B-845AEFA57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860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74AD-38A0-4034-92E0-D6847BC835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6FED-F259-4D52-B34E-CB83AAD9F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34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74AD-38A0-4034-92E0-D6847BC835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6FED-F259-4D52-B34E-CB83AAD9F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52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74AD-38A0-4034-92E0-D6847BC835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6FED-F259-4D52-B34E-CB83AAD9F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7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74AD-38A0-4034-92E0-D6847BC835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6FED-F259-4D52-B34E-CB83AAD9F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07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74AD-38A0-4034-92E0-D6847BC835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6FED-F259-4D52-B34E-CB83AAD9F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39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74AD-38A0-4034-92E0-D6847BC835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6FED-F259-4D52-B34E-CB83AAD9F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73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74AD-38A0-4034-92E0-D6847BC835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6FED-F259-4D52-B34E-CB83AAD9F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73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74AD-38A0-4034-92E0-D6847BC835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6FED-F259-4D52-B34E-CB83AAD9F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556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74AD-38A0-4034-92E0-D6847BC835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6FED-F259-4D52-B34E-CB83AAD9F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01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74AD-38A0-4034-92E0-D6847BC835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6FED-F259-4D52-B34E-CB83AAD9F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32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74AD-38A0-4034-92E0-D6847BC835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6FED-F259-4D52-B34E-CB83AAD9F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9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D74AD-38A0-4034-92E0-D6847BC835C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E6FED-F259-4D52-B34E-CB83AAD9F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79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30000">
              <a:srgbClr val="00B050">
                <a:lumMod val="88000"/>
                <a:lumOff val="12000"/>
              </a:srgbClr>
            </a:gs>
            <a:gs pos="62000">
              <a:srgbClr val="00B050">
                <a:lumMod val="40000"/>
                <a:lumOff val="60000"/>
              </a:srgbClr>
            </a:gs>
            <a:gs pos="86000">
              <a:srgbClr val="FFEBFA">
                <a:lumMod val="0"/>
                <a:lumOff val="100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188640"/>
            <a:ext cx="70567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ShellyAllegroC" pitchFamily="2" charset="0"/>
              </a:rPr>
              <a:t>Экскурсия: Многообразие животных, их приспособленность к различным средам </a:t>
            </a:r>
            <a:r>
              <a:rPr lang="ru-RU" sz="4800" b="1" dirty="0" smtClean="0">
                <a:latin typeface="ShellyAllegroC" pitchFamily="2" charset="0"/>
              </a:rPr>
              <a:t>обитания</a:t>
            </a:r>
            <a:endParaRPr lang="ru-RU" sz="4800" b="1" dirty="0">
              <a:latin typeface="ShellyAllegroC" pitchFamily="2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1" y="3701058"/>
            <a:ext cx="4735413" cy="3156942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78694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8942" y="47525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Mistral" pitchFamily="66" charset="0"/>
              </a:rPr>
              <a:t>у</a:t>
            </a:r>
            <a:r>
              <a:rPr lang="ru-RU" sz="3200" dirty="0" smtClean="0">
                <a:latin typeface="Mistral" pitchFamily="66" charset="0"/>
              </a:rPr>
              <a:t>чеников 7</a:t>
            </a:r>
            <a:r>
              <a:rPr lang="en-US" sz="3200" dirty="0" smtClean="0">
                <a:latin typeface="Mistral" pitchFamily="66" charset="0"/>
              </a:rPr>
              <a:t>”</a:t>
            </a:r>
            <a:r>
              <a:rPr lang="ru-RU" sz="3200" dirty="0" smtClean="0">
                <a:latin typeface="Mistral" pitchFamily="66" charset="0"/>
              </a:rPr>
              <a:t>Г</a:t>
            </a:r>
            <a:r>
              <a:rPr lang="en-US" sz="3200" dirty="0" smtClean="0">
                <a:latin typeface="Mistral" pitchFamily="66" charset="0"/>
              </a:rPr>
              <a:t>” </a:t>
            </a:r>
            <a:r>
              <a:rPr lang="ru-RU" sz="3200" dirty="0" smtClean="0">
                <a:latin typeface="Mistral" pitchFamily="66" charset="0"/>
              </a:rPr>
              <a:t>класса</a:t>
            </a:r>
          </a:p>
          <a:p>
            <a:pPr algn="ctr"/>
            <a:r>
              <a:rPr lang="ru-RU" sz="3200" dirty="0" smtClean="0">
                <a:latin typeface="Mistral" pitchFamily="66" charset="0"/>
              </a:rPr>
              <a:t>ГБОУСОШ №1996</a:t>
            </a:r>
            <a:endParaRPr lang="ru-RU" sz="3200" dirty="0">
              <a:latin typeface="Mistral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3318696" y="1388034"/>
            <a:ext cx="2661664" cy="17829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19622" y="3904418"/>
            <a:ext cx="2716214" cy="20371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2282" y="669926"/>
            <a:ext cx="2698150" cy="20236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6490583" y="646321"/>
            <a:ext cx="2509319" cy="18819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00121" y="4165045"/>
            <a:ext cx="2453983" cy="1840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022" y="3962891"/>
            <a:ext cx="2880321" cy="1920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3670845" y="3488307"/>
            <a:ext cx="1957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solidFill>
                  <a:srgbClr val="00B050"/>
                </a:solidFill>
                <a:latin typeface="Monotype Corsiva" pitchFamily="66" charset="0"/>
              </a:rPr>
              <a:t>Головизниной</a:t>
            </a:r>
            <a:r>
              <a:rPr lang="ru-RU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</a:p>
          <a:p>
            <a:pPr algn="ctr"/>
            <a:r>
              <a:rPr lang="ru-RU" dirty="0" smtClean="0">
                <a:solidFill>
                  <a:srgbClr val="00B050"/>
                </a:solidFill>
                <a:latin typeface="Monotype Corsiva" pitchFamily="66" charset="0"/>
              </a:rPr>
              <a:t>Юлии</a:t>
            </a:r>
            <a:endParaRPr lang="ru-RU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540" y="6203209"/>
            <a:ext cx="1604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Гурина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Владимира</a:t>
            </a:r>
            <a:endParaRPr lang="ru-RU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4253" y="2964021"/>
            <a:ext cx="1834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Чернышевой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Софии</a:t>
            </a:r>
            <a:endParaRPr lang="ru-RU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16742" y="284197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  <a:latin typeface="Monotype Corsiva" pitchFamily="66" charset="0"/>
              </a:rPr>
              <a:t>Балакиревой Анастасии</a:t>
            </a:r>
            <a:endParaRPr lang="ru-RU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27042" y="569843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Monotype Corsiva" pitchFamily="66" charset="0"/>
              </a:rPr>
              <a:t>Шельговой</a:t>
            </a:r>
            <a:r>
              <a:rPr lang="ru-RU" dirty="0" smtClean="0">
                <a:latin typeface="Monotype Corsiva" pitchFamily="66" charset="0"/>
              </a:rPr>
              <a:t> Дарьи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06869" y="6281106"/>
            <a:ext cx="1573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Иванова Андрея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7022" y="6203209"/>
            <a:ext cx="2880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 нашего учителя биологии Бессоновой С. 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8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16632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На экскурсии мы увидели множество животных, и начнем с мухи 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797511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Царство:	Животные</a:t>
            </a:r>
          </a:p>
          <a:p>
            <a:pPr algn="ctr"/>
            <a:r>
              <a:rPr lang="ru-RU" dirty="0" smtClean="0"/>
              <a:t>Тип: Членистоногие</a:t>
            </a:r>
            <a:endParaRPr lang="ru-RU" dirty="0"/>
          </a:p>
          <a:p>
            <a:pPr algn="ctr"/>
            <a:r>
              <a:rPr lang="ru-RU" dirty="0" smtClean="0"/>
              <a:t>Класс: Насекомые</a:t>
            </a:r>
            <a:endParaRPr lang="ru-RU" dirty="0"/>
          </a:p>
          <a:p>
            <a:pPr algn="ctr"/>
            <a:r>
              <a:rPr lang="ru-RU" dirty="0" smtClean="0"/>
              <a:t>Отряд: Двукрылые</a:t>
            </a:r>
            <a:endParaRPr lang="ru-RU" dirty="0"/>
          </a:p>
          <a:p>
            <a:pPr algn="ctr"/>
            <a:r>
              <a:rPr lang="ru-RU" dirty="0" smtClean="0"/>
              <a:t>Семейство: Настоящие </a:t>
            </a:r>
            <a:r>
              <a:rPr lang="ru-RU" dirty="0"/>
              <a:t>мухи</a:t>
            </a:r>
          </a:p>
          <a:p>
            <a:pPr algn="ctr"/>
            <a:r>
              <a:rPr lang="ru-RU" dirty="0" smtClean="0"/>
              <a:t>Род: Мухи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03040" y="4077072"/>
            <a:ext cx="6569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мире существует более 100 000 видов мух. </a:t>
            </a:r>
            <a:r>
              <a:rPr lang="ru-RU" dirty="0" smtClean="0"/>
              <a:t>Наиболее </a:t>
            </a:r>
            <a:r>
              <a:rPr lang="ru-RU" dirty="0"/>
              <a:t>известной является комнатная муха — частый гость в нашем доме в теплую погоду. Мух можно встретить практически в любом уголке планеты Земля. Выглядят они очень разными — например, очень мало похожи друг на друга синие мухи, долгоножки, комнатные мухи, мошки и комары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3040" y="1674674"/>
            <a:ext cx="867905" cy="898902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0481" y="980728"/>
            <a:ext cx="2780928" cy="26432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2483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92006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Затем нам встретилась бабочка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7071562" y="1529999"/>
            <a:ext cx="518272" cy="65093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5280213" y="83915"/>
            <a:ext cx="2924906" cy="36212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043608" y="1107302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latin typeface="Monotype Corsiva" pitchFamily="66" charset="0"/>
              </a:rPr>
              <a:t>Царство: </a:t>
            </a:r>
            <a:r>
              <a:rPr lang="ru-RU" sz="2800" dirty="0" smtClean="0">
                <a:latin typeface="Monotype Corsiva" pitchFamily="66" charset="0"/>
              </a:rPr>
              <a:t>Животные</a:t>
            </a:r>
            <a:endParaRPr lang="ru-RU" sz="2800" dirty="0">
              <a:latin typeface="Monotype Corsiva" pitchFamily="66" charset="0"/>
            </a:endParaRPr>
          </a:p>
          <a:p>
            <a:r>
              <a:rPr lang="ru-RU" sz="2800" dirty="0">
                <a:latin typeface="Monotype Corsiva" pitchFamily="66" charset="0"/>
              </a:rPr>
              <a:t>Тип: </a:t>
            </a:r>
            <a:r>
              <a:rPr lang="ru-RU" sz="2800" dirty="0" smtClean="0">
                <a:latin typeface="Monotype Corsiva" pitchFamily="66" charset="0"/>
              </a:rPr>
              <a:t>Членистоногие</a:t>
            </a:r>
            <a:endParaRPr lang="ru-RU" sz="2800" dirty="0">
              <a:latin typeface="Monotype Corsiva" pitchFamily="66" charset="0"/>
            </a:endParaRPr>
          </a:p>
          <a:p>
            <a:r>
              <a:rPr lang="ru-RU" sz="2800" dirty="0">
                <a:latin typeface="Monotype Corsiva" pitchFamily="66" charset="0"/>
              </a:rPr>
              <a:t>Класс: </a:t>
            </a:r>
            <a:r>
              <a:rPr lang="ru-RU" sz="2800" dirty="0" smtClean="0">
                <a:latin typeface="Monotype Corsiva" pitchFamily="66" charset="0"/>
              </a:rPr>
              <a:t>Насекомые</a:t>
            </a:r>
            <a:endParaRPr lang="ru-RU" sz="2800" dirty="0">
              <a:latin typeface="Monotype Corsiva" pitchFamily="66" charset="0"/>
            </a:endParaRPr>
          </a:p>
          <a:p>
            <a:r>
              <a:rPr lang="ru-RU" sz="2800" dirty="0">
                <a:latin typeface="Monotype Corsiva" pitchFamily="66" charset="0"/>
              </a:rPr>
              <a:t>Отряд: </a:t>
            </a:r>
            <a:r>
              <a:rPr lang="ru-RU" sz="2800" dirty="0" smtClean="0">
                <a:latin typeface="Monotype Corsiva" pitchFamily="66" charset="0"/>
              </a:rPr>
              <a:t>Чешуекрылые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3933056"/>
            <a:ext cx="67687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БА́БОЧКА— </a:t>
            </a:r>
            <a:r>
              <a:rPr lang="ru-RU" sz="2800" dirty="0">
                <a:latin typeface="Monotype Corsiva" pitchFamily="66" charset="0"/>
              </a:rPr>
              <a:t>красивое насекомое отряда чешуекрылых. Тело бабочки покрыто волосками и чешуйками, а крылья бывают самой разной окраски и рисунка, ярких и причудливых.</a:t>
            </a:r>
          </a:p>
        </p:txBody>
      </p:sp>
    </p:spTree>
    <p:extLst>
      <p:ext uri="{BB962C8B-B14F-4D97-AF65-F5344CB8AC3E}">
        <p14:creationId xmlns:p14="http://schemas.microsoft.com/office/powerpoint/2010/main" val="194256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FFFF00">
                <a:alpha val="62000"/>
              </a:srgbClr>
            </a:gs>
            <a:gs pos="75000">
              <a:srgbClr val="7AFF01">
                <a:alpha val="68000"/>
              </a:srgbClr>
            </a:gs>
            <a:gs pos="37000">
              <a:srgbClr val="FF01ED">
                <a:alpha val="50000"/>
              </a:srgbClr>
            </a:gs>
            <a:gs pos="100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7023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Так же нам встретился и дождевой червь 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00192" y="507799"/>
            <a:ext cx="2880320" cy="216024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4663051" y="1102413"/>
            <a:ext cx="1503336" cy="206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39552" y="1385257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latin typeface="Monotype Corsiva" pitchFamily="66" charset="0"/>
              </a:rPr>
              <a:t>Царство: 	Животные</a:t>
            </a:r>
          </a:p>
          <a:p>
            <a:r>
              <a:rPr lang="ru-RU" sz="2400" dirty="0">
                <a:latin typeface="Monotype Corsiva" pitchFamily="66" charset="0"/>
              </a:rPr>
              <a:t>Тип: 	Кольчатые черви</a:t>
            </a:r>
          </a:p>
          <a:p>
            <a:r>
              <a:rPr lang="ru-RU" sz="2400" dirty="0">
                <a:latin typeface="Monotype Corsiva" pitchFamily="66" charset="0"/>
              </a:rPr>
              <a:t>Класс: 	</a:t>
            </a:r>
            <a:r>
              <a:rPr lang="ru-RU" sz="2400" dirty="0" smtClean="0">
                <a:latin typeface="Monotype Corsiva" pitchFamily="66" charset="0"/>
              </a:rPr>
              <a:t>малощетинковые черви</a:t>
            </a:r>
            <a:endParaRPr lang="ru-RU" sz="2400" dirty="0">
              <a:latin typeface="Monotype Corsiva" pitchFamily="66" charset="0"/>
            </a:endParaRPr>
          </a:p>
          <a:p>
            <a:r>
              <a:rPr lang="ru-RU" sz="2400" dirty="0">
                <a:latin typeface="Monotype Corsiva" pitchFamily="66" charset="0"/>
              </a:rPr>
              <a:t>Отряд: 	</a:t>
            </a:r>
            <a:r>
              <a:rPr lang="ru-RU" sz="2400" dirty="0" err="1">
                <a:latin typeface="Monotype Corsiva" pitchFamily="66" charset="0"/>
              </a:rPr>
              <a:t>Haplotaxida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54360" y="3717032"/>
            <a:ext cx="75780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Monotype Corsiva" pitchFamily="66" charset="0"/>
              </a:rPr>
              <a:t>Дождевой червь-это подотряд малощетинковых червей</a:t>
            </a:r>
            <a:r>
              <a:rPr lang="ru-RU" sz="2400" dirty="0" smtClean="0">
                <a:latin typeface="Monotype Corsiva" pitchFamily="66" charset="0"/>
              </a:rPr>
              <a:t>.</a:t>
            </a:r>
            <a:endParaRPr lang="ru-RU" sz="2400" dirty="0">
              <a:latin typeface="Monotype Corsiva" pitchFamily="66" charset="0"/>
            </a:endParaRPr>
          </a:p>
          <a:p>
            <a:r>
              <a:rPr lang="ru-RU" sz="2400" dirty="0">
                <a:latin typeface="Monotype Corsiva" pitchFamily="66" charset="0"/>
              </a:rPr>
              <a:t>Среда обитания</a:t>
            </a:r>
            <a:r>
              <a:rPr lang="ru-RU" sz="2400" dirty="0" smtClean="0">
                <a:latin typeface="Monotype Corsiva" pitchFamily="66" charset="0"/>
              </a:rPr>
              <a:t>: почвенная.</a:t>
            </a:r>
            <a:endParaRPr lang="ru-RU" sz="2400" dirty="0">
              <a:latin typeface="Monotype Corsiva" pitchFamily="66" charset="0"/>
            </a:endParaRPr>
          </a:p>
          <a:p>
            <a:r>
              <a:rPr lang="ru-RU" sz="2400" dirty="0" smtClean="0">
                <a:latin typeface="Monotype Corsiva" pitchFamily="66" charset="0"/>
              </a:rPr>
              <a:t>Передвижение: </a:t>
            </a:r>
            <a:r>
              <a:rPr lang="ru-RU" sz="2400" dirty="0" err="1" smtClean="0">
                <a:latin typeface="Monotype Corsiva" pitchFamily="66" charset="0"/>
              </a:rPr>
              <a:t>ползнанием</a:t>
            </a:r>
            <a:r>
              <a:rPr lang="ru-RU" sz="2400" dirty="0" smtClean="0">
                <a:latin typeface="Monotype Corsiva" pitchFamily="66" charset="0"/>
              </a:rPr>
              <a:t>. За </a:t>
            </a:r>
            <a:r>
              <a:rPr lang="ru-RU" sz="2400" dirty="0">
                <a:latin typeface="Monotype Corsiva" pitchFamily="66" charset="0"/>
              </a:rPr>
              <a:t>счёт хорошо развитой мускулатуры</a:t>
            </a:r>
            <a:r>
              <a:rPr lang="ru-RU" sz="2400" dirty="0" smtClean="0">
                <a:latin typeface="Monotype Corsiva" pitchFamily="66" charset="0"/>
              </a:rPr>
              <a:t>. Передний </a:t>
            </a:r>
            <a:r>
              <a:rPr lang="ru-RU" sz="2400" dirty="0">
                <a:latin typeface="Monotype Corsiva" pitchFamily="66" charset="0"/>
              </a:rPr>
              <a:t>конец он втягивает</a:t>
            </a:r>
            <a:r>
              <a:rPr lang="ru-RU" sz="2400" dirty="0" smtClean="0">
                <a:latin typeface="Monotype Corsiva" pitchFamily="66" charset="0"/>
              </a:rPr>
              <a:t>, потом </a:t>
            </a:r>
            <a:r>
              <a:rPr lang="ru-RU" sz="2400" dirty="0">
                <a:latin typeface="Monotype Corsiva" pitchFamily="66" charset="0"/>
              </a:rPr>
              <a:t>щетинками цепляется з</a:t>
            </a:r>
            <a:r>
              <a:rPr lang="ru-RU" sz="2400" dirty="0" smtClean="0">
                <a:latin typeface="Monotype Corsiva" pitchFamily="66" charset="0"/>
              </a:rPr>
              <a:t>а </a:t>
            </a:r>
            <a:r>
              <a:rPr lang="ru-RU" sz="2400" dirty="0">
                <a:latin typeface="Monotype Corsiva" pitchFamily="66" charset="0"/>
              </a:rPr>
              <a:t>неровности и подтягивает второй конец тела.</a:t>
            </a:r>
          </a:p>
        </p:txBody>
      </p:sp>
    </p:spTree>
    <p:extLst>
      <p:ext uri="{BB962C8B-B14F-4D97-AF65-F5344CB8AC3E}">
        <p14:creationId xmlns:p14="http://schemas.microsoft.com/office/powerpoint/2010/main" val="406890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>
                <a:alpha val="64000"/>
              </a:srgbClr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28540" y="22690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И вдруг мы у видели паука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340470" y="-48794"/>
            <a:ext cx="3007394" cy="23256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6612217" y="3333000"/>
            <a:ext cx="2688369" cy="2016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4153153" y="54591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>
                <a:latin typeface="Monotype Corsiva" pitchFamily="66" charset="0"/>
              </a:rPr>
              <a:t>Царство: </a:t>
            </a:r>
            <a:r>
              <a:rPr lang="ru-RU" sz="2400" dirty="0" smtClean="0">
                <a:latin typeface="Monotype Corsiva" pitchFamily="66" charset="0"/>
              </a:rPr>
              <a:t>Животные</a:t>
            </a:r>
            <a:endParaRPr lang="ru-RU" sz="2400" dirty="0">
              <a:latin typeface="Monotype Corsiva" pitchFamily="66" charset="0"/>
            </a:endParaRPr>
          </a:p>
          <a:p>
            <a:pPr algn="ctr"/>
            <a:r>
              <a:rPr lang="ru-RU" sz="2400" dirty="0">
                <a:latin typeface="Monotype Corsiva" pitchFamily="66" charset="0"/>
              </a:rPr>
              <a:t>Тип: </a:t>
            </a:r>
            <a:r>
              <a:rPr lang="ru-RU" sz="2400" dirty="0" smtClean="0">
                <a:latin typeface="Monotype Corsiva" pitchFamily="66" charset="0"/>
              </a:rPr>
              <a:t>Членистоногие</a:t>
            </a:r>
            <a:endParaRPr lang="ru-RU" sz="2400" dirty="0">
              <a:latin typeface="Monotype Corsiva" pitchFamily="66" charset="0"/>
            </a:endParaRPr>
          </a:p>
          <a:p>
            <a:pPr algn="ctr"/>
            <a:r>
              <a:rPr lang="ru-RU" sz="2400" dirty="0">
                <a:latin typeface="Monotype Corsiva" pitchFamily="66" charset="0"/>
              </a:rPr>
              <a:t>Класс: </a:t>
            </a:r>
            <a:r>
              <a:rPr lang="ru-RU" sz="2400" dirty="0" smtClean="0">
                <a:latin typeface="Monotype Corsiva" pitchFamily="66" charset="0"/>
              </a:rPr>
              <a:t>Паукообразные</a:t>
            </a:r>
            <a:endParaRPr lang="ru-RU" sz="2400" dirty="0">
              <a:latin typeface="Monotype Corsiva" pitchFamily="66" charset="0"/>
            </a:endParaRPr>
          </a:p>
          <a:p>
            <a:pPr algn="ctr"/>
            <a:r>
              <a:rPr lang="ru-RU" sz="2400" dirty="0">
                <a:latin typeface="Monotype Corsiva" pitchFamily="66" charset="0"/>
              </a:rPr>
              <a:t>Отряд: </a:t>
            </a:r>
            <a:r>
              <a:rPr lang="ru-RU" sz="2400" dirty="0" smtClean="0">
                <a:latin typeface="Monotype Corsiva" pitchFamily="66" charset="0"/>
              </a:rPr>
              <a:t>Пауки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3822" y="2328497"/>
            <a:ext cx="651753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Паук - это </a:t>
            </a:r>
            <a:r>
              <a:rPr lang="ru-RU" sz="2400" dirty="0">
                <a:latin typeface="Monotype Corsiva" pitchFamily="66" charset="0"/>
              </a:rPr>
              <a:t>еще один из отрядов класса паукообразных. Пауки по некоторым признакам очень близки к </a:t>
            </a:r>
            <a:r>
              <a:rPr lang="ru-RU" sz="2400" dirty="0" smtClean="0">
                <a:latin typeface="Monotype Corsiva" pitchFamily="66" charset="0"/>
              </a:rPr>
              <a:t>насекомым, однако </a:t>
            </a:r>
            <a:r>
              <a:rPr lang="ru-RU" sz="2400" dirty="0">
                <a:latin typeface="Monotype Corsiva" pitchFamily="66" charset="0"/>
              </a:rPr>
              <a:t>они сильно от них отличаются, а связаны эти группы только лишь некоторыми чертами отдаленного родства. Одна из самых </a:t>
            </a:r>
            <a:r>
              <a:rPr lang="ru-RU" sz="2400" dirty="0" smtClean="0">
                <a:latin typeface="Monotype Corsiva" pitchFamily="66" charset="0"/>
              </a:rPr>
              <a:t>известных </a:t>
            </a:r>
            <a:r>
              <a:rPr lang="ru-RU" sz="2400" dirty="0">
                <a:latin typeface="Monotype Corsiva" pitchFamily="66" charset="0"/>
              </a:rPr>
              <a:t>особенностей практически всех видов пауков – это способность плести паутину и создавать из нее очень сложно устроенные ловчие сети </a:t>
            </a:r>
            <a:r>
              <a:rPr lang="ru-RU" sz="2400" dirty="0" smtClean="0">
                <a:latin typeface="Monotype Corsiva" pitchFamily="66" charset="0"/>
              </a:rPr>
              <a:t>из </a:t>
            </a:r>
            <a:r>
              <a:rPr lang="ru-RU" sz="2400" dirty="0">
                <a:latin typeface="Monotype Corsiva" pitchFamily="66" charset="0"/>
              </a:rPr>
              <a:t>вещества очень напоминающим щелк, которое выделяется из паутинных желез. На сегодняшний день известно всего лишь несколько видов пауков, укус которых очень </a:t>
            </a:r>
            <a:r>
              <a:rPr lang="ru-RU" sz="2400" dirty="0" smtClean="0">
                <a:latin typeface="Monotype Corsiva" pitchFamily="66" charset="0"/>
              </a:rPr>
              <a:t>болезнен</a:t>
            </a:r>
            <a:endParaRPr lang="ru-RU" sz="24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96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>
                <a:alpha val="64000"/>
              </a:srgbClr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332656"/>
            <a:ext cx="2376264" cy="21651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098378" y="2708920"/>
            <a:ext cx="6606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Monotype Corsiva" pitchFamily="66" charset="0"/>
              </a:rPr>
              <a:t>Красные пауки-клещи представляют собой небольших существ размером не более 0,4 мм. </a:t>
            </a:r>
            <a:r>
              <a:rPr lang="ru-RU" sz="2400" dirty="0" smtClean="0">
                <a:latin typeface="Monotype Corsiva" pitchFamily="66" charset="0"/>
              </a:rPr>
              <a:t>Как </a:t>
            </a:r>
            <a:r>
              <a:rPr lang="ru-RU" sz="2400" dirty="0">
                <a:latin typeface="Monotype Corsiva" pitchFamily="66" charset="0"/>
              </a:rPr>
              <a:t>правило, они паразитируют на растениях, питаясь содержанием зеленых клеток, тем самым значительно ослабляя их.</a:t>
            </a:r>
          </a:p>
          <a:p>
            <a:pPr algn="ctr"/>
            <a:r>
              <a:rPr lang="ru-RU" sz="2400" dirty="0">
                <a:latin typeface="Monotype Corsiva" pitchFamily="66" charset="0"/>
              </a:rPr>
              <a:t>Красный паук-клещ имеет четыре пары ног; они способны плести сети. Большинство из них селится на яблонях, однако возможность их перенесения и на комнатные растения также не исключается. И</a:t>
            </a:r>
            <a:r>
              <a:rPr lang="ru-RU" sz="2400" dirty="0" smtClean="0">
                <a:latin typeface="Monotype Corsiva" pitchFamily="66" charset="0"/>
              </a:rPr>
              <a:t>з-за </a:t>
            </a:r>
            <a:r>
              <a:rPr lang="ru-RU" sz="2400" dirty="0">
                <a:latin typeface="Monotype Corsiva" pitchFamily="66" charset="0"/>
              </a:rPr>
              <a:t>крайне малых размеров, разглядеть их невооруженным глазом практически невозможно.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8173" y="942047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Еще мы увидели маленького красного паучка, похожего на клеща…</a:t>
            </a:r>
            <a:endParaRPr lang="ru-RU" sz="24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35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25000">
              <a:srgbClr val="99CCFF"/>
            </a:gs>
            <a:gs pos="49000">
              <a:srgbClr val="9966FF"/>
            </a:gs>
            <a:gs pos="72000">
              <a:srgbClr val="CC99FF"/>
            </a:gs>
            <a:gs pos="86000">
              <a:srgbClr val="99CCFF"/>
            </a:gs>
            <a:gs pos="100000">
              <a:srgbClr val="CCCCFF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723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Нам было очень весело на экскурсии, мы увидели огромное разнообразие насекомых и животных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40783" y="1305937"/>
            <a:ext cx="4329882" cy="32474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2430861" y="1299985"/>
            <a:ext cx="4282279" cy="3211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5607828" y="1656295"/>
            <a:ext cx="3918732" cy="29390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1639823" y="3868575"/>
            <a:ext cx="3312370" cy="24842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53920" y="3955845"/>
            <a:ext cx="3247870" cy="24359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7988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405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BEST</dc:creator>
  <cp:lastModifiedBy>User</cp:lastModifiedBy>
  <cp:revision>15</cp:revision>
  <dcterms:created xsi:type="dcterms:W3CDTF">2013-09-20T16:19:07Z</dcterms:created>
  <dcterms:modified xsi:type="dcterms:W3CDTF">2016-01-27T17:21:06Z</dcterms:modified>
</cp:coreProperties>
</file>