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8" r:id="rId2"/>
    <p:sldId id="263" r:id="rId3"/>
    <p:sldId id="259" r:id="rId4"/>
    <p:sldId id="262" r:id="rId5"/>
    <p:sldId id="261" r:id="rId6"/>
    <p:sldId id="260" r:id="rId7"/>
    <p:sldId id="264" r:id="rId8"/>
    <p:sldId id="265" r:id="rId9"/>
    <p:sldId id="266" r:id="rId10"/>
    <p:sldId id="256" r:id="rId11"/>
    <p:sldId id="267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38" d="100"/>
          <a:sy n="38" d="100"/>
        </p:scale>
        <p:origin x="-912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609601"/>
            <a:ext cx="7772400" cy="4267200"/>
          </a:xfrm>
        </p:spPr>
        <p:txBody>
          <a:bodyPr anchor="b">
            <a:noAutofit/>
          </a:bodyPr>
          <a:lstStyle>
            <a:lvl1pPr>
              <a:lnSpc>
                <a:spcPct val="100000"/>
              </a:lnSpc>
              <a:defRPr sz="8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953000"/>
            <a:ext cx="6400800" cy="1219200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1C3EE6-F411-471B-B0BF-F4959FEA04C4}" type="datetimeFigureOut">
              <a:rPr lang="ru-RU" smtClean="0"/>
              <a:t>24.01.2016</a:t>
            </a:fld>
            <a:endParaRPr lang="ru-RU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048388A-5943-4BBC-B492-1D4B2E357351}" type="slidenum">
              <a:rPr lang="ru-RU" smtClean="0"/>
              <a:t>‹#›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1C3EE6-F411-471B-B0BF-F4959FEA04C4}" type="datetimeFigureOut">
              <a:rPr lang="ru-RU" smtClean="0"/>
              <a:t>24.01.2016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48388A-5943-4BBC-B492-1D4B2E35735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1C3EE6-F411-471B-B0BF-F4959FEA04C4}" type="datetimeFigureOut">
              <a:rPr lang="ru-RU" smtClean="0"/>
              <a:t>24.01.2016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48388A-5943-4BBC-B492-1D4B2E35735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buFont typeface="Arial" pitchFamily="34" charset="0"/>
              <a:buChar char="•"/>
              <a:defRPr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1C3EE6-F411-471B-B0BF-F4959FEA04C4}" type="datetimeFigureOut">
              <a:rPr lang="ru-RU" smtClean="0"/>
              <a:t>24.01.2016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48388A-5943-4BBC-B492-1D4B2E35735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371600"/>
            <a:ext cx="7772400" cy="2505075"/>
          </a:xfrm>
        </p:spPr>
        <p:txBody>
          <a:bodyPr anchor="b"/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4800" kern="1200" dirty="0" smtClean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068763"/>
            <a:ext cx="7772400" cy="11318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1C3EE6-F411-471B-B0BF-F4959FEA04C4}" type="datetimeFigureOut">
              <a:rPr lang="ru-RU" smtClean="0"/>
              <a:t>24.01.2016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48388A-5943-4BBC-B492-1D4B2E357351}" type="slidenum">
              <a:rPr lang="ru-RU" smtClean="0"/>
              <a:t>‹#›</a:t>
            </a:fld>
            <a:endParaRPr lang="ru-RU"/>
          </a:p>
        </p:txBody>
      </p:sp>
      <p:sp>
        <p:nvSpPr>
          <p:cNvPr id="7" name="Oval 6"/>
          <p:cNvSpPr/>
          <p:nvPr/>
        </p:nvSpPr>
        <p:spPr>
          <a:xfrm>
            <a:off x="4495800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4695825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4296728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1C3EE6-F411-471B-B0BF-F4959FEA04C4}" type="datetimeFigureOut">
              <a:rPr lang="ru-RU" smtClean="0"/>
              <a:t>24.01.2016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48388A-5943-4BBC-B492-1D4B2E357351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65760" y="1600200"/>
            <a:ext cx="4041648" cy="452628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4040188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1600200"/>
            <a:ext cx="4041775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1C3EE6-F411-471B-B0BF-F4959FEA04C4}" type="datetimeFigureOut">
              <a:rPr lang="ru-RU" smtClean="0"/>
              <a:t>24.01.2016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48388A-5943-4BBC-B492-1D4B2E357351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457200" y="2212848"/>
            <a:ext cx="4041648" cy="391363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72584" y="2212848"/>
            <a:ext cx="4041648" cy="39131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1C3EE6-F411-471B-B0BF-F4959FEA04C4}" type="datetimeFigureOut">
              <a:rPr lang="ru-RU" smtClean="0"/>
              <a:t>24.01.2016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48388A-5943-4BBC-B492-1D4B2E35735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1C3EE6-F411-471B-B0BF-F4959FEA04C4}" type="datetimeFigureOut">
              <a:rPr lang="ru-RU" smtClean="0"/>
              <a:t>24.01.2016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48388A-5943-4BBC-B492-1D4B2E35735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07087" y="266700"/>
            <a:ext cx="3008313" cy="209550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>
                <a:effectLst>
                  <a:outerShdw blurRad="50800" dist="25400" dir="5400000" algn="t" rotWithShape="0">
                    <a:prstClr val="black">
                      <a:alpha val="25000"/>
                    </a:prst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9137" y="273050"/>
            <a:ext cx="4995863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907087" y="2438400"/>
            <a:ext cx="3008313" cy="3687763"/>
          </a:xfrm>
        </p:spPr>
        <p:txBody>
          <a:bodyPr>
            <a:normAutofit/>
          </a:bodyPr>
          <a:lstStyle>
            <a:lvl1pPr marL="0" indent="0" algn="ctr">
              <a:lnSpc>
                <a:spcPct val="125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1C3EE6-F411-471B-B0BF-F4959FEA04C4}" type="datetimeFigureOut">
              <a:rPr lang="ru-RU" smtClean="0"/>
              <a:t>24.01.2016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48388A-5943-4BBC-B492-1D4B2E35735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576" y="228600"/>
            <a:ext cx="5711824" cy="89535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08126" y="1143000"/>
            <a:ext cx="6054724" cy="4541044"/>
          </a:xfrm>
          <a:ln w="76200">
            <a:solidFill>
              <a:schemeClr val="bg1"/>
            </a:solidFill>
          </a:ln>
          <a:effectLst>
            <a:outerShdw blurRad="88900" dist="50800" dir="5400000" algn="ctr" rotWithShape="0">
              <a:srgbClr val="000000">
                <a:alpha val="25000"/>
              </a:srgbClr>
            </a:outerShdw>
          </a:effectLst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576" y="5810250"/>
            <a:ext cx="5711824" cy="533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1C3EE6-F411-471B-B0BF-F4959FEA04C4}" type="datetimeFigureOut">
              <a:rPr lang="ru-RU" smtClean="0"/>
              <a:t>24.01.2016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48388A-5943-4BBC-B492-1D4B2E35735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6002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63347" y="6356350"/>
            <a:ext cx="2085975" cy="365125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611C3EE6-F411-471B-B0BF-F4959FEA04C4}" type="datetimeFigureOut">
              <a:rPr lang="ru-RU" smtClean="0"/>
              <a:t>24.01.2016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9165" y="6356350"/>
            <a:ext cx="2847975" cy="365125"/>
          </a:xfrm>
          <a:prstGeom prst="rect">
            <a:avLst/>
          </a:prstGeom>
        </p:spPr>
        <p:txBody>
          <a:bodyPr vert="horz" lIns="4572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43278" y="6356350"/>
            <a:ext cx="561975" cy="365125"/>
          </a:xfrm>
          <a:prstGeom prst="rect">
            <a:avLst/>
          </a:prstGeom>
        </p:spPr>
        <p:txBody>
          <a:bodyPr vert="horz" lIns="27432" tIns="45720" rIns="4572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6048388A-5943-4BBC-B492-1D4B2E357351}" type="slidenum">
              <a:rPr lang="ru-RU" smtClean="0"/>
              <a:t>‹#›</a:t>
            </a:fld>
            <a:endParaRPr lang="ru-RU"/>
          </a:p>
        </p:txBody>
      </p:sp>
      <p:sp>
        <p:nvSpPr>
          <p:cNvPr id="7" name="Oval 6"/>
          <p:cNvSpPr/>
          <p:nvPr/>
        </p:nvSpPr>
        <p:spPr>
          <a:xfrm>
            <a:off x="8457760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Oval 7"/>
          <p:cNvSpPr/>
          <p:nvPr/>
        </p:nvSpPr>
        <p:spPr>
          <a:xfrm>
            <a:off x="569119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defTabSz="914400" rtl="0" eaLnBrk="1" latinLnBrk="0" hangingPunct="1">
        <a:lnSpc>
          <a:spcPts val="5800"/>
        </a:lnSpc>
        <a:spcBef>
          <a:spcPct val="0"/>
        </a:spcBef>
        <a:buNone/>
        <a:defRPr sz="5400" kern="1200">
          <a:solidFill>
            <a:schemeClr val="tx2"/>
          </a:solidFill>
          <a:effectLst>
            <a:outerShdw blurRad="63500" dist="38100" dir="5400000" algn="t" rotWithShape="0">
              <a:prstClr val="black">
                <a:alpha val="25000"/>
              </a:prstClr>
            </a:outerShdw>
          </a:effectLst>
          <a:latin typeface="+mn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s://img-fotki.yandex.ru/get/15596/2839712.5a/0_14e485_634c56d_orig" TargetMode="External"/><Relationship Id="rId2" Type="http://schemas.openxmlformats.org/officeDocument/2006/relationships/hyperlink" Target="https://img-fotki.yandex.ru/get/6842/2839712.22/0_145569_90e792f8_ori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smeshariki.akxa.ru/PNG/sov/sov03.png" TargetMode="External"/><Relationship Id="rId5" Type="http://schemas.openxmlformats.org/officeDocument/2006/relationships/hyperlink" Target="http://smeshariki.akxa.ru/PNG/nush/nush07.png" TargetMode="External"/><Relationship Id="rId4" Type="http://schemas.openxmlformats.org/officeDocument/2006/relationships/hyperlink" Target="http://photoshablon.ru/news/kliparty_vmeste_so_smesharikami/2012-12-05-17818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3356992"/>
          </a:xfrm>
        </p:spPr>
        <p:txBody>
          <a:bodyPr/>
          <a:lstStyle/>
          <a:p>
            <a:r>
              <a:rPr lang="ru-RU" dirty="0" smtClean="0">
                <a:latin typeface="Arial" pitchFamily="34" charset="0"/>
                <a:cs typeface="Arial" pitchFamily="34" charset="0"/>
              </a:rPr>
              <a:t>Устная работа по теме «Десятичные дроби».</a:t>
            </a:r>
            <a:br>
              <a:rPr lang="ru-RU" dirty="0" smtClean="0">
                <a:latin typeface="Arial" pitchFamily="34" charset="0"/>
                <a:cs typeface="Arial" pitchFamily="34" charset="0"/>
              </a:rPr>
            </a:br>
            <a:r>
              <a:rPr lang="ru-RU" dirty="0" smtClean="0">
                <a:latin typeface="Arial" pitchFamily="34" charset="0"/>
                <a:cs typeface="Arial" pitchFamily="34" charset="0"/>
              </a:rPr>
              <a:t>5 класс.</a:t>
            </a:r>
            <a:endParaRPr lang="ru-RU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332657"/>
            <a:ext cx="8229600" cy="1296143"/>
          </a:xfrm>
        </p:spPr>
        <p:txBody>
          <a:bodyPr/>
          <a:lstStyle/>
          <a:p>
            <a:pPr marL="0" indent="0">
              <a:buNone/>
            </a:pP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1691680" y="4941168"/>
            <a:ext cx="576064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chemeClr val="bg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Горбачёва Ольга Владимировна</a:t>
            </a:r>
          </a:p>
          <a:p>
            <a:r>
              <a:rPr lang="ru-RU" sz="2400" dirty="0">
                <a:solidFill>
                  <a:schemeClr val="bg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у</a:t>
            </a:r>
            <a:r>
              <a:rPr lang="ru-RU" sz="2400" dirty="0" smtClean="0">
                <a:solidFill>
                  <a:schemeClr val="bg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читель математики</a:t>
            </a:r>
          </a:p>
          <a:p>
            <a:r>
              <a:rPr lang="ru-RU" sz="2400" dirty="0" smtClean="0">
                <a:solidFill>
                  <a:schemeClr val="bg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МБОУ </a:t>
            </a:r>
            <a:r>
              <a:rPr lang="ru-RU" sz="2400" dirty="0" err="1" smtClean="0">
                <a:solidFill>
                  <a:schemeClr val="bg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Рудниковская</a:t>
            </a:r>
            <a:r>
              <a:rPr lang="ru-RU" sz="2400" dirty="0" smtClean="0">
                <a:solidFill>
                  <a:schemeClr val="bg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СОШ</a:t>
            </a:r>
            <a:endParaRPr lang="ru-RU" sz="2400" dirty="0">
              <a:solidFill>
                <a:schemeClr val="bg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227029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609601"/>
            <a:ext cx="7772400" cy="1091207"/>
          </a:xfrm>
        </p:spPr>
        <p:txBody>
          <a:bodyPr/>
          <a:lstStyle/>
          <a:p>
            <a:r>
              <a:rPr lang="ru-RU" sz="2800" b="1" dirty="0" smtClean="0">
                <a:effectLst/>
                <a:latin typeface="Arial" pitchFamily="34" charset="0"/>
                <a:cs typeface="Arial" pitchFamily="34" charset="0"/>
              </a:rPr>
              <a:t>Найдите выражения, значения которых равны 7,5.</a:t>
            </a:r>
            <a:endParaRPr lang="ru-RU" sz="2800" b="1" dirty="0"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732240" y="4437111"/>
            <a:ext cx="1979712" cy="2134573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6732240" y="3419872"/>
            <a:ext cx="1872208" cy="792088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5,5 + 2</a:t>
            </a:r>
            <a:endParaRPr lang="ru-RU" sz="24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454084" y="3645023"/>
            <a:ext cx="1872208" cy="792088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9,5 - 2</a:t>
            </a:r>
            <a:endParaRPr lang="ru-RU" sz="24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 rot="1295317">
            <a:off x="5769835" y="2059856"/>
            <a:ext cx="1872208" cy="792088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3,6 + 2,9</a:t>
            </a:r>
            <a:endParaRPr lang="ru-RU" sz="24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 rot="20244060">
            <a:off x="835968" y="5108353"/>
            <a:ext cx="1872208" cy="792088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10 – 3,5</a:t>
            </a:r>
            <a:endParaRPr lang="ru-RU" sz="24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 rot="19334312">
            <a:off x="4258437" y="4306219"/>
            <a:ext cx="1872208" cy="792088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10 – 2,5</a:t>
            </a:r>
            <a:endParaRPr lang="ru-RU" sz="24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059832" y="2207568"/>
            <a:ext cx="1872208" cy="792088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9 - 1,5</a:t>
            </a:r>
            <a:endParaRPr lang="ru-RU" sz="24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 rot="2050884">
            <a:off x="784424" y="2059856"/>
            <a:ext cx="1872208" cy="792088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7,2 + 3</a:t>
            </a:r>
            <a:endParaRPr lang="ru-RU" sz="24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932040" y="5504397"/>
            <a:ext cx="2015845" cy="461665"/>
          </a:xfrm>
          <a:prstGeom prst="rect">
            <a:avLst/>
          </a:prstGeom>
          <a:solidFill>
            <a:srgbClr val="00B05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Молодцы!</a:t>
            </a:r>
            <a:endParaRPr lang="ru-RU" sz="24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766295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" dur="4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  <p:animClr clrSpc="rgb" dir="cw">
                                      <p:cBhvr>
                                        <p:cTn id="15" dur="4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  <p:set>
                                      <p:cBhvr>
                                        <p:cTn id="16" dur="4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" dur="4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2" dur="4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  <p:animClr clrSpc="rgb" dir="cw">
                                      <p:cBhvr>
                                        <p:cTn id="23" dur="4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  <p:set>
                                      <p:cBhvr>
                                        <p:cTn id="24" dur="4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5" dur="4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  <p:animClr clrSpc="rgb" dir="cw">
                                      <p:cBhvr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  <p:set>
                                      <p:cBhvr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7" presetClass="emph" presetSubtype="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4" dur="250" autoRev="1" fill="remove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45" dur="250" autoRev="1" fill="remove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46" dur="250" autoRev="1" fill="remove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7" dur="250" autoRev="1" fill="remove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4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" fill="hold">
                      <p:stCondLst>
                        <p:cond delay="0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7" presetClass="emph" presetSubtype="0" fill="remove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2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53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54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5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7" presetClass="emph" presetSubtype="0" fill="remove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0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61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62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3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1" animBg="1"/>
      <p:bldP spid="8" grpId="1" animBg="1"/>
      <p:bldP spid="9" grpId="0" animBg="1"/>
      <p:bldP spid="10" grpId="0" animBg="1"/>
      <p:bldP spid="11" grpId="0" animBg="1"/>
      <p:bldP spid="1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-1035496"/>
            <a:ext cx="8229600" cy="1872208"/>
          </a:xfrm>
        </p:spPr>
        <p:txBody>
          <a:bodyPr/>
          <a:lstStyle/>
          <a:p>
            <a:r>
              <a:rPr lang="ru-RU" sz="2800" b="1" dirty="0" smtClean="0">
                <a:effectLst/>
                <a:latin typeface="Arial" pitchFamily="34" charset="0"/>
                <a:cs typeface="Arial" pitchFamily="34" charset="0"/>
              </a:rPr>
              <a:t>Ссылки на используемые ресурсы:</a:t>
            </a:r>
            <a:endParaRPr lang="ru-RU" sz="2800" b="1" dirty="0"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620688"/>
            <a:ext cx="9144000" cy="5760640"/>
          </a:xfrm>
        </p:spPr>
        <p:txBody>
          <a:bodyPr>
            <a:noAutofit/>
          </a:bodyPr>
          <a:lstStyle/>
          <a:p>
            <a:pPr marL="0" indent="0">
              <a:buNone/>
            </a:pPr>
            <a:endParaRPr lang="ru-RU" b="1" dirty="0" smtClean="0">
              <a:solidFill>
                <a:schemeClr val="tx2"/>
              </a:solidFill>
              <a:latin typeface="Arial" pitchFamily="34" charset="0"/>
              <a:cs typeface="Arial" pitchFamily="34" charset="0"/>
            </a:endParaRPr>
          </a:p>
          <a:p>
            <a:r>
              <a:rPr lang="ru-RU" u="sng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  <a:hlinkClick r:id="rId2"/>
              </a:rPr>
              <a:t>Изображение вазы</a:t>
            </a:r>
          </a:p>
          <a:p>
            <a:pPr marL="0" indent="0">
              <a:buNone/>
            </a:pPr>
            <a:r>
              <a:rPr lang="ru-RU" u="sng" dirty="0" smtClean="0">
                <a:latin typeface="Arial" pitchFamily="34" charset="0"/>
                <a:cs typeface="Arial" pitchFamily="34" charset="0"/>
                <a:hlinkClick r:id="rId2"/>
              </a:rPr>
              <a:t>https</a:t>
            </a:r>
            <a:r>
              <a:rPr lang="ru-RU" u="sng" dirty="0">
                <a:latin typeface="Arial" pitchFamily="34" charset="0"/>
                <a:cs typeface="Arial" pitchFamily="34" charset="0"/>
                <a:hlinkClick r:id="rId2"/>
              </a:rPr>
              <a:t>://</a:t>
            </a:r>
            <a:r>
              <a:rPr lang="ru-RU" u="sng" dirty="0" smtClean="0">
                <a:latin typeface="Arial" pitchFamily="34" charset="0"/>
                <a:cs typeface="Arial" pitchFamily="34" charset="0"/>
                <a:hlinkClick r:id="rId2"/>
              </a:rPr>
              <a:t>img-fotki.yandex.ru/get/6842/2839712.22/0_145569_90e792f8_orig</a:t>
            </a:r>
            <a:r>
              <a:rPr lang="ru-RU" u="sng" dirty="0" smtClean="0">
                <a:latin typeface="Arial" pitchFamily="34" charset="0"/>
                <a:cs typeface="Arial" pitchFamily="34" charset="0"/>
              </a:rPr>
              <a:t>    </a:t>
            </a:r>
            <a:endParaRPr lang="ru-RU" dirty="0">
              <a:latin typeface="Arial" pitchFamily="34" charset="0"/>
              <a:cs typeface="Arial" pitchFamily="34" charset="0"/>
            </a:endParaRPr>
          </a:p>
          <a:p>
            <a:r>
              <a:rPr lang="ru-RU" u="sng" dirty="0" smtClean="0">
                <a:latin typeface="Arial" pitchFamily="34" charset="0"/>
                <a:cs typeface="Arial" pitchFamily="34" charset="0"/>
                <a:hlinkClick r:id="rId3"/>
              </a:rPr>
              <a:t>Изображение ромашки </a:t>
            </a:r>
          </a:p>
          <a:p>
            <a:pPr marL="0" indent="0">
              <a:buNone/>
            </a:pPr>
            <a:r>
              <a:rPr lang="ru-RU" u="sng" dirty="0" smtClean="0">
                <a:latin typeface="Arial" pitchFamily="34" charset="0"/>
                <a:cs typeface="Arial" pitchFamily="34" charset="0"/>
                <a:hlinkClick r:id="rId3"/>
              </a:rPr>
              <a:t>https</a:t>
            </a:r>
            <a:r>
              <a:rPr lang="ru-RU" u="sng" dirty="0">
                <a:latin typeface="Arial" pitchFamily="34" charset="0"/>
                <a:cs typeface="Arial" pitchFamily="34" charset="0"/>
                <a:hlinkClick r:id="rId3"/>
              </a:rPr>
              <a:t>://img-fotki.yandex.ru/get/15596/2839712.5a/0_14e485_634c56d_orig</a:t>
            </a:r>
            <a:endParaRPr lang="ru-RU" dirty="0">
              <a:latin typeface="Arial" pitchFamily="34" charset="0"/>
              <a:cs typeface="Arial" pitchFamily="34" charset="0"/>
            </a:endParaRPr>
          </a:p>
          <a:p>
            <a:r>
              <a:rPr lang="ru-RU" u="sng" dirty="0" smtClean="0">
                <a:latin typeface="Arial" pitchFamily="34" charset="0"/>
                <a:cs typeface="Arial" pitchFamily="34" charset="0"/>
                <a:hlinkClick r:id="rId4"/>
              </a:rPr>
              <a:t>Изображение </a:t>
            </a:r>
            <a:r>
              <a:rPr lang="ru-RU" u="sng" dirty="0" err="1" smtClean="0">
                <a:latin typeface="Arial" pitchFamily="34" charset="0"/>
                <a:cs typeface="Arial" pitchFamily="34" charset="0"/>
                <a:hlinkClick r:id="rId4"/>
              </a:rPr>
              <a:t>смешариков</a:t>
            </a:r>
            <a:endParaRPr lang="ru-RU" u="sng" dirty="0" smtClean="0">
              <a:latin typeface="Arial" pitchFamily="34" charset="0"/>
              <a:cs typeface="Arial" pitchFamily="34" charset="0"/>
              <a:hlinkClick r:id="rId4"/>
            </a:endParaRPr>
          </a:p>
          <a:p>
            <a:pPr marL="0" indent="0">
              <a:buNone/>
            </a:pPr>
            <a:r>
              <a:rPr lang="ru-RU" u="sng" dirty="0">
                <a:latin typeface="Arial" pitchFamily="34" charset="0"/>
                <a:cs typeface="Arial" pitchFamily="34" charset="0"/>
                <a:hlinkClick r:id="rId5"/>
              </a:rPr>
              <a:t>http://smeshariki.akxa.ru/PNG/nush/nush07.png</a:t>
            </a:r>
            <a:endParaRPr lang="ru-RU" dirty="0">
              <a:latin typeface="Arial" pitchFamily="34" charset="0"/>
              <a:cs typeface="Arial" pitchFamily="34" charset="0"/>
            </a:endParaRPr>
          </a:p>
          <a:p>
            <a:pPr marL="0" indent="0">
              <a:buNone/>
            </a:pPr>
            <a:r>
              <a:rPr lang="ru-RU" u="sng" dirty="0">
                <a:latin typeface="Arial" pitchFamily="34" charset="0"/>
                <a:cs typeface="Arial" pitchFamily="34" charset="0"/>
                <a:hlinkClick r:id="rId6"/>
              </a:rPr>
              <a:t>http://smeshariki.akxa.ru/PNG/sov/sov03.png</a:t>
            </a:r>
            <a:endParaRPr lang="ru-RU" dirty="0">
              <a:latin typeface="Arial" pitchFamily="34" charset="0"/>
              <a:cs typeface="Arial" pitchFamily="34" charset="0"/>
            </a:endParaRPr>
          </a:p>
          <a:p>
            <a:pPr marL="0" indent="0">
              <a:buNone/>
            </a:pPr>
            <a:r>
              <a:rPr lang="ru-RU" dirty="0">
                <a:latin typeface="Arial" pitchFamily="34" charset="0"/>
                <a:cs typeface="Arial" pitchFamily="34" charset="0"/>
              </a:rPr>
              <a:t>http://smeshariki.akxa.ru/PNG/bar/bar26.png</a:t>
            </a:r>
          </a:p>
          <a:p>
            <a:pPr marL="0" indent="0">
              <a:buNone/>
            </a:pPr>
            <a:endParaRPr lang="ru-RU" u="sng" dirty="0" smtClean="0">
              <a:latin typeface="Arial" pitchFamily="34" charset="0"/>
              <a:cs typeface="Arial" pitchFamily="34" charset="0"/>
              <a:hlinkClick r:id="rId4"/>
            </a:endParaRPr>
          </a:p>
        </p:txBody>
      </p:sp>
    </p:spTree>
    <p:extLst>
      <p:ext uri="{BB962C8B-B14F-4D97-AF65-F5344CB8AC3E}">
        <p14:creationId xmlns:p14="http://schemas.microsoft.com/office/powerpoint/2010/main" val="10094333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2132856"/>
          </a:xfrm>
        </p:spPr>
        <p:txBody>
          <a:bodyPr/>
          <a:lstStyle/>
          <a:p>
            <a:r>
              <a:rPr lang="ru-RU" sz="2800" b="1" dirty="0" smtClean="0">
                <a:effectLst/>
                <a:latin typeface="Arial" pitchFamily="34" charset="0"/>
                <a:cs typeface="Arial" pitchFamily="34" charset="0"/>
              </a:rPr>
              <a:t>Найди правильную запись числа: </a:t>
            </a:r>
            <a:br>
              <a:rPr lang="ru-RU" sz="2800" b="1" dirty="0" smtClean="0">
                <a:effectLst/>
                <a:latin typeface="Arial" pitchFamily="34" charset="0"/>
                <a:cs typeface="Arial" pitchFamily="34" charset="0"/>
              </a:rPr>
            </a:br>
            <a:r>
              <a:rPr lang="ru-RU" sz="2800" b="1" dirty="0" smtClean="0">
                <a:effectLst/>
                <a:latin typeface="Arial" pitchFamily="34" charset="0"/>
                <a:cs typeface="Arial" pitchFamily="34" charset="0"/>
              </a:rPr>
              <a:t>одна целая сто пятьдесят четыре десятитысячных.</a:t>
            </a:r>
            <a:endParaRPr lang="ru-RU" sz="2800" b="1" dirty="0"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1187624" y="2780928"/>
            <a:ext cx="2016224" cy="720080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1,0154</a:t>
            </a:r>
            <a:endParaRPr lang="ru-RU" sz="28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5652120" y="4869160"/>
            <a:ext cx="2016224" cy="720080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1,00154</a:t>
            </a:r>
            <a:endParaRPr lang="ru-RU" sz="28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5652120" y="2780928"/>
            <a:ext cx="2016224" cy="720080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1,154</a:t>
            </a:r>
            <a:endParaRPr lang="ru-RU" sz="28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1187624" y="4869160"/>
            <a:ext cx="2016224" cy="720080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1,54</a:t>
            </a:r>
            <a:endParaRPr lang="ru-RU" sz="28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9" name="Объект 8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73516" y="5243264"/>
            <a:ext cx="1670484" cy="1670484"/>
          </a:xfrm>
        </p:spPr>
      </p:pic>
    </p:spTree>
    <p:extLst>
      <p:ext uri="{BB962C8B-B14F-4D97-AF65-F5344CB8AC3E}">
        <p14:creationId xmlns:p14="http://schemas.microsoft.com/office/powerpoint/2010/main" val="16887981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7" presetClass="emph" presetSubtype="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15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6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7" presetClass="emph" presetSubtype="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2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23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24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5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7" presetClass="emph" presetSubtype="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0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31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32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3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268760"/>
          </a:xfrm>
        </p:spPr>
        <p:txBody>
          <a:bodyPr/>
          <a:lstStyle/>
          <a:p>
            <a:r>
              <a:rPr lang="ru-RU" sz="2800" b="1" dirty="0" smtClean="0">
                <a:effectLst/>
                <a:latin typeface="Arial" pitchFamily="34" charset="0"/>
                <a:cs typeface="Arial" pitchFamily="34" charset="0"/>
              </a:rPr>
              <a:t>Помоги Нюше найти число, если известно, что в разряде десятых стоит цифра 4.</a:t>
            </a:r>
            <a:endParaRPr lang="ru-RU" sz="2800" b="1" dirty="0"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Овал 9"/>
          <p:cNvSpPr/>
          <p:nvPr/>
        </p:nvSpPr>
        <p:spPr>
          <a:xfrm>
            <a:off x="1115616" y="1844824"/>
            <a:ext cx="1296144" cy="864096"/>
          </a:xfrm>
          <a:prstGeom prst="ellipse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3,45</a:t>
            </a:r>
            <a:endParaRPr lang="ru-RU" sz="24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3660056" y="3199656"/>
            <a:ext cx="1486768" cy="864096"/>
          </a:xfrm>
          <a:prstGeom prst="ellipse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4,004</a:t>
            </a:r>
            <a:endParaRPr lang="ru-RU" sz="24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5146824" y="5229200"/>
            <a:ext cx="1585416" cy="864096"/>
          </a:xfrm>
          <a:prstGeom prst="ellipse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45,754</a:t>
            </a:r>
            <a:endParaRPr lang="ru-RU" sz="24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Овал 12"/>
          <p:cNvSpPr/>
          <p:nvPr/>
        </p:nvSpPr>
        <p:spPr>
          <a:xfrm>
            <a:off x="3635896" y="1565176"/>
            <a:ext cx="1510928" cy="864096"/>
          </a:xfrm>
          <a:prstGeom prst="ellipse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64,94</a:t>
            </a:r>
            <a:endParaRPr lang="ru-RU" sz="24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Овал 13"/>
          <p:cNvSpPr/>
          <p:nvPr/>
        </p:nvSpPr>
        <p:spPr>
          <a:xfrm>
            <a:off x="2295848" y="4797152"/>
            <a:ext cx="1296144" cy="864096"/>
          </a:xfrm>
          <a:prstGeom prst="ellipse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0,74</a:t>
            </a:r>
            <a:endParaRPr lang="ru-RU" sz="24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Овал 14"/>
          <p:cNvSpPr/>
          <p:nvPr/>
        </p:nvSpPr>
        <p:spPr>
          <a:xfrm>
            <a:off x="6444208" y="1784896"/>
            <a:ext cx="1512168" cy="864096"/>
          </a:xfrm>
          <a:prstGeom prst="ellipse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9,456</a:t>
            </a:r>
            <a:endParaRPr lang="ru-RU" sz="24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Овал 15"/>
          <p:cNvSpPr/>
          <p:nvPr/>
        </p:nvSpPr>
        <p:spPr>
          <a:xfrm>
            <a:off x="5794896" y="2919512"/>
            <a:ext cx="1296144" cy="864096"/>
          </a:xfrm>
          <a:prstGeom prst="ellipse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5,54</a:t>
            </a:r>
            <a:endParaRPr lang="ru-RU" sz="24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Овал 16"/>
          <p:cNvSpPr/>
          <p:nvPr/>
        </p:nvSpPr>
        <p:spPr>
          <a:xfrm>
            <a:off x="1023120" y="3351560"/>
            <a:ext cx="1388640" cy="864096"/>
          </a:xfrm>
          <a:prstGeom prst="ellipse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4,874</a:t>
            </a:r>
            <a:endParaRPr lang="ru-RU" sz="24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155668" y="4694770"/>
            <a:ext cx="1932955" cy="1932955"/>
          </a:xfrm>
        </p:spPr>
      </p:pic>
    </p:spTree>
    <p:extLst>
      <p:ext uri="{BB962C8B-B14F-4D97-AF65-F5344CB8AC3E}">
        <p14:creationId xmlns:p14="http://schemas.microsoft.com/office/powerpoint/2010/main" val="22996899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  <p:animClr clrSpc="rgb" dir="cw">
                                      <p:cBhvr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  <p:set>
                                      <p:cBhvr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7" presetClass="emph" presetSubtype="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2" dur="250" autoRev="1" fill="remove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23" dur="250" autoRev="1" fill="remove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24" dur="250" autoRev="1" fill="remove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5" dur="250" autoRev="1" fill="remove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7" presetClass="emph" presetSubtype="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0" dur="250" autoRev="1" fill="remove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31" dur="250" autoRev="1" fill="remove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32" dur="250" autoRev="1" fill="remove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3" dur="250" autoRev="1" fill="remove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7" presetClass="emph" presetSubtype="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8" dur="250" autoRev="1" fill="remove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39" dur="250" autoRev="1" fill="remove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40" dur="250" autoRev="1" fill="remove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1" dur="250" autoRev="1" fill="remove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7" presetClass="emph" presetSubtype="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6" dur="250" autoRev="1" fill="remove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47" dur="250" autoRev="1" fill="remove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48" dur="250" autoRev="1" fill="remove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9" dur="250" autoRev="1" fill="remove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7" presetClass="emph" presetSubtype="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4" dur="25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55" dur="25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56" dur="25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7" dur="25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58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" fill="hold">
                      <p:stCondLst>
                        <p:cond delay="0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7" presetClass="emph" presetSubtype="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2" dur="250" autoRev="1" fill="remove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63" dur="250" autoRev="1" fill="remove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64" dur="250" autoRev="1" fill="remove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5" dur="250" autoRev="1" fill="remove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268760"/>
          </a:xfrm>
        </p:spPr>
        <p:txBody>
          <a:bodyPr/>
          <a:lstStyle/>
          <a:p>
            <a:r>
              <a:rPr lang="ru-RU" sz="2800" b="1" dirty="0" smtClean="0">
                <a:effectLst/>
                <a:latin typeface="Arial" pitchFamily="34" charset="0"/>
                <a:cs typeface="Arial" pitchFamily="34" charset="0"/>
              </a:rPr>
              <a:t>Помоги Нюше найти число, если известно, что в разряде тысячных стоит цифра 4.</a:t>
            </a:r>
            <a:endParaRPr lang="ru-RU" sz="2800" b="1" dirty="0"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Овал 9"/>
          <p:cNvSpPr/>
          <p:nvPr/>
        </p:nvSpPr>
        <p:spPr>
          <a:xfrm>
            <a:off x="1115616" y="1844824"/>
            <a:ext cx="1296144" cy="864096"/>
          </a:xfrm>
          <a:prstGeom prst="ellipse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3,45</a:t>
            </a:r>
            <a:endParaRPr lang="ru-RU" sz="24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3660056" y="3199656"/>
            <a:ext cx="1486768" cy="864096"/>
          </a:xfrm>
          <a:prstGeom prst="ellipse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4,004</a:t>
            </a:r>
            <a:endParaRPr lang="ru-RU" sz="24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5146824" y="5229200"/>
            <a:ext cx="1585416" cy="864096"/>
          </a:xfrm>
          <a:prstGeom prst="ellipse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45,754</a:t>
            </a:r>
            <a:endParaRPr lang="ru-RU" sz="24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Овал 12"/>
          <p:cNvSpPr/>
          <p:nvPr/>
        </p:nvSpPr>
        <p:spPr>
          <a:xfrm>
            <a:off x="3635896" y="1565176"/>
            <a:ext cx="1510928" cy="864096"/>
          </a:xfrm>
          <a:prstGeom prst="ellipse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64,94</a:t>
            </a:r>
            <a:endParaRPr lang="ru-RU" sz="24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Овал 13"/>
          <p:cNvSpPr/>
          <p:nvPr/>
        </p:nvSpPr>
        <p:spPr>
          <a:xfrm>
            <a:off x="2295848" y="4797152"/>
            <a:ext cx="1296144" cy="864096"/>
          </a:xfrm>
          <a:prstGeom prst="ellipse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0,74</a:t>
            </a:r>
            <a:endParaRPr lang="ru-RU" sz="24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Овал 14"/>
          <p:cNvSpPr/>
          <p:nvPr/>
        </p:nvSpPr>
        <p:spPr>
          <a:xfrm>
            <a:off x="6444208" y="1784896"/>
            <a:ext cx="1512168" cy="864096"/>
          </a:xfrm>
          <a:prstGeom prst="ellipse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9,456</a:t>
            </a:r>
            <a:endParaRPr lang="ru-RU" sz="24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Овал 15"/>
          <p:cNvSpPr/>
          <p:nvPr/>
        </p:nvSpPr>
        <p:spPr>
          <a:xfrm>
            <a:off x="5794896" y="2919512"/>
            <a:ext cx="1296144" cy="864096"/>
          </a:xfrm>
          <a:prstGeom prst="ellipse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5,54</a:t>
            </a:r>
            <a:endParaRPr lang="ru-RU" sz="24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Овал 16"/>
          <p:cNvSpPr/>
          <p:nvPr/>
        </p:nvSpPr>
        <p:spPr>
          <a:xfrm>
            <a:off x="1023120" y="3351560"/>
            <a:ext cx="1388640" cy="864096"/>
          </a:xfrm>
          <a:prstGeom prst="ellipse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4,874</a:t>
            </a:r>
            <a:endParaRPr lang="ru-RU" sz="24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091039" y="4498182"/>
            <a:ext cx="2052960" cy="2052960"/>
          </a:xfrm>
        </p:spPr>
      </p:pic>
    </p:spTree>
    <p:extLst>
      <p:ext uri="{BB962C8B-B14F-4D97-AF65-F5344CB8AC3E}">
        <p14:creationId xmlns:p14="http://schemas.microsoft.com/office/powerpoint/2010/main" val="15494257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  <p:animClr clrSpc="rgb" dir="cw">
                                      <p:cBhvr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  <p:set>
                                      <p:cBhvr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  <p:animClr clrSpc="rgb" dir="cw">
                                      <p:cBhvr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  <p:set>
                                      <p:cBhvr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7" presetClass="emph" presetSubtype="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0" dur="250" autoRev="1" fill="remove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31" dur="250" autoRev="1" fill="remove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32" dur="250" autoRev="1" fill="remove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3" dur="250" autoRev="1" fill="remove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7" presetClass="emph" presetSubtype="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8" dur="250" autoRev="1" fill="remove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39" dur="250" autoRev="1" fill="remove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40" dur="250" autoRev="1" fill="remove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1" dur="250" autoRev="1" fill="remove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7" presetClass="emph" presetSubtype="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6" dur="25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47" dur="25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48" dur="25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9" dur="25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7" presetClass="emph" presetSubtype="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4" dur="250" autoRev="1" fill="remove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55" dur="250" autoRev="1" fill="remove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56" dur="250" autoRev="1" fill="remove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7" dur="250" autoRev="1" fill="remove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58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" fill="hold">
                      <p:stCondLst>
                        <p:cond delay="0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7" presetClass="emph" presetSubtype="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2" dur="250" autoRev="1" fill="remove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63" dur="250" autoRev="1" fill="remove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64" dur="250" autoRev="1" fill="remove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5" dur="250" autoRev="1" fill="remove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268760"/>
          </a:xfrm>
        </p:spPr>
        <p:txBody>
          <a:bodyPr/>
          <a:lstStyle/>
          <a:p>
            <a:r>
              <a:rPr lang="ru-RU" sz="2800" b="1" dirty="0" smtClean="0">
                <a:effectLst/>
                <a:latin typeface="Arial" pitchFamily="34" charset="0"/>
                <a:cs typeface="Arial" pitchFamily="34" charset="0"/>
              </a:rPr>
              <a:t>Помоги Нюше найти число, если известно, что в разряде единиц стоит цифра 4.</a:t>
            </a:r>
            <a:endParaRPr lang="ru-RU" sz="2800" b="1" dirty="0"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Овал 9"/>
          <p:cNvSpPr/>
          <p:nvPr/>
        </p:nvSpPr>
        <p:spPr>
          <a:xfrm>
            <a:off x="1115616" y="1844824"/>
            <a:ext cx="1296144" cy="864096"/>
          </a:xfrm>
          <a:prstGeom prst="ellipse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3,45</a:t>
            </a:r>
            <a:endParaRPr lang="ru-RU" sz="24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3660056" y="3199656"/>
            <a:ext cx="1486768" cy="864096"/>
          </a:xfrm>
          <a:prstGeom prst="ellipse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4,004</a:t>
            </a:r>
            <a:endParaRPr lang="ru-RU" sz="24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5146824" y="5229200"/>
            <a:ext cx="1585416" cy="864096"/>
          </a:xfrm>
          <a:prstGeom prst="ellipse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45,754</a:t>
            </a:r>
            <a:endParaRPr lang="ru-RU" sz="24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Овал 12"/>
          <p:cNvSpPr/>
          <p:nvPr/>
        </p:nvSpPr>
        <p:spPr>
          <a:xfrm>
            <a:off x="3635896" y="1565176"/>
            <a:ext cx="1510928" cy="864096"/>
          </a:xfrm>
          <a:prstGeom prst="ellipse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64,94</a:t>
            </a:r>
            <a:endParaRPr lang="ru-RU" sz="24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Овал 13"/>
          <p:cNvSpPr/>
          <p:nvPr/>
        </p:nvSpPr>
        <p:spPr>
          <a:xfrm>
            <a:off x="2295848" y="4797152"/>
            <a:ext cx="1296144" cy="864096"/>
          </a:xfrm>
          <a:prstGeom prst="ellipse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0,74</a:t>
            </a:r>
            <a:endParaRPr lang="ru-RU" sz="24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Овал 14"/>
          <p:cNvSpPr/>
          <p:nvPr/>
        </p:nvSpPr>
        <p:spPr>
          <a:xfrm>
            <a:off x="6444208" y="1784896"/>
            <a:ext cx="1512168" cy="864096"/>
          </a:xfrm>
          <a:prstGeom prst="ellipse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9,456</a:t>
            </a:r>
            <a:endParaRPr lang="ru-RU" sz="24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Овал 15"/>
          <p:cNvSpPr/>
          <p:nvPr/>
        </p:nvSpPr>
        <p:spPr>
          <a:xfrm>
            <a:off x="5794896" y="2919512"/>
            <a:ext cx="1296144" cy="864096"/>
          </a:xfrm>
          <a:prstGeom prst="ellipse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5,54</a:t>
            </a:r>
            <a:endParaRPr lang="ru-RU" sz="24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Овал 16"/>
          <p:cNvSpPr/>
          <p:nvPr/>
        </p:nvSpPr>
        <p:spPr>
          <a:xfrm>
            <a:off x="1023120" y="3351560"/>
            <a:ext cx="1388640" cy="864096"/>
          </a:xfrm>
          <a:prstGeom prst="ellipse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4,874</a:t>
            </a:r>
            <a:endParaRPr lang="ru-RU" sz="24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181068" y="4645496"/>
            <a:ext cx="2031504" cy="2031504"/>
          </a:xfrm>
        </p:spPr>
      </p:pic>
    </p:spTree>
    <p:extLst>
      <p:ext uri="{BB962C8B-B14F-4D97-AF65-F5344CB8AC3E}">
        <p14:creationId xmlns:p14="http://schemas.microsoft.com/office/powerpoint/2010/main" val="24397610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  <p:animClr clrSpc="rgb" dir="cw">
                                      <p:cBhvr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  <p:set>
                                      <p:cBhvr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7" presetClass="emph" presetSubtype="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2" dur="250" autoRev="1" fill="remove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23" dur="250" autoRev="1" fill="remove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24" dur="250" autoRev="1" fill="remove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5" dur="250" autoRev="1" fill="remove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7" presetClass="emph" presetSubtype="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0" dur="250" autoRev="1" fill="remove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31" dur="250" autoRev="1" fill="remove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32" dur="250" autoRev="1" fill="remove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3" dur="250" autoRev="1" fill="remove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7" presetClass="emph" presetSubtype="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8" dur="250" autoRev="1" fill="remove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39" dur="250" autoRev="1" fill="remove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40" dur="250" autoRev="1" fill="remove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1" dur="250" autoRev="1" fill="remove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7" presetClass="emph" presetSubtype="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6" dur="25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47" dur="25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48" dur="25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9" dur="25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7" presetClass="emph" presetSubtype="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4" dur="250" autoRev="1" fill="remove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55" dur="250" autoRev="1" fill="remove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56" dur="250" autoRev="1" fill="remove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7" dur="250" autoRev="1" fill="remove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58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" fill="hold">
                      <p:stCondLst>
                        <p:cond delay="0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  <p:animClr clrSpc="rgb" dir="cw">
                                      <p:cBhvr>
                                        <p:cTn id="6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  <p:set>
                                      <p:cBhvr>
                                        <p:cTn id="6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412776"/>
          </a:xfrm>
        </p:spPr>
        <p:txBody>
          <a:bodyPr/>
          <a:lstStyle/>
          <a:p>
            <a:r>
              <a:rPr lang="ru-RU" sz="2800" b="1" dirty="0" smtClean="0">
                <a:effectLst/>
                <a:latin typeface="Arial" pitchFamily="34" charset="0"/>
                <a:cs typeface="Arial" pitchFamily="34" charset="0"/>
              </a:rPr>
              <a:t>Составь букет, если известно, что в вазе стоят цветы с числом меньшим 1,7.</a:t>
            </a:r>
            <a:endParaRPr lang="ru-RU" sz="2800" b="1" dirty="0"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9" name="Объект 8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4077072"/>
            <a:ext cx="2234962" cy="2192346"/>
          </a:xfr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36482" y="1196752"/>
            <a:ext cx="1708263" cy="1690138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1963" y="4581128"/>
            <a:ext cx="1708263" cy="1690138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5289760" y="5195364"/>
            <a:ext cx="61266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latin typeface="Arial" pitchFamily="34" charset="0"/>
                <a:cs typeface="Arial" pitchFamily="34" charset="0"/>
              </a:rPr>
              <a:t>1,3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198518" y="1810988"/>
            <a:ext cx="78418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latin typeface="Arial" pitchFamily="34" charset="0"/>
                <a:cs typeface="Arial" pitchFamily="34" charset="0"/>
              </a:rPr>
              <a:t>1,67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6011" y="2684786"/>
            <a:ext cx="1479997" cy="146429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61920" y="3425813"/>
            <a:ext cx="1479997" cy="1464294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49761" y="2989586"/>
            <a:ext cx="1479997" cy="1464294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3516" y="4462760"/>
            <a:ext cx="1479997" cy="1464294"/>
          </a:xfrm>
          <a:prstGeom prst="rect">
            <a:avLst/>
          </a:prstGeom>
        </p:spPr>
      </p:pic>
      <p:sp>
        <p:nvSpPr>
          <p:cNvPr id="18" name="TextBox 17"/>
          <p:cNvSpPr txBox="1"/>
          <p:nvPr/>
        </p:nvSpPr>
        <p:spPr>
          <a:xfrm>
            <a:off x="4897665" y="3531865"/>
            <a:ext cx="78418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latin typeface="Arial" pitchFamily="34" charset="0"/>
                <a:cs typeface="Arial" pitchFamily="34" charset="0"/>
              </a:rPr>
              <a:t>1,88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7027915" y="3170845"/>
            <a:ext cx="35618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latin typeface="Arial" pitchFamily="34" charset="0"/>
                <a:cs typeface="Arial" pitchFamily="34" charset="0"/>
              </a:rPr>
              <a:t>2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7240333" y="4964532"/>
            <a:ext cx="78418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latin typeface="Arial" pitchFamily="34" charset="0"/>
                <a:cs typeface="Arial" pitchFamily="34" charset="0"/>
              </a:rPr>
              <a:t>1,71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7961418" y="3972519"/>
            <a:ext cx="78418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latin typeface="Arial" pitchFamily="34" charset="0"/>
                <a:cs typeface="Arial" pitchFamily="34" charset="0"/>
              </a:rPr>
              <a:t>1,05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102740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3.7037E-6 L -0.50573 -0.39629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295" y="-19815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3.7037E-6 L -0.49792 -0.39629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896" y="-1981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4.81481E-6 L -0.51215 0.21273 " pathEditMode="relative" rAng="0" ptsTypes="AA">
                                      <p:cBhvr>
                                        <p:cTn id="13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608" y="10625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3.7037E-6 L -0.51181 0.22037 " pathEditMode="relative" rAng="0" ptsTypes="AA">
                                      <p:cBhvr>
                                        <p:cTn id="15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590" y="1101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0 L -0.64409 -0.25324 " pathEditMode="relative" rAng="0" ptsTypes="AA">
                                      <p:cBhvr>
                                        <p:cTn id="20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2205" y="-12662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1.48148E-6 L -0.64982 -0.25972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2500" y="-1298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2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b="1" dirty="0" smtClean="0">
                <a:effectLst/>
                <a:latin typeface="Arial" pitchFamily="34" charset="0"/>
                <a:cs typeface="Arial" pitchFamily="34" charset="0"/>
              </a:rPr>
              <a:t>Помоги Нюше расположить числа на числовой прямой.</a:t>
            </a:r>
            <a:endParaRPr lang="ru-RU" sz="2800" b="1" dirty="0"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32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         0,3</a:t>
            </a:r>
            <a:endParaRPr lang="ru-RU" sz="32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5" name="Прямая со стрелкой 4"/>
          <p:cNvCxnSpPr/>
          <p:nvPr/>
        </p:nvCxnSpPr>
        <p:spPr>
          <a:xfrm>
            <a:off x="755576" y="3861048"/>
            <a:ext cx="7488832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6" name="Овал 5"/>
          <p:cNvSpPr/>
          <p:nvPr/>
        </p:nvSpPr>
        <p:spPr>
          <a:xfrm>
            <a:off x="5940152" y="3753036"/>
            <a:ext cx="360040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3491880" y="3753036"/>
            <a:ext cx="360040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Овал 8"/>
          <p:cNvSpPr/>
          <p:nvPr/>
        </p:nvSpPr>
        <p:spPr>
          <a:xfrm>
            <a:off x="1691680" y="3753036"/>
            <a:ext cx="360040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3808288" y="1578730"/>
            <a:ext cx="75373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latin typeface="Arial" pitchFamily="34" charset="0"/>
                <a:cs typeface="Arial" pitchFamily="34" charset="0"/>
              </a:rPr>
              <a:t>1,1</a:t>
            </a:r>
            <a:endParaRPr lang="ru-RU" sz="32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781312" y="1519447"/>
            <a:ext cx="75373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latin typeface="Arial" pitchFamily="34" charset="0"/>
                <a:cs typeface="Arial" pitchFamily="34" charset="0"/>
              </a:rPr>
              <a:t>0,6</a:t>
            </a:r>
            <a:endParaRPr lang="ru-RU" sz="3200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587716" y="3969060"/>
            <a:ext cx="2556284" cy="25562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43086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5781 -0.00648 L 0.01059 0.34005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61" y="1731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7.40741E-7 L 0.18802 0.35417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392" y="1770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3.7037E-7 L -0.39305 0.37245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653" y="1861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b="1" dirty="0" smtClean="0">
                <a:effectLst/>
                <a:latin typeface="Arial" pitchFamily="34" charset="0"/>
                <a:cs typeface="Arial" pitchFamily="34" charset="0"/>
              </a:rPr>
              <a:t>Помоги Нюше расположить числа на числовой прямой.</a:t>
            </a:r>
            <a:endParaRPr lang="ru-RU" sz="2800" b="1" dirty="0"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32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         0,5</a:t>
            </a:r>
            <a:endParaRPr lang="ru-RU" sz="32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5" name="Прямая со стрелкой 4"/>
          <p:cNvCxnSpPr/>
          <p:nvPr/>
        </p:nvCxnSpPr>
        <p:spPr>
          <a:xfrm>
            <a:off x="755576" y="3861048"/>
            <a:ext cx="7488832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6" name="Овал 5"/>
          <p:cNvSpPr/>
          <p:nvPr/>
        </p:nvSpPr>
        <p:spPr>
          <a:xfrm>
            <a:off x="5940152" y="3753036"/>
            <a:ext cx="360040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3491880" y="3753036"/>
            <a:ext cx="360040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Овал 8"/>
          <p:cNvSpPr/>
          <p:nvPr/>
        </p:nvSpPr>
        <p:spPr>
          <a:xfrm>
            <a:off x="1691680" y="3753036"/>
            <a:ext cx="360040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6091324" y="1627565"/>
            <a:ext cx="75373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latin typeface="Arial" pitchFamily="34" charset="0"/>
                <a:cs typeface="Arial" pitchFamily="34" charset="0"/>
              </a:rPr>
              <a:t>0,4</a:t>
            </a:r>
            <a:endParaRPr lang="ru-RU" sz="32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671900" y="1620089"/>
            <a:ext cx="98135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latin typeface="Arial" pitchFamily="34" charset="0"/>
                <a:cs typeface="Arial" pitchFamily="34" charset="0"/>
              </a:rPr>
              <a:t>0,43</a:t>
            </a:r>
            <a:endParaRPr lang="ru-RU" sz="3200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587716" y="3969060"/>
            <a:ext cx="2556284" cy="25562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10931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-2.96296E-6 L 0.47517 0.3504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750" y="1752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1.11111E-6 L -0.5066 0.34607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330" y="1729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2.59259E-6 L -0.07327 0.35625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663" y="1780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b="1" dirty="0" smtClean="0">
                <a:effectLst/>
                <a:latin typeface="Arial" pitchFamily="34" charset="0"/>
                <a:cs typeface="Arial" pitchFamily="34" charset="0"/>
              </a:rPr>
              <a:t>Помоги Нюше расположить числа на числовой прямой.</a:t>
            </a:r>
            <a:endParaRPr lang="ru-RU" sz="2800" b="1" dirty="0"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32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         0,15</a:t>
            </a:r>
            <a:endParaRPr lang="ru-RU" sz="32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5" name="Прямая со стрелкой 4"/>
          <p:cNvCxnSpPr/>
          <p:nvPr/>
        </p:nvCxnSpPr>
        <p:spPr>
          <a:xfrm>
            <a:off x="755576" y="3861048"/>
            <a:ext cx="7488832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6" name="Овал 5"/>
          <p:cNvSpPr/>
          <p:nvPr/>
        </p:nvSpPr>
        <p:spPr>
          <a:xfrm>
            <a:off x="5940152" y="3753036"/>
            <a:ext cx="360040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3491880" y="3753036"/>
            <a:ext cx="360040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Овал 8"/>
          <p:cNvSpPr/>
          <p:nvPr/>
        </p:nvSpPr>
        <p:spPr>
          <a:xfrm>
            <a:off x="1691680" y="3753036"/>
            <a:ext cx="360040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6091324" y="1627565"/>
            <a:ext cx="98135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latin typeface="Arial" pitchFamily="34" charset="0"/>
                <a:cs typeface="Arial" pitchFamily="34" charset="0"/>
              </a:rPr>
              <a:t>0,14</a:t>
            </a:r>
            <a:endParaRPr lang="ru-RU" sz="32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671900" y="1620089"/>
            <a:ext cx="120898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latin typeface="Arial" pitchFamily="34" charset="0"/>
                <a:cs typeface="Arial" pitchFamily="34" charset="0"/>
              </a:rPr>
              <a:t>0,141</a:t>
            </a:r>
            <a:endParaRPr lang="ru-RU" sz="3200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587716" y="3969060"/>
            <a:ext cx="2556284" cy="25562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35214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-2.96296E-6 L 0.47517 0.3504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750" y="1752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1.11111E-6 L -0.52222 0.33565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111" y="1678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2.59259E-6 L -0.07327 0.35625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663" y="1780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сполнительная">
  <a:themeElements>
    <a:clrScheme name="Исполнительная">
      <a:dk1>
        <a:sysClr val="windowText" lastClr="000000"/>
      </a:dk1>
      <a:lt1>
        <a:sysClr val="window" lastClr="FFFFFF"/>
      </a:lt1>
      <a:dk2>
        <a:srgbClr val="2F5897"/>
      </a:dk2>
      <a:lt2>
        <a:srgbClr val="E4E9EF"/>
      </a:lt2>
      <a:accent1>
        <a:srgbClr val="6076B4"/>
      </a:accent1>
      <a:accent2>
        <a:srgbClr val="9C5252"/>
      </a:accent2>
      <a:accent3>
        <a:srgbClr val="E68422"/>
      </a:accent3>
      <a:accent4>
        <a:srgbClr val="846648"/>
      </a:accent4>
      <a:accent5>
        <a:srgbClr val="63891F"/>
      </a:accent5>
      <a:accent6>
        <a:srgbClr val="758085"/>
      </a:accent6>
      <a:hlink>
        <a:srgbClr val="3399FF"/>
      </a:hlink>
      <a:folHlink>
        <a:srgbClr val="B2B2B2"/>
      </a:folHlink>
    </a:clrScheme>
    <a:fontScheme name="Исполнительн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Исполнитель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50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50000">
              <a:schemeClr val="phClr">
                <a:tint val="80000"/>
                <a:satMod val="250000"/>
              </a:schemeClr>
            </a:gs>
            <a:gs pos="76000">
              <a:schemeClr val="phClr">
                <a:tint val="90000"/>
                <a:shade val="90000"/>
                <a:satMod val="200000"/>
              </a:schemeClr>
            </a:gs>
            <a:gs pos="92000">
              <a:schemeClr val="phClr">
                <a:tint val="90000"/>
                <a:shade val="70000"/>
                <a:satMod val="250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Executive</Template>
  <TotalTime>346</TotalTime>
  <Words>212</Words>
  <Application>Microsoft Office PowerPoint</Application>
  <PresentationFormat>Экран (4:3)</PresentationFormat>
  <Paragraphs>74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Исполнительная</vt:lpstr>
      <vt:lpstr>Устная работа по теме «Десятичные дроби». 5 класс.</vt:lpstr>
      <vt:lpstr>Найди правильную запись числа:  одна целая сто пятьдесят четыре десятитысячных.</vt:lpstr>
      <vt:lpstr>Помоги Нюше найти число, если известно, что в разряде десятых стоит цифра 4.</vt:lpstr>
      <vt:lpstr>Помоги Нюше найти число, если известно, что в разряде тысячных стоит цифра 4.</vt:lpstr>
      <vt:lpstr>Помоги Нюше найти число, если известно, что в разряде единиц стоит цифра 4.</vt:lpstr>
      <vt:lpstr>Составь букет, если известно, что в вазе стоят цветы с числом меньшим 1,7.</vt:lpstr>
      <vt:lpstr>Помоги Нюше расположить числа на числовой прямой.</vt:lpstr>
      <vt:lpstr>Помоги Нюше расположить числа на числовой прямой.</vt:lpstr>
      <vt:lpstr>Помоги Нюше расположить числа на числовой прямой.</vt:lpstr>
      <vt:lpstr>Найдите выражения, значения которых равны 7,5.</vt:lpstr>
      <vt:lpstr>Ссылки на используемые ресурсы: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Найдите выражения, значения которых равны 7,5.</dc:title>
  <dc:creator>lenovo</dc:creator>
  <cp:lastModifiedBy>lenovo</cp:lastModifiedBy>
  <cp:revision>36</cp:revision>
  <dcterms:created xsi:type="dcterms:W3CDTF">2016-01-20T15:52:40Z</dcterms:created>
  <dcterms:modified xsi:type="dcterms:W3CDTF">2016-01-24T08:03:38Z</dcterms:modified>
</cp:coreProperties>
</file>