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8" r:id="rId3"/>
    <p:sldId id="260" r:id="rId4"/>
    <p:sldId id="262" r:id="rId5"/>
    <p:sldId id="261" r:id="rId6"/>
    <p:sldId id="263" r:id="rId7"/>
    <p:sldId id="264" r:id="rId8"/>
    <p:sldId id="265" r:id="rId9"/>
    <p:sldId id="271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A3"/>
    <a:srgbClr val="FAFCBA"/>
  </p:clrMru>
</p:presentationPr>
</file>

<file path=ppt/tableStyles.xml><?xml version="1.0" encoding="utf-8"?>
<a:tblStyleLst xmlns:a="http://schemas.openxmlformats.org/drawingml/2006/main" def="{5C22544A-7EE6-4342-B048-85BDC9FD1C3A}"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6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073FE-A818-4650-9FC1-5082D77CA338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90965-3E06-406E-916C-B6A524F5A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_________Microsoft_Office_Word2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828800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Вычислите: </a:t>
            </a:r>
          </a:p>
          <a:p>
            <a:pPr marL="742950" indent="-74295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 3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5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0,1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(- 6)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1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743200"/>
            <a:ext cx="83058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Назовите число, обратное   данному:    6;  1/7;  0;  </a:t>
            </a:r>
            <a:r>
              <a:rPr lang="ru-RU" sz="4400" dirty="0" smtClean="0"/>
              <a:t>х</a:t>
            </a:r>
            <a:r>
              <a:rPr lang="ru-RU" sz="4400" baseline="30000" dirty="0" smtClean="0"/>
              <a:t>2</a:t>
            </a:r>
            <a:r>
              <a:rPr lang="ru-RU" sz="4400" dirty="0" smtClean="0"/>
              <a:t>;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ru-RU" sz="4400" dirty="0" smtClean="0"/>
              <a:t>а</a:t>
            </a:r>
            <a:r>
              <a:rPr lang="ru-RU" sz="4400" baseline="30000" dirty="0" smtClean="0"/>
              <a:t>2</a:t>
            </a:r>
          </a:p>
          <a:p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95400" y="1981200"/>
          <a:ext cx="7239000" cy="312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619500"/>
                <a:gridCol w="3619500"/>
              </a:tblGrid>
              <a:tr h="3124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600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2600" dirty="0">
                        <a:ln>
                          <a:solidFill>
                            <a:schemeClr val="tx1"/>
                          </a:solidFill>
                        </a:ln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2970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2057400"/>
            <a:ext cx="819150" cy="800100"/>
          </a:xfrm>
          <a:prstGeom prst="rect">
            <a:avLst/>
          </a:prstGeom>
          <a:noFill/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191000"/>
            <a:ext cx="1638300" cy="857250"/>
          </a:xfrm>
          <a:prstGeom prst="rect">
            <a:avLst/>
          </a:prstGeom>
          <a:noFill/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3124200"/>
            <a:ext cx="1381125" cy="866775"/>
          </a:xfrm>
          <a:prstGeom prst="rect">
            <a:avLst/>
          </a:prstGeom>
          <a:noFill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2057400"/>
            <a:ext cx="666750" cy="800100"/>
          </a:xfrm>
          <a:prstGeom prst="rect">
            <a:avLst/>
          </a:prstGeom>
          <a:noFill/>
        </p:spPr>
      </p:pic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191000"/>
            <a:ext cx="1638300" cy="857250"/>
          </a:xfrm>
          <a:prstGeom prst="rect">
            <a:avLst/>
          </a:prstGeom>
          <a:noFill/>
        </p:spPr>
      </p:pic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3124200"/>
            <a:ext cx="1381125" cy="866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6764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    10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положительное или отрицательное?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3505200"/>
            <a:ext cx="190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-24  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35052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- ?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90600" y="1371600"/>
            <a:ext cx="6477000" cy="2514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Georgia" pitchFamily="18" charset="0"/>
              </a:rPr>
              <a:t>Задание 1: 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Выявите закономерность и продолжите ряд чисел:</a:t>
            </a:r>
          </a:p>
          <a:p>
            <a:pPr algn="ctr"/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1000, 100, 10, …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04800" y="228600"/>
            <a:ext cx="8686800" cy="28956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u="sng" dirty="0" smtClean="0">
                <a:solidFill>
                  <a:schemeClr val="tx1"/>
                </a:solidFill>
                <a:latin typeface="Georgia" pitchFamily="18" charset="0"/>
              </a:rPr>
              <a:t>Задание 2: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Представьте каждое число в виде степени 10:</a:t>
            </a:r>
          </a:p>
          <a:p>
            <a:pPr>
              <a:tabLst>
                <a:tab pos="88900" algn="l"/>
              </a:tabLst>
            </a:pPr>
            <a:r>
              <a:rPr lang="ru-RU" sz="4000" dirty="0" smtClean="0">
                <a:solidFill>
                  <a:schemeClr val="tx1"/>
                </a:solidFill>
                <a:latin typeface="Georgia" pitchFamily="18" charset="0"/>
              </a:rPr>
              <a:t>1000, 100, 10, 1, </a:t>
            </a:r>
            <a:endParaRPr lang="ru-RU" sz="4000" dirty="0">
              <a:solidFill>
                <a:schemeClr val="tx1"/>
              </a:solidFill>
              <a:latin typeface="Georgia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495800" y="2209800"/>
          <a:ext cx="3355976" cy="844550"/>
        </p:xfrm>
        <a:graphic>
          <a:graphicData uri="http://schemas.openxmlformats.org/presentationml/2006/ole">
            <p:oleObj spid="_x0000_s1027" name="Документ" r:id="rId3" imgW="1969160" imgH="8677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09600"/>
            <a:ext cx="949330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Задание 1: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1000, 100, 10, 1,</a:t>
            </a: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Задание 2:</a:t>
            </a:r>
          </a:p>
          <a:p>
            <a:endParaRPr lang="ru-RU" sz="4400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886200"/>
            <a:ext cx="4724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lum bright="-41000" contrast="65000"/>
          </a:blip>
          <a:srcRect/>
          <a:stretch>
            <a:fillRect/>
          </a:stretch>
        </p:blipFill>
        <p:spPr bwMode="auto">
          <a:xfrm>
            <a:off x="4267200" y="3733801"/>
            <a:ext cx="2971800" cy="1066800"/>
          </a:xfrm>
          <a:prstGeom prst="rect">
            <a:avLst/>
          </a:prstGeom>
          <a:noFill/>
        </p:spPr>
      </p:pic>
      <p:sp>
        <p:nvSpPr>
          <p:cNvPr id="6" name="Блок-схема: процесс 5"/>
          <p:cNvSpPr/>
          <p:nvPr/>
        </p:nvSpPr>
        <p:spPr>
          <a:xfrm>
            <a:off x="0" y="3657600"/>
            <a:ext cx="7543800" cy="1219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419600" y="1524000"/>
          <a:ext cx="3355975" cy="844550"/>
        </p:xfrm>
        <a:graphic>
          <a:graphicData uri="http://schemas.openxmlformats.org/presentationml/2006/ole">
            <p:oleObj spid="_x0000_s2050" name="Документ" r:id="rId4" imgW="1969160" imgH="86776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0000" contrast="-28000"/>
          </a:blip>
          <a:srcRect/>
          <a:stretch>
            <a:fillRect/>
          </a:stretch>
        </p:blipFill>
        <p:spPr bwMode="auto">
          <a:xfrm>
            <a:off x="609600" y="1219200"/>
            <a:ext cx="6512983" cy="12954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200400"/>
            <a:ext cx="89154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10</a:t>
            </a:r>
            <a:r>
              <a:rPr kumimoji="0" lang="ru-RU" sz="4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50000" contrast="-21000"/>
          </a:blip>
          <a:srcRect/>
          <a:stretch>
            <a:fillRect/>
          </a:stretch>
        </p:blipFill>
        <p:spPr bwMode="auto">
          <a:xfrm>
            <a:off x="685800" y="1828800"/>
            <a:ext cx="3124200" cy="184985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886200" y="213360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где а ≠ 0, </a:t>
            </a:r>
            <a:r>
              <a:rPr lang="en-AU" sz="5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AU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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7924800" y="2133600"/>
            <a:ext cx="990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A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en-AU" sz="5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en-A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762000" y="4572000"/>
            <a:ext cx="6874895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en-AU" sz="5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имеет смысла при 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отрицательном значении </a:t>
            </a:r>
            <a:r>
              <a:rPr kumimoji="0" lang="en-A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en-A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096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    10</a:t>
            </a:r>
            <a:r>
              <a:rPr lang="ru-RU" sz="4400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положительное или отрицательное?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362200"/>
            <a:ext cx="1905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600" baseline="30000" dirty="0" smtClean="0">
                <a:latin typeface="Times New Roman" pitchFamily="18" charset="0"/>
                <a:cs typeface="Times New Roman" pitchFamily="18" charset="0"/>
              </a:rPr>
              <a:t>-24  </a:t>
            </a:r>
            <a:endParaRPr lang="ru-RU" sz="66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2860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- положительное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8600" y="3810000"/>
            <a:ext cx="51816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</a:t>
            </a:r>
            <a:r>
              <a:rPr kumimoji="0" lang="en-AU" sz="6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-24 </a:t>
            </a: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1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/10</a:t>
            </a:r>
            <a:r>
              <a:rPr kumimoji="0" lang="ru-RU" sz="6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24</a:t>
            </a:r>
            <a:r>
              <a:rPr kumimoji="0" lang="en-A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A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35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38200" y="914400"/>
          <a:ext cx="7086600" cy="3861816"/>
        </p:xfrm>
        <a:graphic>
          <a:graphicData uri="http://schemas.openxmlformats.org/drawingml/2006/table">
            <a:tbl>
              <a:tblPr/>
              <a:tblGrid>
                <a:gridCol w="3543300"/>
                <a:gridCol w="3543300"/>
              </a:tblGrid>
              <a:tr h="38618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5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5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54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-4</a:t>
                      </a:r>
                      <a:r>
                        <a:rPr lang="ru-R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m – n)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5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вариант</a:t>
                      </a:r>
                      <a:endParaRPr lang="ru-RU" sz="5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 = 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c – d)</a:t>
                      </a:r>
                      <a:r>
                        <a:rPr lang="en-AU" sz="54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en-AU" sz="54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  <a:endParaRPr lang="ru-RU" sz="5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184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Эркер</vt:lpstr>
      <vt:lpstr>Документ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2016-01-28T16:22:37Z</dcterms:modified>
</cp:coreProperties>
</file>