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7" r:id="rId3"/>
    <p:sldId id="278" r:id="rId4"/>
    <p:sldId id="279" r:id="rId5"/>
    <p:sldId id="280" r:id="rId6"/>
    <p:sldId id="282" r:id="rId7"/>
    <p:sldId id="281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5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42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1B67556-C513-4D29-ABC1-0DF81C6CE106}" type="datetimeFigureOut">
              <a:rPr lang="ru-RU" smtClean="0"/>
              <a:pPr/>
              <a:t>31.08.2015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97A0DEB-4E72-4746-805E-51931EEE46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B67556-C513-4D29-ABC1-0DF81C6CE106}" type="datetimeFigureOut">
              <a:rPr lang="ru-RU" smtClean="0"/>
              <a:pPr/>
              <a:t>31.08.2015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7A0DEB-4E72-4746-805E-51931EEE46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91B67556-C513-4D29-ABC1-0DF81C6CE106}" type="datetimeFigureOut">
              <a:rPr lang="ru-RU" smtClean="0"/>
              <a:pPr/>
              <a:t>31.08.2015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97A0DEB-4E72-4746-805E-51931EEE46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B67556-C513-4D29-ABC1-0DF81C6CE106}" type="datetimeFigureOut">
              <a:rPr lang="ru-RU" smtClean="0"/>
              <a:pPr/>
              <a:t>31.08.2015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7A0DEB-4E72-4746-805E-51931EEE46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1B67556-C513-4D29-ABC1-0DF81C6CE106}" type="datetimeFigureOut">
              <a:rPr lang="ru-RU" smtClean="0"/>
              <a:pPr/>
              <a:t>31.08.2015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A97A0DEB-4E72-4746-805E-51931EEE46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B67556-C513-4D29-ABC1-0DF81C6CE106}" type="datetimeFigureOut">
              <a:rPr lang="ru-RU" smtClean="0"/>
              <a:pPr/>
              <a:t>31.08.2015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7A0DEB-4E72-4746-805E-51931EEE46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B67556-C513-4D29-ABC1-0DF81C6CE106}" type="datetimeFigureOut">
              <a:rPr lang="ru-RU" smtClean="0"/>
              <a:pPr/>
              <a:t>31.08.2015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7A0DEB-4E72-4746-805E-51931EEE46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B67556-C513-4D29-ABC1-0DF81C6CE106}" type="datetimeFigureOut">
              <a:rPr lang="ru-RU" smtClean="0"/>
              <a:pPr/>
              <a:t>31.08.2015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7A0DEB-4E72-4746-805E-51931EEE46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1B67556-C513-4D29-ABC1-0DF81C6CE106}" type="datetimeFigureOut">
              <a:rPr lang="ru-RU" smtClean="0"/>
              <a:pPr/>
              <a:t>31.08.2015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7A0DEB-4E72-4746-805E-51931EEE46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B67556-C513-4D29-ABC1-0DF81C6CE106}" type="datetimeFigureOut">
              <a:rPr lang="ru-RU" smtClean="0"/>
              <a:pPr/>
              <a:t>31.08.2015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7A0DEB-4E72-4746-805E-51931EEE46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B67556-C513-4D29-ABC1-0DF81C6CE106}" type="datetimeFigureOut">
              <a:rPr lang="ru-RU" smtClean="0"/>
              <a:pPr/>
              <a:t>31.08.2015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7A0DEB-4E72-4746-805E-51931EEE46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91B67556-C513-4D29-ABC1-0DF81C6CE106}" type="datetimeFigureOut">
              <a:rPr lang="ru-RU" smtClean="0"/>
              <a:pPr/>
              <a:t>31.08.2015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97A0DEB-4E72-4746-805E-51931EEE469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19872" y="-243408"/>
            <a:ext cx="5105400" cy="2868168"/>
          </a:xfrm>
        </p:spPr>
        <p:txBody>
          <a:bodyPr/>
          <a:lstStyle/>
          <a:p>
            <a:pPr algn="ctr"/>
            <a:r>
              <a:rPr lang="ru-RU" sz="11000" cap="none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ГТО</a:t>
            </a:r>
            <a:endParaRPr lang="ru-RU" sz="11000" cap="none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4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Готов к Труду и Оборон</a:t>
            </a:r>
            <a:r>
              <a:rPr lang="ru-RU" sz="4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е</a:t>
            </a:r>
            <a:endParaRPr lang="ru-RU" sz="40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868" y="55721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 smtClean="0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76672"/>
            <a:ext cx="74168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	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Вторая ступень </a:t>
            </a:r>
            <a:r>
              <a:rPr lang="ru-RU" sz="2000" dirty="0" smtClean="0"/>
              <a:t>предназначалась для подростков 14–15 лет. Помимо спортивных дисциплин можно было сдать норматив на туристические навыки, отправившись в поход.</a:t>
            </a:r>
            <a:endParaRPr lang="ru-RU" sz="2000" dirty="0"/>
          </a:p>
        </p:txBody>
      </p:sp>
      <p:pic>
        <p:nvPicPr>
          <p:cNvPr id="37889" name="Picture 1" descr="C:\Users\Admin\Desktop\11-12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844824"/>
            <a:ext cx="6264696" cy="3964658"/>
          </a:xfrm>
          <a:prstGeom prst="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</p:pic>
      <p:pic>
        <p:nvPicPr>
          <p:cNvPr id="37890" name="Picture 2" descr="C:\Users\Admin\Desktop\az_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2723" y="5328618"/>
            <a:ext cx="1521277" cy="1529382"/>
          </a:xfrm>
          <a:prstGeom prst="rect">
            <a:avLst/>
          </a:prstGeom>
          <a:noFill/>
          <a:ln w="19050">
            <a:solidFill>
              <a:schemeClr val="accent2">
                <a:lumMod val="50000"/>
              </a:schemeClr>
            </a:solidFill>
          </a:ln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-468560" y="342528"/>
            <a:ext cx="853244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568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cs typeface="Arial" pitchFamily="34" charset="0"/>
              </a:rPr>
              <a:t>Третью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cs typeface="Arial" pitchFamily="34" charset="0"/>
              </a:rPr>
              <a:t>ступень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сдавали учащиеся </a:t>
            </a:r>
            <a:r>
              <a:rPr lang="ru-RU" sz="2000" dirty="0" smtClean="0">
                <a:cs typeface="Arial" pitchFamily="34" charset="0"/>
              </a:rPr>
              <a:t>выпускных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классов. От мальчиков требовалось выполнить нормативы, необходимые для службы в армии (в перечне категорий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присутствал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марщ-бросок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).</a:t>
            </a:r>
          </a:p>
        </p:txBody>
      </p:sp>
      <p:pic>
        <p:nvPicPr>
          <p:cNvPr id="39938" name="Picture 2" descr="C:\Users\Admin\Desktop\0_2ab49_c3ec928b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772816"/>
            <a:ext cx="6984776" cy="4496676"/>
          </a:xfrm>
          <a:prstGeom prst="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</p:pic>
      <p:pic>
        <p:nvPicPr>
          <p:cNvPr id="39939" name="Picture 3" descr="C:\Users\Admin\Desktop\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00" y="5429250"/>
            <a:ext cx="1447800" cy="1428750"/>
          </a:xfrm>
          <a:prstGeom prst="rect">
            <a:avLst/>
          </a:prstGeom>
          <a:noFill/>
          <a:ln w="19050">
            <a:solidFill>
              <a:schemeClr val="accent2">
                <a:lumMod val="50000"/>
              </a:schemeClr>
            </a:solidFill>
          </a:ln>
        </p:spPr>
      </p:pic>
    </p:spTree>
  </p:cSld>
  <p:clrMapOvr>
    <a:masterClrMapping/>
  </p:clrMapOvr>
  <p:transition spd="med">
    <p:cover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-756592" y="574522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568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cs typeface="Arial" pitchFamily="34" charset="0"/>
              </a:rPr>
              <a:t>	Четвертая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cs typeface="Arial" pitchFamily="34" charset="0"/>
              </a:rPr>
              <a:t> ступень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называлась «Физическое совершенство». Возрастные рамки: 19–39 лет у мужчин (подкатегории 19–28 и 29–39) и 19–34 лет женщин (подкатегории19-28 и 29–34). </a:t>
            </a:r>
          </a:p>
        </p:txBody>
      </p:sp>
      <p:pic>
        <p:nvPicPr>
          <p:cNvPr id="40962" name="Picture 2" descr="C:\Users\Admin\Desktop\20110225_estafe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844824"/>
            <a:ext cx="6048672" cy="4032448"/>
          </a:xfrm>
          <a:prstGeom prst="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</p:pic>
      <p:pic>
        <p:nvPicPr>
          <p:cNvPr id="4" name="Picture 4" descr="C:\Users\Admin\Desktop\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5335014"/>
            <a:ext cx="1547664" cy="1522986"/>
          </a:xfrm>
          <a:prstGeom prst="rect">
            <a:avLst/>
          </a:prstGeom>
          <a:noFill/>
          <a:ln w="19050">
            <a:solidFill>
              <a:schemeClr val="accent2">
                <a:lumMod val="50000"/>
              </a:schemeClr>
            </a:solidFill>
          </a:ln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692696"/>
            <a:ext cx="70567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Пятую ступень</a:t>
            </a:r>
            <a:r>
              <a:rPr lang="ru-RU" dirty="0" smtClean="0"/>
              <a:t>, «Бодрость и здоровье», сдавали мужчины от 40 лет и женщины от 35 лет. Главной задачей этой категории было сохранить крепкое здоровье. Серебряных значков здесь не было, только золотые.</a:t>
            </a:r>
            <a:endParaRPr lang="ru-RU" dirty="0"/>
          </a:p>
        </p:txBody>
      </p:sp>
      <p:pic>
        <p:nvPicPr>
          <p:cNvPr id="41986" name="Picture 2" descr="C:\Users\Admin\Desktop\ukza5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916832"/>
            <a:ext cx="3838575" cy="3838575"/>
          </a:xfrm>
          <a:prstGeom prst="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</p:pic>
      <p:pic>
        <p:nvPicPr>
          <p:cNvPr id="41989" name="Picture 5" descr="C:\Users\Admin\Desktop\az_13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59" y="5490627"/>
            <a:ext cx="1331641" cy="1367373"/>
          </a:xfrm>
          <a:prstGeom prst="rect">
            <a:avLst/>
          </a:prstGeom>
          <a:noFill/>
          <a:ln w="19050">
            <a:solidFill>
              <a:schemeClr val="accent2">
                <a:lumMod val="50000"/>
              </a:schemeClr>
            </a:solidFill>
          </a:ln>
        </p:spPr>
      </p:pic>
    </p:spTree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78488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</a:t>
            </a:r>
            <a:r>
              <a:rPr lang="ru-RU" sz="2000" dirty="0" smtClean="0"/>
              <a:t>Часто для сдачи нормативов ГТО устраивались спартакиады по многоборью для юношей призывного и допризывного возраста. С 1974 года организовывались чемпионаты СССР по ГТО. 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5949280"/>
            <a:ext cx="72728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000" dirty="0" smtClean="0"/>
              <a:t>Нормативы ГТО просуществовали с 1931 по 1991 год. </a:t>
            </a:r>
          </a:p>
        </p:txBody>
      </p:sp>
      <p:pic>
        <p:nvPicPr>
          <p:cNvPr id="43011" name="Picture 3" descr="C:\Users\Admin\Desktop\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268760"/>
            <a:ext cx="3456384" cy="4673101"/>
          </a:xfrm>
          <a:prstGeom prst="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539552" y="-243408"/>
            <a:ext cx="7239000" cy="4846638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С 2010 года программа сдачи нормативов ГТО («Готов к труду и обороне») начала свое возрождение.</a:t>
            </a:r>
          </a:p>
        </p:txBody>
      </p:sp>
      <p:pic>
        <p:nvPicPr>
          <p:cNvPr id="19457" name="Picture 1" descr="C:\Users\Admin\Desktop\25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556792"/>
            <a:ext cx="6624736" cy="4758769"/>
          </a:xfrm>
          <a:prstGeom prst="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7544" y="332656"/>
            <a:ext cx="74888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В 1930 году газета «Комсомольская правда» обратилась к народам Советского Союза с призывом быть здоровыми, сильными и спортивными. В обращении впервые говорилось о всесоюзных состязаниях на право получения значка ГТО («Готов к труду и обороне»).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1628800"/>
            <a:ext cx="7200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Призыв был поддержан  самыми известными людьми тех лет. На старты по сдаче ГТО выходили известные ученые, спортсмены, герои труда. Братья Знаменские подавали пример молодежи. </a:t>
            </a:r>
            <a:endParaRPr lang="ru-RU" dirty="0"/>
          </a:p>
        </p:txBody>
      </p:sp>
      <p:pic>
        <p:nvPicPr>
          <p:cNvPr id="1026" name="Picture 2" descr="C:\Users\Admin\Desktop\Znamenskie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780928"/>
            <a:ext cx="3666552" cy="2448272"/>
          </a:xfrm>
          <a:prstGeom prst="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</p:pic>
      <p:pic>
        <p:nvPicPr>
          <p:cNvPr id="1027" name="Picture 3" descr="C:\Users\Admin\Desktop\spartak_storistin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3717032"/>
            <a:ext cx="4066334" cy="2592288"/>
          </a:xfrm>
          <a:prstGeom prst="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620688"/>
            <a:ext cx="7200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Академик Павлов и писатель Максим Горький приветствовали интерес населения к физической культуре </a:t>
            </a:r>
            <a:endParaRPr lang="ru-RU" sz="2000" dirty="0"/>
          </a:p>
        </p:txBody>
      </p:sp>
      <p:pic>
        <p:nvPicPr>
          <p:cNvPr id="2050" name="Picture 2" descr="C:\Users\Admin\Desktop\pavlov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700808"/>
            <a:ext cx="3060700" cy="3670300"/>
          </a:xfrm>
          <a:prstGeom prst="rect">
            <a:avLst/>
          </a:prstGeom>
          <a:noFill/>
          <a:ln w="19050">
            <a:solidFill>
              <a:schemeClr val="accent2">
                <a:lumMod val="50000"/>
              </a:schemeClr>
            </a:solidFill>
          </a:ln>
        </p:spPr>
      </p:pic>
      <p:pic>
        <p:nvPicPr>
          <p:cNvPr id="2051" name="Picture 3" descr="C:\Users\Admin\Desktop\745_3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700808"/>
            <a:ext cx="2376264" cy="3691284"/>
          </a:xfrm>
          <a:prstGeom prst="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-468560" y="476672"/>
            <a:ext cx="849694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568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	В 1934 г. для школьников разработали нормативы БГТО — «Будь готов к труду и обороне». </a:t>
            </a: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Помимо спортивных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зачетов учащиеся должны были иметь знания по оказанию первой помощи, уметь проводить занятия по физкультуре и судить определенные виды спорта.</a:t>
            </a:r>
          </a:p>
        </p:txBody>
      </p:sp>
      <p:pic>
        <p:nvPicPr>
          <p:cNvPr id="3074" name="Picture 2" descr="C:\Users\Admin\Desktop\normi_gto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916832"/>
            <a:ext cx="6631586" cy="4392488"/>
          </a:xfrm>
          <a:prstGeom prst="rect">
            <a:avLst/>
          </a:prstGeom>
          <a:noFill/>
          <a:ln w="19050">
            <a:solidFill>
              <a:schemeClr val="accent5">
                <a:lumMod val="75000"/>
              </a:schemeClr>
            </a:solidFill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548680"/>
            <a:ext cx="7272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cs typeface="Arial" pitchFamily="34" charset="0"/>
              </a:rPr>
              <a:t>	Нормы ГТО удостоились даже поэмы. В 1937-м году Самуил Маршак написал «Рассказ о неизвестном герое». Того самого, которого «ищут пожарные, ищет милиция, ищут фотографы». На майке молодого человека, спасшего из огня ребенка, как раз был значок ГТО.</a:t>
            </a:r>
          </a:p>
        </p:txBody>
      </p:sp>
      <p:pic>
        <p:nvPicPr>
          <p:cNvPr id="33795" name="Picture 3" descr="C:\Users\Admin\Desktop\188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132856"/>
            <a:ext cx="3000375" cy="3920108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</p:pic>
      <p:pic>
        <p:nvPicPr>
          <p:cNvPr id="33796" name="Picture 4" descr="C:\Users\Admin\Desktop\Rasskaz-o-neizvestnom-geroe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2132856"/>
            <a:ext cx="2880320" cy="3909554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387424"/>
            <a:ext cx="7239000" cy="11430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Знак ГТО</a:t>
            </a:r>
            <a:endParaRPr lang="ru-RU" sz="3200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1029" name="Picture 5" descr="C:\Users\Ждановы\Desktop\az_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645024"/>
            <a:ext cx="2459049" cy="2525032"/>
          </a:xfrm>
          <a:prstGeom prst="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539552" y="836712"/>
            <a:ext cx="700092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000" dirty="0" smtClean="0"/>
              <a:t>	Выделялись 4 ступени нормативов ГТО. Сдача нормативов подтверждалась особыми значками. Чтобы получить такой значок, нужно было выполнить заданный набор требований, например: пробежать на скорость 30 метров, подтянуться определённое количество раз, пройти на лыжах 2 км</a:t>
            </a:r>
            <a:r>
              <a:rPr lang="ru-RU" sz="2000" smtClean="0"/>
              <a:t>. </a:t>
            </a: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	В зависимости от уровня достижений сдающие нормативы  награждались золотым или серебряным значком </a:t>
            </a:r>
          </a:p>
        </p:txBody>
      </p:sp>
      <p:pic>
        <p:nvPicPr>
          <p:cNvPr id="1030" name="Picture 6" descr="C:\Users\Ждановы\Desktop\az_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645024"/>
            <a:ext cx="2520279" cy="2586602"/>
          </a:xfrm>
          <a:prstGeom prst="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</p:pic>
    </p:spTree>
  </p:cSld>
  <p:clrMapOvr>
    <a:masterClrMapping/>
  </p:clrMapOvr>
  <p:transition spd="med">
    <p:cover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-396552" y="188640"/>
            <a:ext cx="878497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568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Нормы ГТО 30-х годов просуществовал более 40 лет, но в 1972 г. было принято постановление «О введении нового Всесоюзного физкультурного комплекса «Готов к труду и обороне СССР (ГТО)». </a:t>
            </a:r>
          </a:p>
        </p:txBody>
      </p:sp>
      <p:pic>
        <p:nvPicPr>
          <p:cNvPr id="35842" name="Picture 2" descr="C:\Users\Admin\Desktop\dOlk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340768"/>
            <a:ext cx="4032448" cy="2842316"/>
          </a:xfrm>
          <a:prstGeom prst="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</p:pic>
      <p:pic>
        <p:nvPicPr>
          <p:cNvPr id="35843" name="Picture 3" descr="C:\Users\Admin\Desktop\1976_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3789040"/>
            <a:ext cx="5715000" cy="2730500"/>
          </a:xfrm>
          <a:prstGeom prst="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-252536" y="260648"/>
            <a:ext cx="8424936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568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Вместо 4-х ступеней в новом ГТО появилось шесть. Охватывали они людей от 7 до 60 лет. Позже, в 1979 г., для школьников 1–3 классов ввели начальную стадию подготовки, куда входили знания </a:t>
            </a:r>
            <a:r>
              <a:rPr lang="ru-RU" sz="2000" dirty="0" smtClean="0"/>
              <a:t>по начальной военной подготовке (НВП), гражданской обороне страны и гигиене.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36866" name="Picture 2" descr="C:\Users\Admin\Desktop\normi_gto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060848"/>
            <a:ext cx="5544616" cy="4158462"/>
          </a:xfrm>
          <a:prstGeom prst="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332656"/>
            <a:ext cx="73448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  	В целом комплекс был направлен на развитие силы, ловкости, смелости и упорства. На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первой ступени </a:t>
            </a:r>
            <a:r>
              <a:rPr lang="ru-RU" sz="2000" dirty="0" smtClean="0"/>
              <a:t>для мальчиков и девочек 10–13 лет тренеры искали будущих звезд спорта.</a:t>
            </a:r>
            <a:endParaRPr lang="ru-RU" sz="2000" dirty="0"/>
          </a:p>
        </p:txBody>
      </p:sp>
      <p:pic>
        <p:nvPicPr>
          <p:cNvPr id="38914" name="Picture 2" descr="В Калининском районе Чебоксар начинается прием норм ГТО - Образование, Чебоксар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700808"/>
            <a:ext cx="6912768" cy="4605632"/>
          </a:xfrm>
          <a:prstGeom prst="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</p:pic>
      <p:pic>
        <p:nvPicPr>
          <p:cNvPr id="38915" name="Picture 3" descr="C:\Users\Admin\Desktop\az_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3211" y="5445224"/>
            <a:ext cx="1370789" cy="1412776"/>
          </a:xfrm>
          <a:prstGeom prst="rect">
            <a:avLst/>
          </a:prstGeom>
          <a:noFill/>
          <a:ln w="19050">
            <a:solidFill>
              <a:schemeClr val="accent2">
                <a:lumMod val="50000"/>
              </a:schemeClr>
            </a:solidFill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311</TotalTime>
  <Words>193</Words>
  <Application>Microsoft Office PowerPoint</Application>
  <PresentationFormat>Экран (4:3)</PresentationFormat>
  <Paragraphs>21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Изящная</vt:lpstr>
      <vt:lpstr>ГТО</vt:lpstr>
      <vt:lpstr>Презентация PowerPoint</vt:lpstr>
      <vt:lpstr>Презентация PowerPoint</vt:lpstr>
      <vt:lpstr>Презентация PowerPoint</vt:lpstr>
      <vt:lpstr>Презентация PowerPoint</vt:lpstr>
      <vt:lpstr>Знак ГТО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ГТО</dc:title>
  <dc:creator>Астахов</dc:creator>
  <cp:lastModifiedBy>Танюша и Алёшка</cp:lastModifiedBy>
  <cp:revision>48</cp:revision>
  <dcterms:created xsi:type="dcterms:W3CDTF">2012-11-25T15:21:02Z</dcterms:created>
  <dcterms:modified xsi:type="dcterms:W3CDTF">2015-08-31T17:42:43Z</dcterms:modified>
</cp:coreProperties>
</file>