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72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CC00"/>
    <a:srgbClr val="009900"/>
    <a:srgbClr val="00CC00"/>
    <a:srgbClr val="00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6A225B-188A-4527-9B1E-9BB9AE91C6B4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AC15A0-49A8-4BED-AA64-AA0AFC6CF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75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Все картинки взяты с сайта: </a:t>
            </a:r>
            <a:r>
              <a:rPr lang="en-US" smtClean="0"/>
              <a:t>http://images.yandex.ru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34199-CFB3-42A4-BC7E-B0237B2B940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Портрет Алексея Михайловича Романова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9C258D-F22B-402C-B3E4-38979EAD131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331F-C26E-4A96-9E78-0D5D7789C22A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3431-387E-4985-84AB-29CF93B28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0B502-E0F1-4FBC-A363-10FBE58411FC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ACBDE-E8C8-47DD-B69E-28138660B8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F103-6918-441E-8857-2982C48353D8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0DA4-AFBE-46F6-B442-E2B51597C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63ED-3E2C-490C-A786-6D1433D8470D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9C42-6B74-40A4-BC75-45AAFDF5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1D80-11AD-4279-8DB6-6D0F1DF44AF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148EB-3845-4387-AF4E-490A4834F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2E6D-B456-46E3-BA62-5A6CBA00200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7C7F4-6685-41A2-B358-AEDC789EC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7938-1E05-4D5E-955C-DF5137539706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52E4-6B7A-4DA9-9259-4D4E1B506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217B-1379-4C38-99E5-42C5BB5780CD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AB8E-4624-4381-A001-4F57837CC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DD2CB-A56B-40FD-B8F8-ACFF354B28FE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6F14-8CB5-4E15-A08E-762567B08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3A87-1E35-4315-B7E5-1C6D04C15E61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DB74-2A48-439D-A429-A679AB86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2EDE-096D-4C2D-A28A-69985048B048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C8C2D-5429-4377-90D3-E42A70489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F473FF-384D-42D1-8F41-A0026E49AC63}" type="datetimeFigureOut">
              <a:rPr lang="ru-RU"/>
              <a:pPr>
                <a:defRPr/>
              </a:pPr>
              <a:t>29.01.2016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8DEA9C-79BC-4543-894C-65BAB9EB3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9580" y="-531440"/>
            <a:ext cx="7851648" cy="1828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Русский лубок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5394325"/>
            <a:ext cx="6067425" cy="869950"/>
          </a:xfrm>
        </p:spPr>
        <p:txBody>
          <a:bodyPr>
            <a:normAutofit/>
          </a:bodyPr>
          <a:lstStyle/>
          <a:p>
            <a:pPr marR="0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Изобразительное искусство, 2-й класс.</a:t>
            </a:r>
          </a:p>
          <a:p>
            <a:pPr marR="0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Урок 12</a:t>
            </a:r>
            <a:r>
              <a:rPr lang="ru-RU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R="0">
              <a:lnSpc>
                <a:spcPct val="80000"/>
              </a:lnSpc>
            </a:pPr>
            <a:endParaRPr lang="ru-RU" sz="2400" dirty="0" smtClean="0"/>
          </a:p>
        </p:txBody>
      </p:sp>
      <p:pic>
        <p:nvPicPr>
          <p:cNvPr id="14339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si\Downloads\лубок\1012630_2630_4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8313" y="1341438"/>
            <a:ext cx="3055937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295275" y="250825"/>
            <a:ext cx="7772400" cy="1695450"/>
          </a:xfrm>
        </p:spPr>
        <p:txBody>
          <a:bodyPr/>
          <a:lstStyle/>
          <a:p>
            <a:pPr algn="ctr"/>
            <a:endParaRPr lang="ru-RU" sz="3200" smtClean="0">
              <a:solidFill>
                <a:srgbClr val="FFC000"/>
              </a:solidFill>
            </a:endParaRPr>
          </a:p>
        </p:txBody>
      </p:sp>
      <p:pic>
        <p:nvPicPr>
          <p:cNvPr id="25602" name="Picture 2" descr="C:\Users\msi\Downloads\лубок\русан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2288" y="1098550"/>
            <a:ext cx="5268912" cy="503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427538" y="3244850"/>
            <a:ext cx="288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з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3438" y="6145213"/>
            <a:ext cx="66960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Марина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Русанова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395288" y="203200"/>
            <a:ext cx="8353425" cy="720725"/>
          </a:xfrm>
          <a:prstGeom prst="wedgeRoundRectCallout">
            <a:avLst>
              <a:gd name="adj1" fmla="val -18282"/>
              <a:gd name="adj2" fmla="val 95593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Зерно в колоске – не валяйся в холодке.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188913"/>
            <a:ext cx="7807325" cy="5032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320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6013" y="6165850"/>
            <a:ext cx="6840537" cy="428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Марина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Русанова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627" name="Picture 2" descr="C:\Users\msi\Downloads\лубок\русанова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125538"/>
            <a:ext cx="5348287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468313" y="188913"/>
            <a:ext cx="8064500" cy="719137"/>
          </a:xfrm>
          <a:prstGeom prst="wedgeRoundRectCallout">
            <a:avLst>
              <a:gd name="adj1" fmla="val -18995"/>
              <a:gd name="adj2" fmla="val 112250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Нет друга – так ищи, а нашёл – береги.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772400" cy="600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sz="320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165850"/>
            <a:ext cx="7772400" cy="42545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C000"/>
                </a:solidFill>
              </a:rPr>
              <a:t>Марина </a:t>
            </a:r>
            <a:r>
              <a:rPr lang="ru-RU" dirty="0" err="1" smtClean="0">
                <a:solidFill>
                  <a:srgbClr val="FFC000"/>
                </a:solidFill>
              </a:rPr>
              <a:t>Рузанова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7651" name="Picture 2" descr="C:\Users\msi\Downloads\лубок\русанова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196975"/>
            <a:ext cx="5233988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0" y="188913"/>
            <a:ext cx="9036050" cy="719137"/>
          </a:xfrm>
          <a:prstGeom prst="wedgeRoundRectCallout">
            <a:avLst>
              <a:gd name="adj1" fmla="val -19694"/>
              <a:gd name="adj2" fmla="val 62583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Не красна изба углами, а красна пирогами.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37525" cy="5762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2900">
              <a:solidFill>
                <a:srgbClr val="FFC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6725" y="6288088"/>
            <a:ext cx="7772400" cy="42545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Марина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Русанова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8675" name="Picture 2" descr="C:\Users\msi\Downloads\лубок\русанова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9100" y="1268413"/>
            <a:ext cx="53260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>
            <a:spLocks noChangeArrowheads="1"/>
          </p:cNvSpPr>
          <p:nvPr/>
        </p:nvSpPr>
        <p:spPr bwMode="auto">
          <a:xfrm>
            <a:off x="0" y="188913"/>
            <a:ext cx="9144000" cy="863600"/>
          </a:xfrm>
          <a:prstGeom prst="wedgeRoundRectCallout">
            <a:avLst>
              <a:gd name="adj1" fmla="val -18681"/>
              <a:gd name="adj2" fmla="val 113051"/>
              <a:gd name="adj3" fmla="val 16667"/>
            </a:avLst>
          </a:prstGeom>
          <a:solidFill>
            <a:srgbClr val="BDDFE3"/>
          </a:solidFill>
          <a:ln w="25400" algn="ctr">
            <a:solidFill>
              <a:srgbClr val="BDDFE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  <a:latin typeface="Constantia" pitchFamily="18" charset="0"/>
              </a:rPr>
              <a:t>Хочется рыбку съесть, да не хочется в воду лезть.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6237288"/>
            <a:ext cx="7772400" cy="42545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Марина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Русанова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msi\Downloads\лубок\русанов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1341438"/>
            <a:ext cx="523240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61925" y="201613"/>
            <a:ext cx="8820150" cy="863600"/>
          </a:xfrm>
          <a:prstGeom prst="wedgeRoundRectCallout">
            <a:avLst>
              <a:gd name="adj1" fmla="val -20382"/>
              <a:gd name="adj2" fmla="val 10160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rgbClr val="000066"/>
                </a:solidFill>
              </a:rPr>
              <a:t>Любишь кататься – люби и саночки возить.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Рефлексия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0" y="1989138"/>
            <a:ext cx="7772400" cy="4392612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– Что нового вы сегодня узнали, чему научились?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600" b="1" dirty="0">
                <a:solidFill>
                  <a:srgbClr val="002060"/>
                </a:solidFill>
              </a:rPr>
              <a:t>– Что вас удивило на уроке?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r>
              <a:rPr lang="ru-RU" sz="3600" b="1" dirty="0">
                <a:solidFill>
                  <a:srgbClr val="800000"/>
                </a:solidFill>
              </a:rPr>
              <a:t>– Пригодится ли в жизни то, чему вы сегодня научились?</a:t>
            </a:r>
          </a:p>
          <a:p>
            <a:pPr marL="457200" indent="-45720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eriod"/>
              <a:defRPr/>
            </a:pPr>
            <a:endParaRPr lang="ru-RU" sz="36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225" y="1844675"/>
            <a:ext cx="7772400" cy="4176713"/>
          </a:xfrm>
        </p:spPr>
        <p:txBody>
          <a:bodyPr>
            <a:normAutofit/>
          </a:bodyPr>
          <a:lstStyle/>
          <a:p>
            <a:pPr algn="ctr"/>
            <a:r>
              <a:rPr lang="ru-RU" sz="3200" b="1" smtClean="0">
                <a:solidFill>
                  <a:srgbClr val="BDDFE3"/>
                </a:solidFill>
              </a:rPr>
              <a:t>Принести альбом, Рабочую тетрадь, хорошо отточенные простые карандаши (мягкие и полумягкие), ластик, маленький деревянный брусочек или деревянную линейку для очистки ластика</a:t>
            </a:r>
            <a:r>
              <a:rPr lang="ru-RU" b="1" smtClean="0">
                <a:solidFill>
                  <a:srgbClr val="BDDFE3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msi\Downloads\лубок\царь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65100"/>
            <a:ext cx="5148263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412875"/>
            <a:ext cx="7772400" cy="5184775"/>
          </a:xfrm>
        </p:spPr>
        <p:txBody>
          <a:bodyPr/>
          <a:lstStyle/>
          <a:p>
            <a:pPr algn="ctr"/>
            <a:endParaRPr lang="ru-RU" smtClean="0"/>
          </a:p>
          <a:p>
            <a:pPr algn="ctr"/>
            <a:endParaRPr lang="ru-RU" smtClean="0"/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endParaRPr lang="ru-RU" sz="3600" i="1" smtClean="0">
              <a:solidFill>
                <a:srgbClr val="002060"/>
              </a:solidFill>
            </a:endParaRPr>
          </a:p>
          <a:p>
            <a:pPr algn="ctr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484313"/>
            <a:ext cx="8280400" cy="2881312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картинки рассмешили царевича и как их создавали?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12241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Русский лубок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060575"/>
            <a:ext cx="7772400" cy="3313113"/>
          </a:xfrm>
        </p:spPr>
        <p:txBody>
          <a:bodyPr/>
          <a:lstStyle/>
          <a:p>
            <a:pPr algn="just"/>
            <a:endParaRPr lang="ru-RU" sz="3500" smtClean="0">
              <a:solidFill>
                <a:srgbClr val="FFC000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23850" y="1557338"/>
            <a:ext cx="8496300" cy="4751387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Лубок – </a:t>
            </a:r>
            <a:r>
              <a:rPr lang="ru-RU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это раскрашенная 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народная гравюра </a:t>
            </a:r>
            <a:r>
              <a:rPr lang="ru-RU" sz="4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забавной или поучительной подписью. Лубочные картинки украшали дома российских крестьян и ремесленников.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72400" cy="12241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>
                <a:solidFill>
                  <a:srgbClr val="FFFF66"/>
                </a:solidFill>
              </a:rPr>
              <a:t>Русский лубок</a:t>
            </a:r>
          </a:p>
        </p:txBody>
      </p:sp>
      <p:sp>
        <p:nvSpPr>
          <p:cNvPr id="20482" name="Текст 2"/>
          <p:cNvSpPr>
            <a:spLocks noGrp="1"/>
          </p:cNvSpPr>
          <p:nvPr>
            <p:ph type="body" idx="1"/>
          </p:nvPr>
        </p:nvSpPr>
        <p:spPr>
          <a:xfrm>
            <a:off x="530225" y="1341438"/>
            <a:ext cx="7772400" cy="5327650"/>
          </a:xfrm>
        </p:spPr>
        <p:txBody>
          <a:bodyPr/>
          <a:lstStyle/>
          <a:p>
            <a:pPr algn="just"/>
            <a:endParaRPr lang="ru-RU" sz="2600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250825" y="1268413"/>
            <a:ext cx="8569325" cy="2808287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Лубок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раскрашенная </a:t>
            </a:r>
            <a:r>
              <a:rPr lang="ru-RU" sz="24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народная гравюра</a:t>
            </a:r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забавной или поучительной подписью. Лубочные картинки украшали дома российских крестьян и ремесленников.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250825" y="1916113"/>
            <a:ext cx="8569325" cy="3744912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лубки печатались с деревянных досок. Нередко над их изготовлением трудились целыми семьями. Потом этим стали заниматься городские ремесленники, профессиональные резчики.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250825" y="2852738"/>
            <a:ext cx="8569325" cy="3671887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7B3913"/>
                </a:solidFill>
                <a:latin typeface="Times New Roman" pitchFamily="18" charset="0"/>
                <a:cs typeface="Times New Roman" pitchFamily="18" charset="0"/>
              </a:rPr>
              <a:t>Позже лубки стали печатать с медных досок. Эта техника позволяла выполнить очень тонкий рисунок. Поэтому сюжеты картинок стали разнообразнее, а тексты – длиннее.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2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7772400" cy="2447925"/>
          </a:xfrm>
        </p:spPr>
        <p:txBody>
          <a:bodyPr/>
          <a:lstStyle/>
          <a:p>
            <a:endParaRPr lang="ru-RU" sz="2400" smtClean="0">
              <a:solidFill>
                <a:srgbClr val="FFC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68288" y="404813"/>
            <a:ext cx="8551862" cy="165576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Рассмотрите лубочные картинки, посовещайтесь в парах и ответьте, что их отличает от обычных рисунков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87375" y="769938"/>
            <a:ext cx="7993063" cy="165735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66"/>
                </a:solidFill>
              </a:rPr>
              <a:t>Какие изобразительные средства использовали авторы лубков?</a:t>
            </a:r>
          </a:p>
        </p:txBody>
      </p:sp>
      <p:pic>
        <p:nvPicPr>
          <p:cNvPr id="21508" name="Picture 2" descr="C:\Users\msi\Downloads\лубок\0024-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8" y="2427288"/>
            <a:ext cx="4460875" cy="368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C:\Users\msi\Downloads\лубок\img172_c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338388"/>
            <a:ext cx="413861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7921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253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Picture 2" descr="C:\Users\msi\Downloads\лубок\47532146_l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38" y="2708275"/>
            <a:ext cx="45021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C:\Users\msi\Downloads\лубок\кот астраха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463800"/>
            <a:ext cx="3100388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312738" y="153988"/>
            <a:ext cx="8296275" cy="13684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66"/>
                </a:solidFill>
              </a:rPr>
              <a:t>Какие выбирали цвета? Эти цвета тёплые или холодные?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684213" y="404813"/>
            <a:ext cx="7488237" cy="1652587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0066"/>
                </a:solidFill>
              </a:rPr>
              <a:t>Как изображали шерсть животных?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Практическая работа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3554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96900" y="260350"/>
            <a:ext cx="7704138" cy="136842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>
                <a:solidFill>
                  <a:srgbClr val="000066"/>
                </a:solidFill>
              </a:rPr>
              <a:t>Нарисуйте в альбоме какое-нибудь животное или растение, подражая мастерам лубка.</a:t>
            </a:r>
          </a:p>
        </p:txBody>
      </p:sp>
      <p:pic>
        <p:nvPicPr>
          <p:cNvPr id="3074" name="Picture 2" descr="C:\Users\msi\Downloads\лубок\русанова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62113"/>
            <a:ext cx="540067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/>
            <a:endParaRPr lang="ru-RU" sz="4400" smtClean="0">
              <a:solidFill>
                <a:srgbClr val="FFC000"/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50825" y="1412875"/>
            <a:ext cx="8424863" cy="4032250"/>
          </a:xfrm>
          <a:prstGeom prst="cloudCallou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картинки рассмешили царевича и как их создавали?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324</Words>
  <Application>Microsoft Office PowerPoint</Application>
  <PresentationFormat>Экран (4:3)</PresentationFormat>
  <Paragraphs>47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Русский лубок</vt:lpstr>
      <vt:lpstr>Презентация PowerPoint</vt:lpstr>
      <vt:lpstr>Формулирование проблемы</vt:lpstr>
      <vt:lpstr>Русский лубок</vt:lpstr>
      <vt:lpstr>Русский лубок</vt:lpstr>
      <vt:lpstr>Презентация PowerPoint</vt:lpstr>
      <vt:lpstr>Презентация PowerPoint</vt:lpstr>
      <vt:lpstr>Практическая работа</vt:lpstr>
      <vt:lpstr>Выражение решения проблемы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Танюша</cp:lastModifiedBy>
  <cp:revision>26</cp:revision>
  <dcterms:created xsi:type="dcterms:W3CDTF">2012-09-17T15:13:52Z</dcterms:created>
  <dcterms:modified xsi:type="dcterms:W3CDTF">2016-01-29T16:45:59Z</dcterms:modified>
</cp:coreProperties>
</file>