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69" r:id="rId4"/>
    <p:sldId id="259" r:id="rId5"/>
    <p:sldId id="260" r:id="rId6"/>
    <p:sldId id="261" r:id="rId7"/>
    <p:sldId id="272" r:id="rId8"/>
    <p:sldId id="273" r:id="rId9"/>
    <p:sldId id="262" r:id="rId10"/>
    <p:sldId id="263" r:id="rId11"/>
    <p:sldId id="270" r:id="rId12"/>
    <p:sldId id="271" r:id="rId13"/>
    <p:sldId id="264" r:id="rId14"/>
    <p:sldId id="274" r:id="rId15"/>
    <p:sldId id="265" r:id="rId16"/>
    <p:sldId id="27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66"/>
    <a:srgbClr val="000066"/>
    <a:srgbClr val="FFCC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700105-AD05-4EEF-90DD-D7B0AF5AA41C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2ACA65-FC96-45FD-B6C0-1923E10AF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03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chemeClr val="bg1"/>
                </a:solidFill>
                <a:hlinkClick r:id="rId3"/>
              </a:rPr>
              <a:t>Картонная гравюра, </a:t>
            </a:r>
            <a:r>
              <a:rPr lang="en-US" smtClean="0">
                <a:hlinkClick r:id="rId3"/>
              </a:rPr>
              <a:t>http://images.yandex.ru</a:t>
            </a:r>
            <a:r>
              <a:rPr lang="ru-RU" smtClean="0"/>
              <a:t> 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3D206B-30DA-4635-8CF8-D73BA7B21E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Фотография взята с сайта </a:t>
            </a:r>
            <a:r>
              <a:rPr lang="en-US" smtClean="0">
                <a:hlinkClick r:id="rId3"/>
              </a:rPr>
              <a:t>http://images.yandex.ru</a:t>
            </a:r>
            <a:r>
              <a:rPr lang="ru-RU" smtClean="0"/>
              <a:t> 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A88E15-32EC-4F79-AFC6-EF595FB5DBF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Картонная гравюра. Мухутдинова Р., ученица 5 класса, </a:t>
            </a:r>
            <a:r>
              <a:rPr lang="en-US" smtClean="0">
                <a:hlinkClick r:id="rId3"/>
              </a:rPr>
              <a:t>http://images.yandex.ru</a:t>
            </a:r>
            <a:r>
              <a:rPr lang="ru-RU" smtClean="0"/>
              <a:t> 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362FA7-6A31-416C-9EAD-5A78C3104D4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Картонная гравюра. Суворов А., ученик 2 класса, </a:t>
            </a:r>
            <a:r>
              <a:rPr lang="en-US" smtClean="0">
                <a:hlinkClick r:id="rId3"/>
              </a:rPr>
              <a:t>http://images.yandex.ru</a:t>
            </a:r>
            <a:r>
              <a:rPr lang="ru-RU" smtClean="0"/>
              <a:t> 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45F1DF-1DA5-4918-B4DF-B0FDD7B38D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Авторская работа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2BE62B-5FB8-4F0D-90DB-300F71BAD7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Авторская работа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2487D7-5AF2-45E2-8C05-413848E8D6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hlinkClick r:id="rId3"/>
              </a:rPr>
              <a:t>http://images.yandex.ru</a:t>
            </a:r>
            <a:r>
              <a:rPr lang="ru-RU" smtClean="0"/>
              <a:t> 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C113F6-DBEC-4504-812C-7C27977633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hlinkClick r:id="rId3"/>
              </a:rPr>
              <a:t>http://images.yandex.ru</a:t>
            </a:r>
            <a:r>
              <a:rPr lang="ru-RU" smtClean="0"/>
              <a:t> </a:t>
            </a: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A6F1B4-5647-46A0-97D3-C17CE8BD15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Картонная гравюра, Кондратьев А., ученик 2 класса, </a:t>
            </a:r>
            <a:r>
              <a:rPr lang="en-US" smtClean="0">
                <a:hlinkClick r:id="rId3"/>
              </a:rPr>
              <a:t>http://images.yandex.ru</a:t>
            </a:r>
            <a:r>
              <a:rPr lang="ru-RU" smtClean="0"/>
              <a:t> 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DBBCC7-50C0-4DEF-9B96-103135286E7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EB3E-55F0-4466-B492-D689BA897019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D996D-9127-4458-9F30-0073754CA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50C8-E3DF-432A-87C5-5C72E95FEA6D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31856-EC90-43A1-B743-CE99AC96A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29DB-8796-4CFF-A32B-E82E05A8F335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2605-DC3D-4A4C-B3E8-552242C54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32B8-BBAE-4C67-889C-5D04F6043C9E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31252-E0DD-4A92-B024-B5B94D6F3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A696-D6D2-41A2-800E-7F47F42ABFA6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3BBC-1B63-4142-A28A-9A7B56D8B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F310-91DE-4F8A-B7F2-EBF9934A74EE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CD78A-CE61-4A30-91F8-DF0BCE2A0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70C86-B397-47FE-AE39-F20D5AA32285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CDFF3-C29D-4B0F-B66F-7269F37ED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C61F-4149-4EDF-BE37-56921AB80A17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95ACD-AB7B-4D78-82BD-C7F7361B2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CF6B-1940-4F2E-BBD1-580D9E5FF355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33D25-092C-4AA1-A274-9599681D2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B72A-A6A4-44B2-A444-E30E6421DDE1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D33D2-9F7D-43BD-868D-E1E20FDAE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86FA-146F-4C0D-962F-BEEBF6DA3629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E85C7-9C88-47B8-B542-C4A10F15E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76777F-9792-47DC-85B4-2BE87BFDD01E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4EE21E-0E3B-41B4-9F9A-6832A55F1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1325" y="260648"/>
            <a:ext cx="7851648" cy="10801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Гравюра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2263" y="5157788"/>
            <a:ext cx="5867400" cy="862012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ru-RU" sz="2400" smtClean="0">
                <a:solidFill>
                  <a:srgbClr val="000066"/>
                </a:solidFill>
              </a:rPr>
              <a:t>Изобразительное искусство, 2-й класс.</a:t>
            </a:r>
          </a:p>
          <a:p>
            <a:pPr marR="0">
              <a:lnSpc>
                <a:spcPct val="90000"/>
              </a:lnSpc>
            </a:pPr>
            <a:r>
              <a:rPr lang="ru-RU" sz="2400" smtClean="0">
                <a:solidFill>
                  <a:srgbClr val="000066"/>
                </a:solidFill>
              </a:rPr>
              <a:t>Урок 11</a:t>
            </a:r>
          </a:p>
        </p:txBody>
      </p:sp>
      <p:pic>
        <p:nvPicPr>
          <p:cNvPr id="14339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si\Downloads\карт грав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412875"/>
            <a:ext cx="3395662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5841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FFFF66"/>
                </a:solidFill>
                <a:effectLst/>
              </a:rPr>
              <a:t>Из плотного картона вырезать силуэт волка и </a:t>
            </a:r>
            <a:r>
              <a:rPr lang="ru-RU" sz="3200" dirty="0" smtClean="0">
                <a:solidFill>
                  <a:srgbClr val="FFFF66"/>
                </a:solidFill>
                <a:effectLst/>
              </a:rPr>
              <a:t>ягнёнка</a:t>
            </a:r>
            <a:r>
              <a:rPr lang="ru-RU" sz="3200" dirty="0">
                <a:solidFill>
                  <a:srgbClr val="FFFF66"/>
                </a:solidFill>
                <a:effectLst/>
              </a:rPr>
              <a:t>, силуэт </a:t>
            </a:r>
            <a:r>
              <a:rPr lang="ru-RU" sz="3200" dirty="0" smtClean="0">
                <a:solidFill>
                  <a:srgbClr val="FFFF66"/>
                </a:solidFill>
                <a:effectLst/>
              </a:rPr>
              <a:t>ёлочки </a:t>
            </a:r>
            <a:r>
              <a:rPr lang="ru-RU" sz="3200" dirty="0">
                <a:solidFill>
                  <a:srgbClr val="FFFF66"/>
                </a:solidFill>
                <a:effectLst/>
              </a:rPr>
              <a:t>или дубочка и облачка</a:t>
            </a:r>
            <a:endParaRPr lang="ru-RU" sz="3200" dirty="0">
              <a:solidFill>
                <a:srgbClr val="FFFF66"/>
              </a:solidFill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4" name="Picture 2" descr="C:\Users\msi\Desktop\разработка конспектов, презентаций\изо конспекты\конспекты изо 2 кл\пгравюра\ы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16113"/>
            <a:ext cx="37433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msi\Desktop\разработка конспектов, презентаций\изо конспекты\конспекты изо 2 кл\пгравюра\ыыз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035175"/>
            <a:ext cx="4475162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5841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FFFF66"/>
                </a:solidFill>
                <a:effectLst/>
              </a:rPr>
              <a:t>Из плотного картона вырезать силуэт волка и </a:t>
            </a:r>
            <a:r>
              <a:rPr lang="ru-RU" sz="3200" dirty="0" smtClean="0">
                <a:solidFill>
                  <a:srgbClr val="FFFF66"/>
                </a:solidFill>
                <a:effectLst/>
              </a:rPr>
              <a:t>ягнёнка</a:t>
            </a:r>
            <a:r>
              <a:rPr lang="ru-RU" sz="3200" dirty="0">
                <a:solidFill>
                  <a:srgbClr val="FFFF66"/>
                </a:solidFill>
                <a:effectLst/>
              </a:rPr>
              <a:t>, силуэт </a:t>
            </a:r>
            <a:r>
              <a:rPr lang="ru-RU" sz="3200" dirty="0" smtClean="0">
                <a:solidFill>
                  <a:srgbClr val="FFFF66"/>
                </a:solidFill>
                <a:effectLst/>
              </a:rPr>
              <a:t>ёлочки </a:t>
            </a:r>
            <a:r>
              <a:rPr lang="ru-RU" sz="3200" dirty="0">
                <a:solidFill>
                  <a:srgbClr val="FFFF66"/>
                </a:solidFill>
                <a:effectLst/>
              </a:rPr>
              <a:t>или дубочка и облачка</a:t>
            </a:r>
            <a:endParaRPr lang="ru-RU" sz="3200" dirty="0">
              <a:solidFill>
                <a:srgbClr val="FFFF66"/>
              </a:solidFill>
            </a:endParaRPr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098" name="Picture 2" descr="C:\Users\msi\Desktop\разработка конспектов, презентаций\изо конспекты\конспекты изо 2 кл\пгравюра\уузз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133600"/>
            <a:ext cx="446405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msi\Desktop\разработка конспектов, презентаций\изо конспекты\конспекты изо 2 кл\пгравюра\ууууззззззззззззз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9463" y="3643313"/>
            <a:ext cx="41116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5841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FFFF66"/>
                </a:solidFill>
                <a:effectLst/>
              </a:rPr>
              <a:t>Из плотного картона вырезать силуэт волка и </a:t>
            </a:r>
            <a:r>
              <a:rPr lang="ru-RU" sz="3200" dirty="0" smtClean="0">
                <a:solidFill>
                  <a:srgbClr val="FFFF66"/>
                </a:solidFill>
                <a:effectLst/>
              </a:rPr>
              <a:t>ягнёнка</a:t>
            </a:r>
            <a:r>
              <a:rPr lang="ru-RU" sz="3200" dirty="0">
                <a:solidFill>
                  <a:srgbClr val="FFFF66"/>
                </a:solidFill>
                <a:effectLst/>
              </a:rPr>
              <a:t>, силуэт </a:t>
            </a:r>
            <a:r>
              <a:rPr lang="ru-RU" sz="3200" dirty="0" smtClean="0">
                <a:solidFill>
                  <a:srgbClr val="FFFF66"/>
                </a:solidFill>
                <a:effectLst/>
              </a:rPr>
              <a:t>ёлочки </a:t>
            </a:r>
            <a:r>
              <a:rPr lang="ru-RU" sz="3200" dirty="0">
                <a:solidFill>
                  <a:srgbClr val="FFFF66"/>
                </a:solidFill>
                <a:effectLst/>
              </a:rPr>
              <a:t>или дубочка и облачка</a:t>
            </a:r>
            <a:endParaRPr lang="ru-RU" sz="3200" dirty="0">
              <a:solidFill>
                <a:srgbClr val="FFFF66"/>
              </a:solidFill>
            </a:endParaRPr>
          </a:p>
        </p:txBody>
      </p:sp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122" name="Picture 2" descr="C:\Users\msi\Desktop\разработка конспектов, презентаций\изо конспекты\конспекты изо 2 кл\пгравюра\шз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403350"/>
            <a:ext cx="6624637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</a:rPr>
              <a:t>Поиск решения проблемы</a:t>
            </a:r>
            <a:endParaRPr lang="ru-RU" sz="4000">
              <a:solidFill>
                <a:srgbClr val="FFFF66"/>
              </a:solidFill>
            </a:endParaRPr>
          </a:p>
        </p:txBody>
      </p:sp>
      <p:sp>
        <p:nvSpPr>
          <p:cNvPr id="3379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4" name="Picture 2" descr="C:\Users\msi\Downloads\северный горо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773238"/>
            <a:ext cx="8720138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139700" y="0"/>
            <a:ext cx="9004300" cy="206057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324043"/>
                </a:solidFill>
              </a:rPr>
              <a:t>Чем отличаются изображения неба, земли и домов на гравюре Д. Митрохина «Старый город»?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3584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79388" y="250825"/>
            <a:ext cx="8785225" cy="6202363"/>
          </a:xfrm>
          <a:prstGeom prst="wedgeRoundRectCallout">
            <a:avLst>
              <a:gd name="adj1" fmla="val -20591"/>
              <a:gd name="adj2" fmla="val 5025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Картонная гравюра. Алгоритм работы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</a:rPr>
              <a:t>Часть 2</a:t>
            </a:r>
          </a:p>
          <a:p>
            <a:pPr algn="just"/>
            <a:r>
              <a:rPr lang="ru-RU" sz="2800" b="1">
                <a:solidFill>
                  <a:srgbClr val="990000"/>
                </a:solidFill>
              </a:rPr>
              <a:t>– Нанести краску на картонную форму.</a:t>
            </a:r>
          </a:p>
          <a:p>
            <a:pPr algn="just"/>
            <a:r>
              <a:rPr lang="ru-RU" sz="2800" b="1">
                <a:solidFill>
                  <a:srgbClr val="990000"/>
                </a:solidFill>
              </a:rPr>
              <a:t>– Приложить лист бумаги к форме и слегка прижать.</a:t>
            </a:r>
          </a:p>
          <a:p>
            <a:pPr algn="just"/>
            <a:r>
              <a:rPr lang="ru-RU" sz="2800" b="1">
                <a:solidFill>
                  <a:srgbClr val="990000"/>
                </a:solidFill>
              </a:rPr>
              <a:t>– Аккуратно снять оттиск.</a:t>
            </a:r>
          </a:p>
          <a:p>
            <a:pPr algn="just"/>
            <a:r>
              <a:rPr lang="ru-RU" sz="2800" b="1">
                <a:solidFill>
                  <a:srgbClr val="990000"/>
                </a:solidFill>
              </a:rPr>
              <a:t>– Если оттиск слишком чёрный, то к форме  сразу прижать ещё один лист, оттиск должен получиться более качественный.</a:t>
            </a:r>
          </a:p>
          <a:p>
            <a:pPr algn="just"/>
            <a:r>
              <a:rPr lang="ru-RU" sz="2800" b="1">
                <a:solidFill>
                  <a:srgbClr val="990000"/>
                </a:solidFill>
              </a:rPr>
              <a:t>– Нанести ещё раз краску и сделать новые оттиски.</a:t>
            </a:r>
          </a:p>
          <a:p>
            <a:pPr algn="just"/>
            <a:endParaRPr lang="ru-RU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88913"/>
            <a:ext cx="7772400" cy="936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>
              <a:solidFill>
                <a:srgbClr val="FFFF66"/>
              </a:solidFill>
            </a:endParaRPr>
          </a:p>
        </p:txBody>
      </p:sp>
      <p:sp>
        <p:nvSpPr>
          <p:cNvPr id="3686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6867" name="Picture 2" descr="C:\Users\msi\Downloads\карт грав кондратьев А.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92150"/>
            <a:ext cx="8432800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218112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  <a:effectLst/>
              </a:rPr>
              <a:t>Формулирование проблемы</a:t>
            </a:r>
            <a:endParaRPr lang="ru-RU" sz="4800">
              <a:solidFill>
                <a:srgbClr val="FFFF66"/>
              </a:solidFill>
              <a:effectLst/>
            </a:endParaRPr>
          </a:p>
        </p:txBody>
      </p:sp>
      <p:sp>
        <p:nvSpPr>
          <p:cNvPr id="38914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752975"/>
          </a:xfrm>
        </p:spPr>
        <p:txBody>
          <a:bodyPr/>
          <a:lstStyle/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23850" y="1412875"/>
            <a:ext cx="8424863" cy="3455988"/>
          </a:xfrm>
          <a:prstGeom prst="wedgeEllipseCallout">
            <a:avLst>
              <a:gd name="adj1" fmla="val -19271"/>
              <a:gd name="adj2" fmla="val 65002"/>
            </a:avLst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0066"/>
                </a:solidFill>
              </a:rPr>
              <a:t>Как выполнить печатную форму для гравюры?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88913"/>
            <a:ext cx="7772400" cy="12239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4000">
              <a:solidFill>
                <a:srgbClr val="FFFF66"/>
              </a:solidFill>
              <a:effectLst/>
            </a:endParaRPr>
          </a:p>
        </p:txBody>
      </p:sp>
      <p:sp>
        <p:nvSpPr>
          <p:cNvPr id="3993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Выноска-облако 3"/>
          <p:cNvSpPr/>
          <p:nvPr/>
        </p:nvSpPr>
        <p:spPr>
          <a:xfrm>
            <a:off x="468313" y="333375"/>
            <a:ext cx="7559675" cy="1871663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990000"/>
                </a:solidFill>
              </a:rPr>
              <a:t>Как ещё можно получить выпуклую форму?</a:t>
            </a:r>
          </a:p>
        </p:txBody>
      </p:sp>
      <p:pic>
        <p:nvPicPr>
          <p:cNvPr id="39940" name="Picture 2" descr="C:\Users\msi\Downloads\SSRg0AqDGhHPuwZmesG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2420938"/>
            <a:ext cx="405923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 descr="C:\Users\msi\Download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2663825"/>
            <a:ext cx="46482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6632"/>
            <a:ext cx="7772400" cy="6480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836613"/>
            <a:ext cx="8569325" cy="57610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400" b="1" smtClean="0">
                <a:solidFill>
                  <a:srgbClr val="BDDFE3"/>
                </a:solidFill>
              </a:rPr>
              <a:t>– Что тебе нужно было сделать?</a:t>
            </a:r>
          </a:p>
          <a:p>
            <a:pPr>
              <a:lnSpc>
                <a:spcPct val="80000"/>
              </a:lnSpc>
            </a:pPr>
            <a:r>
              <a:rPr lang="ru-RU" sz="3400" b="1" smtClean="0">
                <a:solidFill>
                  <a:srgbClr val="FFE68C"/>
                </a:solidFill>
              </a:rPr>
              <a:t>– Какие  материалы ты использовал?</a:t>
            </a:r>
          </a:p>
          <a:p>
            <a:pPr>
              <a:lnSpc>
                <a:spcPct val="80000"/>
              </a:lnSpc>
            </a:pPr>
            <a:r>
              <a:rPr lang="ru-RU" sz="3400" b="1" smtClean="0">
                <a:solidFill>
                  <a:srgbClr val="BDDFE3"/>
                </a:solidFill>
              </a:rPr>
              <a:t>– Ты придумал образ животного самостоятельно или воспользовался образцом?</a:t>
            </a:r>
          </a:p>
          <a:p>
            <a:pPr>
              <a:lnSpc>
                <a:spcPct val="80000"/>
              </a:lnSpc>
            </a:pPr>
            <a:r>
              <a:rPr lang="ru-RU" sz="3400" b="1" smtClean="0">
                <a:solidFill>
                  <a:srgbClr val="990000"/>
                </a:solidFill>
              </a:rPr>
              <a:t>– Когда ты создавал свою работу, какие средства графики ты использовал?</a:t>
            </a:r>
          </a:p>
          <a:p>
            <a:pPr>
              <a:lnSpc>
                <a:spcPct val="80000"/>
              </a:lnSpc>
            </a:pPr>
            <a:r>
              <a:rPr lang="ru-RU" sz="3400" b="1" smtClean="0">
                <a:solidFill>
                  <a:srgbClr val="324043"/>
                </a:solidFill>
              </a:rPr>
              <a:t>– Ты выполнил работу самостоятельно или с помощью? С чьей? </a:t>
            </a:r>
          </a:p>
          <a:p>
            <a:pPr>
              <a:lnSpc>
                <a:spcPct val="80000"/>
              </a:lnSpc>
            </a:pPr>
            <a:r>
              <a:rPr lang="ru-RU" sz="3400" b="1" smtClean="0">
                <a:solidFill>
                  <a:srgbClr val="7B3913"/>
                </a:solidFill>
              </a:rPr>
              <a:t>– Что бы ты хотел изменить в своей работе?</a:t>
            </a:r>
          </a:p>
          <a:p>
            <a:pPr>
              <a:lnSpc>
                <a:spcPct val="80000"/>
              </a:lnSpc>
            </a:pPr>
            <a:r>
              <a:rPr lang="ru-RU" sz="3400" b="1" smtClean="0">
                <a:solidFill>
                  <a:srgbClr val="324043"/>
                </a:solidFill>
              </a:rPr>
              <a:t>– Как бы ты оценил свою работу?</a:t>
            </a:r>
          </a:p>
          <a:p>
            <a:pPr>
              <a:lnSpc>
                <a:spcPct val="80000"/>
              </a:lnSpc>
              <a:buFont typeface="Wingdings 2" pitchFamily="18" charset="2"/>
              <a:buAutoNum type="arabicPeriod"/>
            </a:pPr>
            <a:endParaRPr lang="ru-RU" sz="1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>
                <a:solidFill>
                  <a:schemeClr val="tx2">
                    <a:lumMod val="90000"/>
                  </a:schemeClr>
                </a:solidFill>
              </a:rPr>
              <a:t>– Принести фломастеры, цветные карандаши, Рабочую тетрадь.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</a:rPr>
              <a:t>– Оформить оттиски в паспарту с помощью родителей.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8145463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476250"/>
            <a:ext cx="5310187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si\Downloads\подар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0713" y="3368675"/>
            <a:ext cx="43180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480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FFFF66"/>
                </a:solidFill>
                <a:effectLst/>
              </a:rPr>
              <a:t>Актуализация знаний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052513"/>
            <a:ext cx="8074025" cy="5400675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Графические произведения можно разделить на две группы: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63713" y="2276475"/>
            <a:ext cx="5545137" cy="792163"/>
          </a:xfrm>
          <a:prstGeom prst="wedgeRoundRectCallout">
            <a:avLst>
              <a:gd name="adj1" fmla="val -20301"/>
              <a:gd name="adj2" fmla="val 10277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На какие две группы?</a:t>
            </a:r>
            <a:endParaRPr lang="ru-RU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179388" y="2673350"/>
            <a:ext cx="8640762" cy="190817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А) авторские рисунки, выполненные художником от руки в одном экземпляре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0" y="3627438"/>
            <a:ext cx="9144000" cy="3041650"/>
          </a:xfrm>
          <a:prstGeom prst="cloudCallou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Б) гравюры, которые получаются как отпечатки с печатных форм. С одной формы можно сделать много отпечатков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218112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  <a:effectLst/>
              </a:rPr>
              <a:t>Формулирование проблемы</a:t>
            </a:r>
            <a:endParaRPr lang="ru-RU" sz="480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752975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i="1" dirty="0" smtClean="0">
              <a:solidFill>
                <a:srgbClr val="002060"/>
              </a:solidFill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i="1" dirty="0">
              <a:solidFill>
                <a:srgbClr val="002060"/>
              </a:solidFill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i="1" dirty="0" smtClean="0">
              <a:solidFill>
                <a:srgbClr val="002060"/>
              </a:solidFill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i="1" dirty="0">
              <a:solidFill>
                <a:srgbClr val="002060"/>
              </a:solidFill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23850" y="1412875"/>
            <a:ext cx="8424863" cy="3455988"/>
          </a:xfrm>
          <a:prstGeom prst="wedgeEllipseCallout">
            <a:avLst>
              <a:gd name="adj1" fmla="val -19271"/>
              <a:gd name="adj2" fmla="val 65002"/>
            </a:avLst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0066"/>
                </a:solidFill>
              </a:rPr>
              <a:t>Как выполнить печатную форму для гравюры?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800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  <a:effectLst/>
              </a:rPr>
              <a:t>Прочитайте текст, посовещайтесь в парах и составьте план работы над гравюрой</a:t>
            </a:r>
            <a:endParaRPr lang="ru-RU" sz="4000">
              <a:solidFill>
                <a:srgbClr val="FFFF66"/>
              </a:solidFill>
              <a:effectLst/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179388" y="2205038"/>
            <a:ext cx="8785225" cy="4392612"/>
          </a:xfrm>
        </p:spPr>
        <p:txBody>
          <a:bodyPr/>
          <a:lstStyle/>
          <a:p>
            <a:r>
              <a:rPr lang="ru-RU" smtClean="0"/>
              <a:t>      </a:t>
            </a:r>
            <a:r>
              <a:rPr lang="ru-RU" sz="3200" b="1" smtClean="0">
                <a:solidFill>
                  <a:srgbClr val="002060"/>
                </a:solidFill>
              </a:rPr>
              <a:t>На деревянную доску художник наносил рисунок, каждая линия которого с обеих сторон подрезалась острым ножом. Фон между линиями тщательно выдалбливался. На выпуклые линии рисунка наносили краску, плотно прижимали к доске бумагу и таким образом получали отпечатки рисунка.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Проверь себя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Выноска-облако 3"/>
          <p:cNvSpPr/>
          <p:nvPr/>
        </p:nvSpPr>
        <p:spPr>
          <a:xfrm>
            <a:off x="0" y="908050"/>
            <a:ext cx="8964613" cy="5689600"/>
          </a:xfrm>
          <a:prstGeom prst="cloudCallout">
            <a:avLst>
              <a:gd name="adj1" fmla="val -42894"/>
              <a:gd name="adj2" fmla="val 5183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0000"/>
                </a:solidFill>
              </a:rPr>
              <a:t>– наносим рисунок на доску;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0000"/>
                </a:solidFill>
              </a:rPr>
              <a:t>– подрезаем ножом линии, выдалбливаем фон;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0000"/>
                </a:solidFill>
              </a:rPr>
              <a:t>– на выпуклости наносим краску;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0000"/>
                </a:solidFill>
              </a:rPr>
              <a:t>– прижимаем к доске бумагу и получаем отпечаток.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990000"/>
              </a:solidFill>
            </a:endParaRPr>
          </a:p>
        </p:txBody>
      </p:sp>
      <p:sp>
        <p:nvSpPr>
          <p:cNvPr id="5" name="Овальная выноска 4"/>
          <p:cNvSpPr>
            <a:spLocks noChangeArrowheads="1"/>
          </p:cNvSpPr>
          <p:nvPr/>
        </p:nvSpPr>
        <p:spPr bwMode="auto">
          <a:xfrm>
            <a:off x="0" y="188913"/>
            <a:ext cx="9144000" cy="1655762"/>
          </a:xfrm>
          <a:prstGeom prst="wedgeEllipseCallout">
            <a:avLst>
              <a:gd name="adj1" fmla="val -20019"/>
              <a:gd name="adj2" fmla="val 62463"/>
            </a:avLst>
          </a:prstGeom>
          <a:solidFill>
            <a:srgbClr val="BDDFE3"/>
          </a:solidFill>
          <a:ln w="25400" algn="ctr">
            <a:solidFill>
              <a:srgbClr val="6E9217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– Что здесь самое главное?</a:t>
            </a:r>
          </a:p>
          <a:p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–  Без чего не получится оттиска?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FFFF66"/>
                </a:solidFill>
                <a:effectLst/>
              </a:rPr>
              <a:t>Поиск решения проблемы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50825" y="1196975"/>
            <a:ext cx="8569325" cy="129540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Главное - получить выпуклую форму</a:t>
            </a:r>
          </a:p>
        </p:txBody>
      </p:sp>
      <p:pic>
        <p:nvPicPr>
          <p:cNvPr id="6146" name="Picture 2" descr="C:\Users\msi\Downloads\карт грав Мухутдинова Р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76250"/>
            <a:ext cx="843915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FFFF66"/>
                </a:solidFill>
                <a:effectLst/>
              </a:rPr>
              <a:t>Поиск решения проблемы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50825" y="1196975"/>
            <a:ext cx="8569325" cy="2303463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Выпуклую форму можно получить с помощью картонной аппликации</a:t>
            </a:r>
          </a:p>
        </p:txBody>
      </p:sp>
      <p:pic>
        <p:nvPicPr>
          <p:cNvPr id="7170" name="Picture 2" descr="C:\Users\msi\Downloads\карт грав. Суворов А.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8" y="469900"/>
            <a:ext cx="8589962" cy="59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79388" y="250825"/>
            <a:ext cx="8785225" cy="6597650"/>
          </a:xfrm>
          <a:prstGeom prst="wedgeRoundRectCallout">
            <a:avLst>
              <a:gd name="adj1" fmla="val -20591"/>
              <a:gd name="adj2" fmla="val 5025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Картонная гравюра. Алгоритм работы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</a:rPr>
              <a:t>Часть 1</a:t>
            </a:r>
          </a:p>
          <a:p>
            <a:r>
              <a:rPr lang="ru-RU" sz="2800" b="1">
                <a:solidFill>
                  <a:srgbClr val="990000"/>
                </a:solidFill>
              </a:rPr>
              <a:t>– На картонке </a:t>
            </a:r>
            <a:r>
              <a:rPr lang="ru-RU" sz="2800" b="1" i="1">
                <a:solidFill>
                  <a:srgbClr val="990000"/>
                </a:solidFill>
              </a:rPr>
              <a:t>(формат А5, расположенный вертикально)</a:t>
            </a:r>
            <a:r>
              <a:rPr lang="ru-RU" sz="2800" b="1">
                <a:solidFill>
                  <a:srgbClr val="990000"/>
                </a:solidFill>
              </a:rPr>
              <a:t> провести линию, разделяющую картонку на две части: «небо» и «землю».</a:t>
            </a:r>
          </a:p>
          <a:p>
            <a:r>
              <a:rPr lang="ru-RU" sz="2800" b="1">
                <a:solidFill>
                  <a:srgbClr val="990000"/>
                </a:solidFill>
              </a:rPr>
              <a:t>– На «землю» аккуратно нанести клей и приклеить кусочек бинта.</a:t>
            </a:r>
          </a:p>
          <a:p>
            <a:r>
              <a:rPr lang="ru-RU" sz="2800" b="1">
                <a:solidFill>
                  <a:srgbClr val="990000"/>
                </a:solidFill>
              </a:rPr>
              <a:t>– Из плотного картона вырезать силуэт волка и ягнёнка, силуэт ёлочки или дубочка и облачка.</a:t>
            </a:r>
          </a:p>
          <a:p>
            <a:r>
              <a:rPr lang="ru-RU" sz="2800" b="1">
                <a:solidFill>
                  <a:srgbClr val="990000"/>
                </a:solidFill>
              </a:rPr>
              <a:t>– Разместить силуэты на картонке и приклеить.</a:t>
            </a:r>
          </a:p>
          <a:p>
            <a:r>
              <a:rPr lang="ru-RU" sz="2800" b="1">
                <a:solidFill>
                  <a:srgbClr val="990000"/>
                </a:solidFill>
              </a:rPr>
              <a:t>– Дать работе подсохнуть.</a:t>
            </a:r>
          </a:p>
          <a:p>
            <a:pPr algn="just"/>
            <a:endParaRPr lang="ru-RU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570</Words>
  <Application>Microsoft Office PowerPoint</Application>
  <PresentationFormat>Экран (4:3)</PresentationFormat>
  <Paragraphs>89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Гравюра</vt:lpstr>
      <vt:lpstr>Презентация PowerPoint</vt:lpstr>
      <vt:lpstr>Актуализация знаний</vt:lpstr>
      <vt:lpstr>Формулирование проблемы</vt:lpstr>
      <vt:lpstr>Прочитайте текст, посовещайтесь в парах и составьте план работы над гравюрой</vt:lpstr>
      <vt:lpstr>Проверь себя</vt:lpstr>
      <vt:lpstr>Поиск решения проблемы</vt:lpstr>
      <vt:lpstr>Поиск решения проблемы</vt:lpstr>
      <vt:lpstr>Поиск решения проблемы</vt:lpstr>
      <vt:lpstr>Из плотного картона вырезать силуэт волка и ягнёнка, силуэт ёлочки или дубочка и облачка</vt:lpstr>
      <vt:lpstr>Из плотного картона вырезать силуэт волка и ягнёнка, силуэт ёлочки или дубочка и облачка</vt:lpstr>
      <vt:lpstr>Из плотного картона вырезать силуэт волка и ягнёнка, силуэт ёлочки или дубочка и облачка</vt:lpstr>
      <vt:lpstr>Поиск решения проблемы</vt:lpstr>
      <vt:lpstr>Поиск решения проблемы</vt:lpstr>
      <vt:lpstr>Презентация PowerPoint</vt:lpstr>
      <vt:lpstr>Формулирование проблемы</vt:lpstr>
      <vt:lpstr>Презентация PowerPoint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Танюша</cp:lastModifiedBy>
  <cp:revision>23</cp:revision>
  <dcterms:created xsi:type="dcterms:W3CDTF">2012-09-17T15:13:52Z</dcterms:created>
  <dcterms:modified xsi:type="dcterms:W3CDTF">2016-01-29T16:45:36Z</dcterms:modified>
</cp:coreProperties>
</file>