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71" r:id="rId9"/>
    <p:sldId id="272" r:id="rId10"/>
    <p:sldId id="265" r:id="rId11"/>
    <p:sldId id="269" r:id="rId12"/>
    <p:sldId id="270" r:id="rId13"/>
    <p:sldId id="273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800000"/>
    <a:srgbClr val="FFCC00"/>
    <a:srgbClr val="66FFFF"/>
    <a:srgbClr val="FF6600"/>
    <a:srgbClr val="FF00FF"/>
    <a:srgbClr val="FF3300"/>
    <a:srgbClr val="00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 autoAdjust="0"/>
    <p:restoredTop sz="94660"/>
  </p:normalViewPr>
  <p:slideViewPr>
    <p:cSldViewPr>
      <p:cViewPr>
        <p:scale>
          <a:sx n="53" d="100"/>
          <a:sy n="53" d="100"/>
        </p:scale>
        <p:origin x="-2652" y="-1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C8A9F2-E33D-42A6-BE50-125F598E5B42}" type="datetimeFigureOut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FC6411-5D8D-490E-8260-92ECD4AEC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898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С. Яровой. Иллюстрация к басне И. Крылова «Ворона и лисица»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F7E405-A742-4F69-8AE2-EE950F7533A5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Иллюстрации к басне С. Ярового и А. Лаптева.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7FE324-6A73-45C7-9DB1-23B2075EBA1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Иллюстрации к басне С. Ярового и А. Лаптева.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7FE324-6A73-45C7-9DB1-23B2075EBA1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DD5A8C-43FA-4516-8DF1-129AEA29C4E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41B535-45AD-4D53-8C48-A7D1E2804B3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41B535-45AD-4D53-8C48-A7D1E2804B3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1B7DA-17FB-456D-8045-A98F5E8AFA8A}" type="datetimeFigureOut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23C8F-A614-4872-9C3E-ADA3A9A1F8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4149E-3771-479B-A5E7-288669178026}" type="datetimeFigureOut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34527-6AB3-46E4-B338-B68AAC8BED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EA2ED-84B2-427B-87A8-3602E9622D2D}" type="datetimeFigureOut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2DEFB-6A64-47A9-BE93-8F9168DC3B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6AA50-610C-4900-84A5-CB78331A8A53}" type="datetimeFigureOut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7A41F-1179-4ACB-A449-8BC0DFAA2A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7FE54-CF5F-45E0-BAA2-177970646296}" type="datetimeFigureOut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5B24B-4000-4C2A-983D-8B40C4D25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CF052-CBFC-4597-B729-1B3D1FC06F18}" type="datetimeFigureOut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AFFEF-A066-4CAB-87EF-8FB764E868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B5F1E-1125-4A84-9064-17F48C9B36FF}" type="datetimeFigureOut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D8489-8A6C-4AEB-9081-96019D5EF4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2F96-B237-497C-9757-1746EFD112D1}" type="datetimeFigureOut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FAED1-BBDD-43EF-B6E6-DB34F72EE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C3BBB-EEDE-45E9-8B2D-DD2D1EBF43A6}" type="datetimeFigureOut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AB2F3-C7C5-42BB-9024-F1CFB5C7C8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924CA-88FA-4327-9F71-51E1A2C61283}" type="datetimeFigureOut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F00A0-3982-4FD6-BC36-4407849EA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5AD11-F668-461B-8CA8-2FC1B383100E}" type="datetimeFigureOut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84A92-2874-4FC9-BD06-171095B60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954DB8A-3D8F-4041-89A6-26A7938B62E5}" type="datetimeFigureOut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671645-8645-47B4-8F58-F8DF39632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34" r:id="rId9"/>
    <p:sldLayoutId id="2147483725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DEAE0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DEAE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B77BB4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07387" cy="1108794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FFFF66"/>
                </a:solidFill>
                <a:effectLst/>
                <a:latin typeface="Arial" charset="0"/>
              </a:rPr>
              <a:t>Иллюстрация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875" y="5157788"/>
            <a:ext cx="6121400" cy="862012"/>
          </a:xfrm>
        </p:spPr>
        <p:txBody>
          <a:bodyPr/>
          <a:lstStyle/>
          <a:p>
            <a:pPr marR="0" eaLnBrk="1" hangingPunct="1"/>
            <a:r>
              <a:rPr lang="ru-RU" sz="2400" b="1" smtClean="0">
                <a:solidFill>
                  <a:srgbClr val="000066"/>
                </a:solidFill>
                <a:latin typeface="Arial" charset="0"/>
              </a:rPr>
              <a:t>Изобразительное искусство, 2</a:t>
            </a:r>
            <a:r>
              <a:rPr lang="en-US" sz="2400" b="1" smtClean="0">
                <a:solidFill>
                  <a:srgbClr val="000066"/>
                </a:solidFill>
                <a:latin typeface="Arial" charset="0"/>
              </a:rPr>
              <a:t>-</a:t>
            </a:r>
            <a:r>
              <a:rPr lang="ru-RU" sz="2400" b="1" smtClean="0">
                <a:solidFill>
                  <a:srgbClr val="000066"/>
                </a:solidFill>
                <a:latin typeface="Arial" charset="0"/>
              </a:rPr>
              <a:t>й класс.</a:t>
            </a:r>
          </a:p>
          <a:p>
            <a:pPr marR="0" eaLnBrk="1" hangingPunct="1"/>
            <a:r>
              <a:rPr lang="ru-RU" sz="2400" b="1" smtClean="0">
                <a:solidFill>
                  <a:srgbClr val="000066"/>
                </a:solidFill>
                <a:latin typeface="Arial" charset="0"/>
              </a:rPr>
              <a:t>Урок 9</a:t>
            </a:r>
          </a:p>
        </p:txBody>
      </p:sp>
      <p:pic>
        <p:nvPicPr>
          <p:cNvPr id="14339" name="Picture 5" descr="sova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191000"/>
            <a:ext cx="213042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рямоугольник 4"/>
          <p:cNvSpPr>
            <a:spLocks noChangeArrowheads="1"/>
          </p:cNvSpPr>
          <p:nvPr/>
        </p:nvSpPr>
        <p:spPr bwMode="auto">
          <a:xfrm>
            <a:off x="6116638" y="6019800"/>
            <a:ext cx="248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4341" name="Picture 7" descr="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59113" y="1700213"/>
            <a:ext cx="2887662" cy="330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Продуктивное задание 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179388" y="1125538"/>
            <a:ext cx="8713787" cy="431254"/>
          </a:xfrm>
        </p:spPr>
        <p:txBody>
          <a:bodyPr/>
          <a:lstStyle/>
          <a:p>
            <a:pPr eaLnBrk="1" hangingPunct="1"/>
            <a:endParaRPr lang="ru-RU" sz="3600" b="1" dirty="0" smtClean="0">
              <a:solidFill>
                <a:srgbClr val="ECAD8A"/>
              </a:solidFill>
            </a:endParaRPr>
          </a:p>
        </p:txBody>
      </p:sp>
      <p:pic>
        <p:nvPicPr>
          <p:cNvPr id="1026" name="Picture 2" descr="C:\Users\msi\Downloads\с ярово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52" y="1260475"/>
            <a:ext cx="3807814" cy="47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msi\Downloads\а лаптев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6056" y="1250222"/>
            <a:ext cx="3446045" cy="4730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Продуктивное задание 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468313" y="1125538"/>
            <a:ext cx="8207375" cy="1223962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Можно ли данное изображение назвать иллюстрацией?  Свой ответ поясни.</a:t>
            </a:r>
          </a:p>
        </p:txBody>
      </p:sp>
      <p:pic>
        <p:nvPicPr>
          <p:cNvPr id="24579" name="Picture 2" descr="C:\Users\msi\Downloads\830917898565вор и лис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1138" y="2205038"/>
            <a:ext cx="5918200" cy="443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Продуктивное задание 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179388" y="1125538"/>
            <a:ext cx="8785225" cy="1079500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Можно ли данное изображение назвать иллюстрацией?  Свой ответ поясни.</a:t>
            </a:r>
          </a:p>
        </p:txBody>
      </p:sp>
      <p:pic>
        <p:nvPicPr>
          <p:cNvPr id="26627" name="Picture 2" descr="C:\Users\msi\Downloads\вор и ли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2205038"/>
            <a:ext cx="6388100" cy="451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Продуктивное задание 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179388" y="1125538"/>
            <a:ext cx="8785225" cy="1079500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Можно ли данное изображение назвать иллюстрацией?  Свой ответ поясни.</a:t>
            </a:r>
          </a:p>
        </p:txBody>
      </p:sp>
      <p:pic>
        <p:nvPicPr>
          <p:cNvPr id="2050" name="Picture 2" descr="C:\Users\msi\Downloads\фото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76872"/>
            <a:ext cx="4752528" cy="396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09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825" y="1268413"/>
            <a:ext cx="8424863" cy="525621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FF3300"/>
                </a:solidFill>
              </a:rPr>
              <a:t>– Что тебе нужно было сделать?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chemeClr val="hlink"/>
                </a:solidFill>
              </a:rPr>
              <a:t>– Какие  материалы ты использовал?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00CC00"/>
                </a:solidFill>
              </a:rPr>
              <a:t>– Ты придумал композицию самостоятельно или воспользовался образцом?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FFCC00"/>
                </a:solidFill>
              </a:rPr>
              <a:t>– Когда ты создавал свою работу, какие средства графики ты использовал?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633661"/>
                </a:solidFill>
              </a:rPr>
              <a:t>– Удалось ли тебе передать основную мысль выбранного фрагмента басни?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000066"/>
                </a:solidFill>
              </a:rPr>
              <a:t>– Ты выполнил работу самостоятельно или с помощью? С чьей?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009900"/>
                </a:solidFill>
              </a:rPr>
              <a:t>– Что бы ты хотел изменить в своей работе?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FF6600"/>
                </a:solidFill>
              </a:rPr>
              <a:t>– Как бы ты оценил свою работу? </a:t>
            </a:r>
          </a:p>
        </p:txBody>
      </p:sp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750888" y="549275"/>
            <a:ext cx="792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66"/>
                </a:solidFill>
              </a:rPr>
              <a:t>Оцените свою работу на уроке: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32656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Домашнее задание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6626" name="Текст 2"/>
          <p:cNvSpPr>
            <a:spLocks noGrp="1"/>
          </p:cNvSpPr>
          <p:nvPr>
            <p:ph type="body" idx="1"/>
          </p:nvPr>
        </p:nvSpPr>
        <p:spPr>
          <a:xfrm>
            <a:off x="530225" y="1557338"/>
            <a:ext cx="7772400" cy="446405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BDDFE3"/>
                </a:solidFill>
              </a:rPr>
              <a:t>– Оформить иллюстрацию басни «Ворона и лисица» в паспарту.</a:t>
            </a:r>
          </a:p>
          <a:p>
            <a:pPr eaLnBrk="1" hangingPunct="1"/>
            <a:r>
              <a:rPr lang="ru-RU" sz="3200" b="1" smtClean="0">
                <a:solidFill>
                  <a:srgbClr val="002060"/>
                </a:solidFill>
              </a:rPr>
              <a:t>– Принести карандаши, фломастеры, альбом, Рабочую тетрадь.</a:t>
            </a:r>
            <a:endParaRPr lang="ru-RU" sz="3200" b="1" i="1" u="sng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5" descr="0004-005-Vorone-gde-to-bog-poslal-kusochek-sy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9288" y="3732213"/>
            <a:ext cx="4149725" cy="284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6" descr="88582309_Pereslat_Kos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563" y="758825"/>
            <a:ext cx="410845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9475" y="758825"/>
            <a:ext cx="3843338" cy="582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 descr="0009-027-Golubushka-kak-khorosh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90950" y="2620963"/>
            <a:ext cx="2393950" cy="395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Формулирование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17410" name="Текст 2"/>
          <p:cNvSpPr>
            <a:spLocks noGrp="1"/>
          </p:cNvSpPr>
          <p:nvPr>
            <p:ph type="body" idx="1"/>
          </p:nvPr>
        </p:nvSpPr>
        <p:spPr>
          <a:xfrm>
            <a:off x="530225" y="1916113"/>
            <a:ext cx="7772400" cy="288131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sz="4400" b="1" smtClean="0">
                <a:solidFill>
                  <a:srgbClr val="66FFFF"/>
                </a:solidFill>
              </a:rPr>
              <a:t>Какое изображение можно назвать иллюстрацией? </a:t>
            </a:r>
          </a:p>
          <a:p>
            <a:pPr algn="ctr" eaLnBrk="1" hangingPunct="1">
              <a:lnSpc>
                <a:spcPct val="90000"/>
              </a:lnSpc>
            </a:pPr>
            <a:endParaRPr lang="ru-RU" sz="3000" smtClean="0">
              <a:solidFill>
                <a:srgbClr val="FFCC00"/>
              </a:solidFill>
            </a:endParaRPr>
          </a:p>
          <a:p>
            <a:pPr algn="ctr" eaLnBrk="1" hangingPunct="1">
              <a:lnSpc>
                <a:spcPct val="90000"/>
              </a:lnSpc>
            </a:pPr>
            <a:endParaRPr lang="ru-RU" smtClean="0"/>
          </a:p>
          <a:p>
            <a:pPr algn="ctr" eaLnBrk="1" hangingPunct="1">
              <a:lnSpc>
                <a:spcPct val="90000"/>
              </a:lnSpc>
            </a:pPr>
            <a:r>
              <a:rPr lang="ru-RU" sz="2800" i="1" smtClean="0">
                <a:solidFill>
                  <a:srgbClr val="002060"/>
                </a:solidFill>
              </a:rPr>
              <a:t>Возможны и другие варианты проблемного вопроса</a:t>
            </a:r>
            <a:r>
              <a:rPr lang="ru-RU" sz="2800" i="1" smtClean="0">
                <a:solidFill>
                  <a:srgbClr val="00206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Поиск решения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18434" name="Текст 2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80400" cy="3671888"/>
          </a:xfrm>
        </p:spPr>
        <p:txBody>
          <a:bodyPr/>
          <a:lstStyle/>
          <a:p>
            <a:pPr marL="495300" indent="-495300" eaLnBrk="1" hangingPunct="1">
              <a:buFont typeface="Wingdings 2" pitchFamily="18" charset="2"/>
              <a:buAutoNum type="arabicPeriod"/>
            </a:pPr>
            <a:r>
              <a:rPr lang="ru-RU" sz="4000" b="1" i="1" smtClean="0">
                <a:solidFill>
                  <a:srgbClr val="FFCC00"/>
                </a:solidFill>
              </a:rPr>
              <a:t>До чтения:</a:t>
            </a:r>
            <a:r>
              <a:rPr lang="ru-RU" sz="4000" b="1" smtClean="0">
                <a:solidFill>
                  <a:srgbClr val="FFCC00"/>
                </a:solidFill>
              </a:rPr>
              <a:t> </a:t>
            </a:r>
            <a:endParaRPr lang="ru-RU" sz="4000" b="1" smtClean="0">
              <a:solidFill>
                <a:srgbClr val="FFCC00"/>
              </a:solidFill>
              <a:latin typeface="Arial" charset="0"/>
            </a:endParaRPr>
          </a:p>
          <a:p>
            <a:pPr marL="495300" indent="-495300" eaLnBrk="1" hangingPunct="1"/>
            <a:r>
              <a:rPr lang="ru-RU" sz="4000" smtClean="0">
                <a:solidFill>
                  <a:srgbClr val="002060"/>
                </a:solidFill>
                <a:latin typeface="Arial" charset="0"/>
              </a:rPr>
              <a:t>–</a:t>
            </a:r>
            <a:r>
              <a:rPr lang="ru-RU" sz="4000" b="1" smtClean="0">
                <a:solidFill>
                  <a:srgbClr val="002060"/>
                </a:solidFill>
              </a:rPr>
              <a:t> По оглавлению, выделенным словам, изображениям определите, о чём будет этот текст?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Поиск решения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19458" name="Текст 2"/>
          <p:cNvSpPr>
            <a:spLocks noGrp="1"/>
          </p:cNvSpPr>
          <p:nvPr>
            <p:ph type="body" idx="1"/>
          </p:nvPr>
        </p:nvSpPr>
        <p:spPr>
          <a:xfrm>
            <a:off x="468313" y="1557338"/>
            <a:ext cx="8424862" cy="4752975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FFCC00"/>
                </a:solidFill>
              </a:rPr>
              <a:t>2. </a:t>
            </a:r>
            <a:r>
              <a:rPr lang="ru-RU" sz="4000" b="1" i="1" smtClean="0">
                <a:solidFill>
                  <a:srgbClr val="FFCC00"/>
                </a:solidFill>
              </a:rPr>
              <a:t>Во время чтения: </a:t>
            </a:r>
            <a:r>
              <a:rPr lang="ru-RU" sz="4000" b="1" smtClean="0">
                <a:solidFill>
                  <a:srgbClr val="FFCC00"/>
                </a:solidFill>
              </a:rPr>
              <a:t> </a:t>
            </a:r>
          </a:p>
          <a:p>
            <a:pPr eaLnBrk="1" hangingPunct="1"/>
            <a:r>
              <a:rPr lang="ru-RU" sz="4000" b="1" i="1" smtClean="0">
                <a:solidFill>
                  <a:srgbClr val="002060"/>
                </a:solidFill>
              </a:rPr>
              <a:t>– </a:t>
            </a:r>
            <a:r>
              <a:rPr lang="ru-RU" sz="4000" b="1" smtClean="0">
                <a:solidFill>
                  <a:srgbClr val="002060"/>
                </a:solidFill>
              </a:rPr>
              <a:t>Выделите в тексте места остановок буквами:</a:t>
            </a:r>
            <a:r>
              <a:rPr lang="ru-RU" sz="4000" b="1" smtClean="0">
                <a:solidFill>
                  <a:srgbClr val="FFCC00"/>
                </a:solidFill>
              </a:rPr>
              <a:t> </a:t>
            </a:r>
            <a:r>
              <a:rPr lang="ru-RU" sz="4000" b="1" smtClean="0">
                <a:solidFill>
                  <a:srgbClr val="FFC000"/>
                </a:solidFill>
              </a:rPr>
              <a:t>В</a:t>
            </a:r>
            <a:r>
              <a:rPr lang="ru-RU" sz="4000" b="1" smtClean="0">
                <a:solidFill>
                  <a:srgbClr val="FFCC00"/>
                </a:solidFill>
              </a:rPr>
              <a:t> </a:t>
            </a:r>
            <a:r>
              <a:rPr lang="ru-RU" sz="4000" b="1" smtClean="0">
                <a:solidFill>
                  <a:srgbClr val="002060"/>
                </a:solidFill>
              </a:rPr>
              <a:t>– вопрос автору, </a:t>
            </a:r>
            <a:r>
              <a:rPr lang="ru-RU" sz="4000" b="1" smtClean="0">
                <a:solidFill>
                  <a:schemeClr val="hlink"/>
                </a:solidFill>
              </a:rPr>
              <a:t>О</a:t>
            </a:r>
            <a:r>
              <a:rPr lang="ru-RU" sz="4000" b="1" smtClean="0">
                <a:solidFill>
                  <a:srgbClr val="FFCC00"/>
                </a:solidFill>
              </a:rPr>
              <a:t> </a:t>
            </a:r>
            <a:r>
              <a:rPr lang="ru-RU" sz="4000" b="1" smtClean="0">
                <a:solidFill>
                  <a:srgbClr val="002060"/>
                </a:solidFill>
              </a:rPr>
              <a:t>– прогнозирование ответа на возникший вопрос к автору, </a:t>
            </a:r>
            <a:r>
              <a:rPr lang="ru-RU" sz="4000" b="1" smtClean="0">
                <a:solidFill>
                  <a:srgbClr val="C00000"/>
                </a:solidFill>
              </a:rPr>
              <a:t>П</a:t>
            </a:r>
            <a:r>
              <a:rPr lang="ru-RU" sz="4000" b="1" smtClean="0">
                <a:solidFill>
                  <a:srgbClr val="FFCC00"/>
                </a:solidFill>
              </a:rPr>
              <a:t> </a:t>
            </a:r>
            <a:r>
              <a:rPr lang="ru-RU" sz="4000" b="1" smtClean="0">
                <a:solidFill>
                  <a:srgbClr val="002060"/>
                </a:solidFill>
              </a:rPr>
              <a:t>– проверка своего прогноза по тексту</a:t>
            </a:r>
            <a:r>
              <a:rPr lang="ru-RU" sz="4000" b="1" i="1" smtClean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Поиск решения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20482" name="Текст 2"/>
          <p:cNvSpPr>
            <a:spLocks noGrp="1"/>
          </p:cNvSpPr>
          <p:nvPr>
            <p:ph type="body" idx="1"/>
          </p:nvPr>
        </p:nvSpPr>
        <p:spPr>
          <a:xfrm>
            <a:off x="395288" y="1773238"/>
            <a:ext cx="8280400" cy="4392612"/>
          </a:xfrm>
        </p:spPr>
        <p:txBody>
          <a:bodyPr/>
          <a:lstStyle/>
          <a:p>
            <a:pPr eaLnBrk="1" hangingPunct="1"/>
            <a:r>
              <a:rPr lang="ru-RU" sz="2600" smtClean="0"/>
              <a:t> </a:t>
            </a:r>
            <a:r>
              <a:rPr lang="ru-RU" sz="4000" b="1" smtClean="0">
                <a:solidFill>
                  <a:srgbClr val="FFCC00"/>
                </a:solidFill>
              </a:rPr>
              <a:t>3. </a:t>
            </a:r>
            <a:r>
              <a:rPr lang="ru-RU" sz="4000" b="1" i="1" smtClean="0">
                <a:solidFill>
                  <a:srgbClr val="FFCC00"/>
                </a:solidFill>
              </a:rPr>
              <a:t>После чтения: </a:t>
            </a:r>
          </a:p>
          <a:p>
            <a:pPr eaLnBrk="1" hangingPunct="1"/>
            <a:r>
              <a:rPr lang="ru-RU" sz="4000" b="1" smtClean="0">
                <a:solidFill>
                  <a:srgbClr val="002060"/>
                </a:solidFill>
              </a:rPr>
              <a:t>– Ответьте на вопросы: </a:t>
            </a:r>
          </a:p>
          <a:p>
            <a:pPr eaLnBrk="1" hangingPunct="1"/>
            <a:r>
              <a:rPr lang="ru-RU" sz="4000" b="1" smtClean="0">
                <a:solidFill>
                  <a:srgbClr val="002060"/>
                </a:solidFill>
              </a:rPr>
              <a:t>	– Что такое композиция?</a:t>
            </a:r>
          </a:p>
          <a:p>
            <a:pPr eaLnBrk="1" hangingPunct="1"/>
            <a:r>
              <a:rPr lang="ru-RU" sz="4000" b="1" smtClean="0">
                <a:solidFill>
                  <a:srgbClr val="002060"/>
                </a:solidFill>
              </a:rPr>
              <a:t>	– Для чего необходимо создавать композицию?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smtClean="0">
                <a:solidFill>
                  <a:srgbClr val="FFFF66"/>
                </a:solidFill>
              </a:rPr>
              <a:t>Выражение решения проблемы</a:t>
            </a:r>
            <a:endParaRPr lang="ru-RU" sz="4000">
              <a:solidFill>
                <a:srgbClr val="FFFF66"/>
              </a:solidFill>
            </a:endParaRPr>
          </a:p>
        </p:txBody>
      </p:sp>
      <p:sp>
        <p:nvSpPr>
          <p:cNvPr id="21506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algn="ctr" eaLnBrk="1" hangingPunct="1"/>
            <a:r>
              <a:rPr lang="ru-RU" sz="4400" b="1" i="1" smtClean="0">
                <a:solidFill>
                  <a:srgbClr val="002060"/>
                </a:solidFill>
              </a:rPr>
              <a:t>Какое изображение можно назвать иллюстрацией?</a:t>
            </a:r>
            <a:r>
              <a:rPr lang="ru-RU" sz="4400" b="1" smtClean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Продуктивное задание 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179389" y="1125538"/>
            <a:ext cx="8569076" cy="4319686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2">
                    <a:lumMod val="90000"/>
                  </a:schemeClr>
                </a:solidFill>
              </a:rPr>
              <a:t>1. Придумай свою иллюстрацию к басне.</a:t>
            </a:r>
          </a:p>
          <a:p>
            <a:pPr eaLnBrk="1" hangingPunct="1"/>
            <a:r>
              <a:rPr lang="ru-RU" sz="3600" b="1" dirty="0" smtClean="0">
                <a:solidFill>
                  <a:srgbClr val="ECAD8A"/>
                </a:solidFill>
              </a:rPr>
              <a:t>2. Вспомни, что такое пейзаж.</a:t>
            </a:r>
          </a:p>
          <a:p>
            <a:pPr eaLnBrk="1" hangingPunct="1"/>
            <a:r>
              <a:rPr lang="ru-RU" sz="3600" b="1" dirty="0" smtClean="0">
                <a:solidFill>
                  <a:srgbClr val="800000"/>
                </a:solidFill>
              </a:rPr>
              <a:t>3. Простым карандашом выполни эскиз.</a:t>
            </a:r>
          </a:p>
          <a:p>
            <a:pPr eaLnBrk="1" hangingPunct="1"/>
            <a:r>
              <a:rPr lang="ru-RU" sz="3600" b="1" dirty="0" smtClean="0">
                <a:solidFill>
                  <a:srgbClr val="002060"/>
                </a:solidFill>
              </a:rPr>
              <a:t>4. Эскизы выполняются в альбоме. </a:t>
            </a:r>
          </a:p>
        </p:txBody>
      </p:sp>
    </p:spTree>
    <p:extLst>
      <p:ext uri="{BB962C8B-B14F-4D97-AF65-F5344CB8AC3E}">
        <p14:creationId xmlns:p14="http://schemas.microsoft.com/office/powerpoint/2010/main" val="41504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96944" cy="122413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FF66"/>
                </a:solidFill>
                <a:effectLst/>
              </a:rPr>
              <a:t>Пейзаж – изображение природы или вида местности. Левитан «Лето».</a:t>
            </a:r>
            <a:endParaRPr lang="ru-RU" sz="4000" dirty="0">
              <a:solidFill>
                <a:srgbClr val="FFFF66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msi\Downloads\44532005_Levitan_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6327879" cy="455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24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ставная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2.xml><?xml version="1.0" encoding="utf-8"?>
<a:themeOverride xmlns:a="http://schemas.openxmlformats.org/drawingml/2006/main">
  <a:clrScheme name="Составная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347</Words>
  <Application>Microsoft Office PowerPoint</Application>
  <PresentationFormat>Экран (4:3)</PresentationFormat>
  <Paragraphs>56</Paragraphs>
  <Slides>15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Иллюстрация</vt:lpstr>
      <vt:lpstr>Презентация PowerPoint</vt:lpstr>
      <vt:lpstr>Формулирование проблемы</vt:lpstr>
      <vt:lpstr>Поиск решения проблемы</vt:lpstr>
      <vt:lpstr>Поиск решения проблемы</vt:lpstr>
      <vt:lpstr>Поиск решения проблемы</vt:lpstr>
      <vt:lpstr>Выражение решения проблемы</vt:lpstr>
      <vt:lpstr>Продуктивное задание </vt:lpstr>
      <vt:lpstr>Пейзаж – изображение природы или вида местности. Левитан «Лето».</vt:lpstr>
      <vt:lpstr>Продуктивное задание </vt:lpstr>
      <vt:lpstr>Продуктивное задание </vt:lpstr>
      <vt:lpstr>Продуктивное задание </vt:lpstr>
      <vt:lpstr>Продуктивное задание 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Софья</dc:creator>
  <cp:lastModifiedBy>Танюша</cp:lastModifiedBy>
  <cp:revision>14</cp:revision>
  <dcterms:created xsi:type="dcterms:W3CDTF">2012-09-17T15:13:52Z</dcterms:created>
  <dcterms:modified xsi:type="dcterms:W3CDTF">2016-01-29T16:45:02Z</dcterms:modified>
</cp:coreProperties>
</file>