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E0C2A-08BA-40B0-A094-768A0FED9718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E5FF9-AD59-4A98-9C7E-9CA9878716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012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E5FF9-AD59-4A98-9C7E-9CA9878716D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031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2B562D-EA94-4044-AAE5-215206518702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80222B-8213-4B2C-AC8A-E6541B07B4E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2B562D-EA94-4044-AAE5-215206518702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80222B-8213-4B2C-AC8A-E6541B07B4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2B562D-EA94-4044-AAE5-215206518702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80222B-8213-4B2C-AC8A-E6541B07B4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2B562D-EA94-4044-AAE5-215206518702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80222B-8213-4B2C-AC8A-E6541B07B4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2B562D-EA94-4044-AAE5-215206518702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80222B-8213-4B2C-AC8A-E6541B07B4E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2B562D-EA94-4044-AAE5-215206518702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80222B-8213-4B2C-AC8A-E6541B07B4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2B562D-EA94-4044-AAE5-215206518702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80222B-8213-4B2C-AC8A-E6541B07B4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2B562D-EA94-4044-AAE5-215206518702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80222B-8213-4B2C-AC8A-E6541B07B4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2B562D-EA94-4044-AAE5-215206518702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80222B-8213-4B2C-AC8A-E6541B07B4E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2B562D-EA94-4044-AAE5-215206518702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80222B-8213-4B2C-AC8A-E6541B07B4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2B562D-EA94-4044-AAE5-215206518702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80222B-8213-4B2C-AC8A-E6541B07B4E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82B562D-EA94-4044-AAE5-215206518702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F80222B-8213-4B2C-AC8A-E6541B07B4EF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0"/>
            <a:ext cx="7939608" cy="1832082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b="1" dirty="0" smtClean="0">
                <a:effectLst/>
              </a:rPr>
              <a:t>КОНСУЛЬТАЦИЯ</a:t>
            </a:r>
            <a:r>
              <a:rPr lang="ru-RU" b="1" dirty="0">
                <a:effectLst/>
              </a:rPr>
              <a:t>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59920" cy="4459256"/>
          </a:xfrm>
        </p:spPr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</a:rPr>
              <a:t>«</a:t>
            </a:r>
            <a:r>
              <a:rPr lang="ru-RU" sz="4400" dirty="0" smtClean="0">
                <a:solidFill>
                  <a:srgbClr val="FF0000"/>
                </a:solidFill>
              </a:rPr>
              <a:t> </a:t>
            </a:r>
            <a:r>
              <a:rPr lang="ru-RU" sz="4400" b="1" i="1" dirty="0">
                <a:solidFill>
                  <a:srgbClr val="FF0000"/>
                </a:solidFill>
              </a:rPr>
              <a:t>О ПРАВАХ РЕБЕНКА</a:t>
            </a:r>
            <a:r>
              <a:rPr lang="ru-RU" sz="4400" b="1" i="1" dirty="0" smtClean="0">
                <a:solidFill>
                  <a:srgbClr val="FF0000"/>
                </a:solidFill>
              </a:rPr>
              <a:t>» </a:t>
            </a:r>
          </a:p>
          <a:p>
            <a:r>
              <a:rPr lang="ru-RU" sz="2000" b="1" i="1" dirty="0" smtClean="0">
                <a:solidFill>
                  <a:srgbClr val="FF0000"/>
                </a:solidFill>
              </a:rPr>
              <a:t>Подготовила воспитатель МБДОУ д</a:t>
            </a:r>
            <a:r>
              <a:rPr lang="en-US" sz="2000" b="1" i="1" dirty="0" smtClean="0">
                <a:solidFill>
                  <a:srgbClr val="FF0000"/>
                </a:solidFill>
              </a:rPr>
              <a:t>/</a:t>
            </a:r>
            <a:r>
              <a:rPr lang="ru-RU" sz="2000" b="1" i="1" dirty="0" smtClean="0">
                <a:solidFill>
                  <a:srgbClr val="FF0000"/>
                </a:solidFill>
              </a:rPr>
              <a:t>к-в №15 Рыбак В.А.</a:t>
            </a:r>
          </a:p>
          <a:p>
            <a:endParaRPr lang="ru-RU" sz="4400" dirty="0">
              <a:solidFill>
                <a:srgbClr val="FF0000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356992"/>
            <a:ext cx="4392488" cy="3226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2395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043608" y="-747464"/>
            <a:ext cx="7890080" cy="5760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0"/>
            <a:ext cx="7890080" cy="624840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В 1923 году в Женеве Лига Наций </a:t>
            </a:r>
            <a:r>
              <a:rPr lang="ru-RU" dirty="0" smtClean="0"/>
              <a:t>приняла </a:t>
            </a:r>
            <a:r>
              <a:rPr lang="ru-RU" dirty="0"/>
              <a:t>предложенную Международным союзом спасения детей Декларацию прав ре­бенка. Это был первый </a:t>
            </a:r>
            <a:r>
              <a:rPr lang="ru-RU" dirty="0" smtClean="0"/>
              <a:t>международный </a:t>
            </a:r>
            <a:r>
              <a:rPr lang="ru-RU" dirty="0"/>
              <a:t>правовой документ по охране прав и интересов детей.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В Декларации впервые подчеркивалось, что забота о детях и их защита не являются больше исключительной обязаннос­тью семьи и даже отдельного государства. Все человечество должно заботиться о защите прав детей.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Несмотря на значительность этого события, окончательно система защиты прав ребенка как составная часть защиты прав человека сложилась гораздо позже, т.е. только после провоз­глашения Организацией </a:t>
            </a:r>
            <a:r>
              <a:rPr lang="ru-RU" dirty="0" smtClean="0"/>
              <a:t>Объединенных </a:t>
            </a:r>
            <a:r>
              <a:rPr lang="ru-RU" dirty="0"/>
              <a:t>Наций принципа ува­жения прав человека.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Необходимость разработки мер по охране прав ребенка, в силу его </a:t>
            </a:r>
            <a:r>
              <a:rPr lang="ru-RU" dirty="0" smtClean="0"/>
              <a:t>физической </a:t>
            </a:r>
            <a:r>
              <a:rPr lang="ru-RU" dirty="0"/>
              <a:t>и умственной незрелости, потребовала выделения международной </a:t>
            </a:r>
            <a:r>
              <a:rPr lang="ru-RU" dirty="0" smtClean="0"/>
              <a:t>защиты </a:t>
            </a:r>
            <a:r>
              <a:rPr lang="ru-RU" dirty="0"/>
              <a:t>прав детей в особое направ­ление.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8259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-747464"/>
            <a:ext cx="7314016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0"/>
            <a:ext cx="7890080" cy="6858000"/>
          </a:xfrm>
        </p:spPr>
        <p:txBody>
          <a:bodyPr>
            <a:noAutofit/>
          </a:bodyPr>
          <a:lstStyle/>
          <a:p>
            <a:r>
              <a:rPr lang="ru-RU" sz="1800" dirty="0"/>
              <a:t>Так был создан Детский фонд ООН (ЮНИСЕФ), кото­рый осуществляет международную защиту прав ребенка по нескольким направлениям: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— разработка деклараций, резолюций, конвенций с целью подготовки меж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err="1"/>
              <a:t>дународных</a:t>
            </a:r>
            <a:r>
              <a:rPr lang="ru-RU" sz="1800" dirty="0"/>
              <a:t> стандартов в области прав ре­бенка;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— создание специального контрольного органа по защите прав ребенка;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— содействие приведению национального законодательства в соответствие с международными обязательствами;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— оказание международной помощи через Детский фонд ООН.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Наиболее результативной является нормотворческая дея­тельность ЮНИСЕФ по защите прав ребенка. К основным меж­дународным документам, касающимся прав детей, относятся: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— Декларация прав ребенка (1959);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— Конвенция ООН о правах ребенка (1989);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— Всемирная декларация об обеспечении выживания, за­щиты и развития детей (1990).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936259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0116616" y="274638"/>
            <a:ext cx="360040" cy="99412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3"/>
            <a:ext cx="3028618" cy="2116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2132856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Декларация </a:t>
            </a:r>
            <a:r>
              <a:rPr lang="ru-RU" dirty="0"/>
              <a:t>прав ребенка является первым международ­ным документом, в котором родители, а также добровольные организации, местные власти и национальные правительства призываются к </a:t>
            </a:r>
            <a:r>
              <a:rPr lang="ru-RU" dirty="0" smtClean="0"/>
              <a:t>признанию </a:t>
            </a:r>
            <a:r>
              <a:rPr lang="ru-RU" dirty="0"/>
              <a:t>и соблюдению прав детей путем </a:t>
            </a:r>
            <a:r>
              <a:rPr lang="ru-RU" dirty="0" smtClean="0"/>
              <a:t>законодательных </a:t>
            </a:r>
            <a:r>
              <a:rPr lang="ru-RU" dirty="0"/>
              <a:t>и других мер.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В десяти принципах, изложенных в Декларации, провоз­глашаются права детей на имя, гражданство, любовь, понима­ние, материальное </a:t>
            </a:r>
            <a:r>
              <a:rPr lang="ru-RU" dirty="0" smtClean="0"/>
              <a:t>обеспечение</a:t>
            </a:r>
            <a:r>
              <a:rPr lang="ru-RU" dirty="0"/>
              <a:t>, социальную защиту и пре­доставление возможности получать </a:t>
            </a:r>
            <a:r>
              <a:rPr lang="ru-RU" dirty="0" smtClean="0"/>
              <a:t>образование </a:t>
            </a:r>
            <a:r>
              <a:rPr lang="ru-RU" dirty="0"/>
              <a:t>и развиваться физически, умственно, нравственно и духовно в </a:t>
            </a:r>
            <a:r>
              <a:rPr lang="ru-RU" dirty="0" smtClean="0"/>
              <a:t>условиях </a:t>
            </a:r>
            <a:r>
              <a:rPr lang="ru-RU" dirty="0"/>
              <a:t>сво­боды и достоинства.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9234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88640"/>
            <a:ext cx="7818072" cy="605976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Особое внимание в Декларации уделяется защите ребенка. В ней указывается, что ребенок должен своевременно получать помощь и быть защищен от всех форм небрежного отношения, жестокости и эксплуатации.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Декларация явилась смысловой основой для нового важ­нейшего международного документа — Конвенции о правах ребенка.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Принятие Конвенции стало значительным событием в обла­сти за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щиты прав детей. В Конвенции впервые ребенок рассмат­ривается не только как объект, требующий специальной защи­ты, но и как субъект права, кото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рому предоставлен весь спектр прав человека.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  Конвенция о правах ребенка состоит из преамбулы и пяти­десяти четырех статей, детализирующих индивидуальные пра­ва каждого человека в возрасте до восемнадцати лет на полное развитие своих возможностей в условиях, свободных от голода и нужды, жестокости, эксплуатации и других форм злоупот­реблений.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9640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0"/>
            <a:ext cx="7890080" cy="624840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Конвенция признает за каждым ребенком, независимо от расы, цвета кожи, пола, языка, религии, </a:t>
            </a:r>
            <a:r>
              <a:rPr lang="ru-RU" dirty="0" smtClean="0"/>
              <a:t>политических </a:t>
            </a:r>
            <a:r>
              <a:rPr lang="ru-RU" dirty="0"/>
              <a:t>или иных убеждений, </a:t>
            </a:r>
            <a:r>
              <a:rPr lang="ru-RU" dirty="0" smtClean="0"/>
              <a:t>национального</a:t>
            </a:r>
            <a:r>
              <a:rPr lang="ru-RU" dirty="0"/>
              <a:t>, этнического и социального происхождения, юридическое право на: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— воспитание;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— развитие;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— защиту;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— активное участие в жизни общества.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Конвенция увязывает права ребенка с правами и обязанно­стями родителей и других лиц, несущих ответственность за жизнь детей, их </a:t>
            </a:r>
            <a:r>
              <a:rPr lang="ru-RU" dirty="0" smtClean="0"/>
              <a:t>развитие </a:t>
            </a:r>
            <a:r>
              <a:rPr lang="ru-RU" dirty="0"/>
              <a:t>и защиту, и предоставляет ребенку право на участие в принятии </a:t>
            </a:r>
            <a:r>
              <a:rPr lang="ru-RU" dirty="0" smtClean="0"/>
              <a:t>решений</a:t>
            </a:r>
            <a:r>
              <a:rPr lang="ru-RU" dirty="0"/>
              <a:t>, затрагивающих его  настоящее и будущее.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Основные, естественные права ребенка в Конвенции, по сути, повторяют основные права взрослого по Всеобщей декла­рации прав </a:t>
            </a:r>
            <a:r>
              <a:rPr lang="ru-RU" dirty="0" smtClean="0"/>
              <a:t>человека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5184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0260632" y="908720"/>
            <a:ext cx="864096" cy="5089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0"/>
            <a:ext cx="7890080" cy="6858000"/>
          </a:xfrm>
        </p:spPr>
        <p:txBody>
          <a:bodyPr>
            <a:noAutofit/>
          </a:bodyPr>
          <a:lstStyle/>
          <a:p>
            <a:r>
              <a:rPr lang="ru-RU" sz="1600" dirty="0"/>
              <a:t>Так, государства-участники уважают право ребенка на свободу мысли, совести и религии (ст. 14, п. 1); ребенок имеет право свободно выражать свое мнение: это право включает свободу искать, получать и передавать ин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фор­мацию и идеи любого рода, независимо от границ, в устной, письменной или печатной форме (ст. 13, п. 1); государства-уча­стники признают право каждого ребенка на уровень жизни, необходимый для физического, </a:t>
            </a:r>
            <a:r>
              <a:rPr lang="ru-RU" sz="1600" dirty="0" smtClean="0"/>
              <a:t>умственного</a:t>
            </a:r>
            <a:r>
              <a:rPr lang="ru-RU" sz="1600" dirty="0"/>
              <a:t>, духовного, нрав­ственного и социального развития (ст. 27, п. 1).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Часть положений Конвенции о правах ребенка более </a:t>
            </a:r>
            <a:r>
              <a:rPr lang="ru-RU" sz="1600" dirty="0" smtClean="0"/>
              <a:t>специфична</a:t>
            </a:r>
            <a:r>
              <a:rPr lang="ru-RU" sz="1600" dirty="0"/>
              <a:t>. Так, государства-участники принимают все необходи­мые </a:t>
            </a:r>
            <a:r>
              <a:rPr lang="ru-RU" sz="1600" dirty="0" smtClean="0"/>
              <a:t>законодательные</a:t>
            </a:r>
            <a:r>
              <a:rPr lang="ru-RU" sz="1600" dirty="0"/>
              <a:t>, административные, социальные и просветительские меры с целью </a:t>
            </a:r>
            <a:r>
              <a:rPr lang="ru-RU" sz="1600" dirty="0" smtClean="0"/>
              <a:t>защиты </a:t>
            </a:r>
            <a:r>
              <a:rPr lang="ru-RU" sz="1600" dirty="0"/>
              <a:t>ребенка от всех форм физического или психологического насилия, </a:t>
            </a:r>
            <a:r>
              <a:rPr lang="ru-RU" sz="1600" dirty="0" smtClean="0"/>
              <a:t>оскорбления </a:t>
            </a:r>
            <a:r>
              <a:rPr lang="ru-RU" sz="1600" dirty="0"/>
              <a:t>или злоупотребления, отсутствия заботы или небрежного и </a:t>
            </a:r>
            <a:r>
              <a:rPr lang="ru-RU" sz="1600" dirty="0" smtClean="0"/>
              <a:t>грубого </a:t>
            </a:r>
            <a:r>
              <a:rPr lang="ru-RU" sz="1600" dirty="0"/>
              <a:t>обращения или эксплуатации, включая сексуальное злоупот­ребление со стороны родителей, законных опекунов или любо­го другого лица, </a:t>
            </a:r>
            <a:r>
              <a:rPr lang="ru-RU" sz="1600" dirty="0" smtClean="0"/>
              <a:t>заботящегося </a:t>
            </a:r>
            <a:r>
              <a:rPr lang="ru-RU" sz="1600" dirty="0"/>
              <a:t>о ребенке (ст. 19, п. 1); призна­ют право ребенка на отдых и досуг, </a:t>
            </a:r>
            <a:r>
              <a:rPr lang="ru-RU" sz="1600" dirty="0" smtClean="0"/>
              <a:t>право </a:t>
            </a:r>
            <a:r>
              <a:rPr lang="ru-RU" sz="1600" dirty="0"/>
              <a:t>участвовать в играх и развлекательных мероприятиях (ст. 31, п. 1); </a:t>
            </a:r>
            <a:r>
              <a:rPr lang="ru-RU" sz="1600" dirty="0" smtClean="0"/>
              <a:t>признают </a:t>
            </a:r>
            <a:r>
              <a:rPr lang="ru-RU" sz="1600" dirty="0"/>
              <a:t>пра­во ребенка на защиту от экономической эксплуатации и от </a:t>
            </a:r>
            <a:r>
              <a:rPr lang="ru-RU" sz="1600" dirty="0" smtClean="0"/>
              <a:t>выполнения </a:t>
            </a:r>
            <a:r>
              <a:rPr lang="ru-RU" sz="1600" dirty="0"/>
              <a:t>любой работы, которая может представлять опас­ность для его </a:t>
            </a:r>
            <a:r>
              <a:rPr lang="ru-RU" sz="1600" dirty="0" smtClean="0"/>
              <a:t>здоровья </a:t>
            </a:r>
            <a:r>
              <a:rPr lang="ru-RU" sz="1600" dirty="0"/>
              <a:t>или служить препятствием в получе­нии им образования либо наносить ущерб его здоровью и фи­зическому, умственному, духовному, моральному и социаль­ному развитию (ст. 32, п. 1).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В Конвенции отмечается, что родители и другие лица, </a:t>
            </a:r>
            <a:r>
              <a:rPr lang="ru-RU" sz="1600" dirty="0" smtClean="0"/>
              <a:t>воспитывающие </a:t>
            </a:r>
            <a:r>
              <a:rPr lang="ru-RU" sz="1600" dirty="0"/>
              <a:t>ребенка, несут основную ответственность за обес­печение в пределах своих способностей и финансовых возмож­ностей условий жизни, </a:t>
            </a:r>
            <a:r>
              <a:rPr lang="ru-RU" sz="1600" dirty="0" smtClean="0"/>
              <a:t>необходимых </a:t>
            </a:r>
            <a:r>
              <a:rPr lang="ru-RU" sz="1600" dirty="0"/>
              <a:t>для развития ребенка (ст. 27, п. 2).</a:t>
            </a:r>
            <a:br>
              <a:rPr lang="ru-RU" sz="1600" dirty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12537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9684568" y="0"/>
            <a:ext cx="1152128" cy="220486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8" y="5013176"/>
            <a:ext cx="2072579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907704" y="116632"/>
            <a:ext cx="7236296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Отдельно хотелось бы отметить выдвигаемые Конвенцией требования к образовательным процессам. Так, в статье 29 от­мечается, что образование ребенка должно быть направлено на:</a:t>
            </a:r>
            <a:br>
              <a:rPr lang="ru-RU" sz="1600" dirty="0"/>
            </a:br>
            <a:r>
              <a:rPr lang="ru-RU" sz="1600" dirty="0" smtClean="0"/>
              <a:t>а</a:t>
            </a:r>
            <a:r>
              <a:rPr lang="ru-RU" sz="1600" dirty="0"/>
              <a:t>) развитие личности, талантов, умственных и физических способностей ребенка в их самом полном объеме;</a:t>
            </a:r>
            <a:br>
              <a:rPr lang="ru-RU" sz="1600" dirty="0"/>
            </a:br>
            <a:r>
              <a:rPr lang="ru-RU" sz="1600" dirty="0" smtClean="0"/>
              <a:t>б</a:t>
            </a:r>
            <a:r>
              <a:rPr lang="ru-RU" sz="1600" dirty="0"/>
              <a:t>) воспитание уважения к правам человека и основным сво­бодам, а также принципам, провозглашенным в Уставе Организации Объединенных Наций;</a:t>
            </a:r>
            <a:br>
              <a:rPr lang="ru-RU" sz="1600" dirty="0"/>
            </a:br>
            <a:r>
              <a:rPr lang="ru-RU" sz="1600" dirty="0" smtClean="0"/>
              <a:t>в</a:t>
            </a:r>
            <a:r>
              <a:rPr lang="ru-RU" sz="1600" dirty="0"/>
              <a:t>) воспитание уважения к родителям ребенка, его культур­ной </a:t>
            </a:r>
            <a:r>
              <a:rPr lang="ru-RU" sz="1600" dirty="0" smtClean="0"/>
              <a:t>самобытности</a:t>
            </a:r>
            <a:r>
              <a:rPr lang="ru-RU" sz="1600" dirty="0"/>
              <a:t>, языку и ценностям, к национальным ценностям страны, в которой </a:t>
            </a:r>
            <a:r>
              <a:rPr lang="ru-RU" sz="1600" dirty="0" smtClean="0"/>
              <a:t>ребенок </a:t>
            </a:r>
            <a:r>
              <a:rPr lang="ru-RU" sz="1600" dirty="0"/>
              <a:t>проживает, стра­ны его происхождения и к цивилизациям, отличным от его собственной;</a:t>
            </a:r>
            <a:br>
              <a:rPr lang="ru-RU" sz="1600" dirty="0"/>
            </a:br>
            <a:r>
              <a:rPr lang="ru-RU" sz="1600" dirty="0" smtClean="0"/>
              <a:t>г</a:t>
            </a:r>
            <a:r>
              <a:rPr lang="ru-RU" sz="1600" dirty="0"/>
              <a:t>)  подготовку ребенка к сознательной жизни в свободном обществе в духе понимания, мира, терпимости, равнопра­вия мужчин и женщин и дружбы между всеми народа­ми, этническими, национальными и религиозными груп­пами, а также лицами из числа коренного населения;</a:t>
            </a:r>
            <a:br>
              <a:rPr lang="ru-RU" sz="1600" dirty="0"/>
            </a:br>
            <a:r>
              <a:rPr lang="ru-RU" sz="1600" dirty="0" smtClean="0"/>
              <a:t>д</a:t>
            </a:r>
            <a:r>
              <a:rPr lang="ru-RU" sz="1600" dirty="0"/>
              <a:t>)  воспитание уважения к окружающей природе.</a:t>
            </a:r>
            <a:br>
              <a:rPr lang="ru-RU" sz="1600" dirty="0"/>
            </a:br>
            <a:r>
              <a:rPr lang="ru-RU" sz="1600" dirty="0" smtClean="0"/>
              <a:t>И </a:t>
            </a:r>
            <a:r>
              <a:rPr lang="ru-RU" sz="1600" dirty="0"/>
              <a:t>наконец, согласно Конвенции, все государственные струк­туры, в том числе учебно-воспитательные, обязаны широко информировать как взрослых, так и детей о принципах и по­ложениях Конвенции (ст. 42).</a:t>
            </a:r>
            <a:br>
              <a:rPr lang="ru-RU" sz="1600" dirty="0"/>
            </a:br>
            <a:r>
              <a:rPr lang="ru-RU" sz="1600" dirty="0" smtClean="0"/>
              <a:t>Конвенция </a:t>
            </a:r>
            <a:r>
              <a:rPr lang="ru-RU" sz="1600" dirty="0"/>
              <a:t>о правах ребенка признана во всем мире доку­ментом международного права и является образцом высокого </a:t>
            </a:r>
            <a:r>
              <a:rPr lang="ru-RU" sz="1600" dirty="0" smtClean="0"/>
              <a:t>социально-нравственного </a:t>
            </a:r>
            <a:r>
              <a:rPr lang="ru-RU" sz="1600" dirty="0"/>
              <a:t>и педагогического значения.</a:t>
            </a:r>
            <a:br>
              <a:rPr lang="ru-RU" sz="1600" dirty="0"/>
            </a:br>
            <a:r>
              <a:rPr lang="ru-RU" sz="1600" dirty="0" smtClean="0"/>
              <a:t>Значение </a:t>
            </a:r>
            <a:r>
              <a:rPr lang="ru-RU" sz="1600" dirty="0"/>
              <a:t>этого международного документа состоит ещё и в том, что впервые в рамках Конвенции был создан международ­ный механизм </a:t>
            </a:r>
            <a:r>
              <a:rPr lang="ru-RU" sz="1600" dirty="0" smtClean="0"/>
              <a:t>контроля </a:t>
            </a:r>
            <a:r>
              <a:rPr lang="ru-RU" sz="1600" dirty="0"/>
              <a:t>— Комитет по правам ребенка, кото­рый уполномочен раз в пять лет </a:t>
            </a:r>
            <a:r>
              <a:rPr lang="ru-RU" sz="1600" dirty="0" smtClean="0"/>
              <a:t>рассматривать </a:t>
            </a:r>
            <a:r>
              <a:rPr lang="ru-RU" sz="1600" dirty="0"/>
              <a:t>доклады госу­дарств о принятых ими мерах по осуществлению </a:t>
            </a:r>
            <a:r>
              <a:rPr lang="ru-RU" sz="1600" dirty="0" smtClean="0"/>
              <a:t>положений </a:t>
            </a:r>
            <a:r>
              <a:rPr lang="ru-RU" sz="1600" dirty="0"/>
              <a:t>Конвенции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4274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630" y="620688"/>
            <a:ext cx="7971844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13598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</TotalTime>
  <Words>233</Words>
  <Application>Microsoft Office PowerPoint</Application>
  <PresentationFormat>Экран (4:3)</PresentationFormat>
  <Paragraphs>13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 КОНСУЛЬТАЦИЯ: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КОНСУЛЬТАЦИЯ:</dc:title>
  <dc:creator>Константин Рыбак</dc:creator>
  <cp:lastModifiedBy>Константин Рыбак</cp:lastModifiedBy>
  <cp:revision>4</cp:revision>
  <dcterms:created xsi:type="dcterms:W3CDTF">2016-01-15T15:01:15Z</dcterms:created>
  <dcterms:modified xsi:type="dcterms:W3CDTF">2016-01-15T15:32:46Z</dcterms:modified>
</cp:coreProperties>
</file>