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19"/>
  </p:notesMasterIdLst>
  <p:sldIdLst>
    <p:sldId id="256" r:id="rId2"/>
    <p:sldId id="278" r:id="rId3"/>
    <p:sldId id="257" r:id="rId4"/>
    <p:sldId id="260" r:id="rId5"/>
    <p:sldId id="261" r:id="rId6"/>
    <p:sldId id="271" r:id="rId7"/>
    <p:sldId id="272" r:id="rId8"/>
    <p:sldId id="273" r:id="rId9"/>
    <p:sldId id="274" r:id="rId10"/>
    <p:sldId id="275" r:id="rId11"/>
    <p:sldId id="276" r:id="rId12"/>
    <p:sldId id="277" r:id="rId13"/>
    <p:sldId id="267" r:id="rId14"/>
    <p:sldId id="268" r:id="rId15"/>
    <p:sldId id="262" r:id="rId16"/>
    <p:sldId id="270" r:id="rId17"/>
    <p:sldId id="264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97" autoAdjust="0"/>
    <p:restoredTop sz="94660"/>
  </p:normalViewPr>
  <p:slideViewPr>
    <p:cSldViewPr>
      <p:cViewPr varScale="1">
        <p:scale>
          <a:sx n="51" d="100"/>
          <a:sy n="51" d="100"/>
        </p:scale>
        <p:origin x="-73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757EF4-D301-4F87-B9CF-2DC8FAF7E359}" type="datetimeFigureOut">
              <a:rPr lang="ru-RU" smtClean="0"/>
              <a:pPr/>
              <a:t>28.10.2015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374061-4644-44AC-9B94-87D946A875E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374061-4644-44AC-9B94-87D946A875EC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374061-4644-44AC-9B94-87D946A875EC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Поскольку учебная проблема существует в двух формах, то текст побуждающего диалога представляет собой одну из двух реплик: «Какова будет тема урока?» или «Какой возникает вопрос?».</a:t>
            </a:r>
            <a:endPara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374061-4644-44AC-9B94-87D946A875EC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Данный метод поиска решения является наиболее сложным для учителя, поскольку требует осуществления четырех педагогических действий:1) побуждения к выдвижению гипотез; 2) принятия выдвигаемых учениками гипотез; 3) побуждения к проверке гипотез; 4) принятия предлагаемых учениками проверок.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Их сходство в том, что любой обеспечивает понимание нового знания учениками, ибо нель­зя не понимать то, что ты открыл сам. Различие методов - в характере учебной деятельности школьников и, следовательно, в развивающем эффекте. Побуждающий к гипотезам диалог обеспечивает подлинно творческую деятельность учеников и развивает их речь и творческие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способности. Подводящий к знанию диалог лишь имитирует творческий процесс и формирует логическое мышление и речь учащихся.</a:t>
            </a:r>
          </a:p>
          <a:p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1) побуждения к выдвижению гипотез; 2) принятия выдвигаемых учениками гипотез; 3) побуждения к проверке гипотез; 4) принятия предлагаемых учениками проверок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374061-4644-44AC-9B94-87D946A875EC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374061-4644-44AC-9B94-87D946A875EC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847FB-1A57-40BC-A353-ADCFEEEA618D}" type="datetimeFigureOut">
              <a:rPr lang="ru-RU" smtClean="0"/>
              <a:pPr/>
              <a:t>28.10.2015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7A54815-6BE7-4246-8DF3-F18DFE9DC0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847FB-1A57-40BC-A353-ADCFEEEA618D}" type="datetimeFigureOut">
              <a:rPr lang="ru-RU" smtClean="0"/>
              <a:pPr/>
              <a:t>28.10.2015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54815-6BE7-4246-8DF3-F18DFE9DC0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847FB-1A57-40BC-A353-ADCFEEEA618D}" type="datetimeFigureOut">
              <a:rPr lang="ru-RU" smtClean="0"/>
              <a:pPr/>
              <a:t>28.10.2015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54815-6BE7-4246-8DF3-F18DFE9DC0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847FB-1A57-40BC-A353-ADCFEEEA618D}" type="datetimeFigureOut">
              <a:rPr lang="ru-RU" smtClean="0"/>
              <a:pPr/>
              <a:t>28.10.2015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7A54815-6BE7-4246-8DF3-F18DFE9DC0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847FB-1A57-40BC-A353-ADCFEEEA618D}" type="datetimeFigureOut">
              <a:rPr lang="ru-RU" smtClean="0"/>
              <a:pPr/>
              <a:t>28.10.2015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54815-6BE7-4246-8DF3-F18DFE9DC09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847FB-1A57-40BC-A353-ADCFEEEA618D}" type="datetimeFigureOut">
              <a:rPr lang="ru-RU" smtClean="0"/>
              <a:pPr/>
              <a:t>28.10.2015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54815-6BE7-4246-8DF3-F18DFE9DC0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847FB-1A57-40BC-A353-ADCFEEEA618D}" type="datetimeFigureOut">
              <a:rPr lang="ru-RU" smtClean="0"/>
              <a:pPr/>
              <a:t>28.10.2015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07A54815-6BE7-4246-8DF3-F18DFE9DC09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847FB-1A57-40BC-A353-ADCFEEEA618D}" type="datetimeFigureOut">
              <a:rPr lang="ru-RU" smtClean="0"/>
              <a:pPr/>
              <a:t>28.10.2015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54815-6BE7-4246-8DF3-F18DFE9DC0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847FB-1A57-40BC-A353-ADCFEEEA618D}" type="datetimeFigureOut">
              <a:rPr lang="ru-RU" smtClean="0"/>
              <a:pPr/>
              <a:t>28.10.2015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54815-6BE7-4246-8DF3-F18DFE9DC0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847FB-1A57-40BC-A353-ADCFEEEA618D}" type="datetimeFigureOut">
              <a:rPr lang="ru-RU" smtClean="0"/>
              <a:pPr/>
              <a:t>28.10.2015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54815-6BE7-4246-8DF3-F18DFE9DC0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847FB-1A57-40BC-A353-ADCFEEEA618D}" type="datetimeFigureOut">
              <a:rPr lang="ru-RU" smtClean="0"/>
              <a:pPr/>
              <a:t>28.10.2015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54815-6BE7-4246-8DF3-F18DFE9DC09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283847FB-1A57-40BC-A353-ADCFEEEA618D}" type="datetimeFigureOut">
              <a:rPr lang="ru-RU" smtClean="0"/>
              <a:pPr/>
              <a:t>28.10.2015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7A54815-6BE7-4246-8DF3-F18DFE9DC09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000100" y="357166"/>
            <a:ext cx="7500990" cy="221457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cap="small" dirty="0" smtClean="0">
                <a:latin typeface="Arial" pitchFamily="34" charset="0"/>
                <a:cs typeface="Arial" pitchFamily="34" charset="0"/>
              </a:rPr>
              <a:t>Технология </a:t>
            </a:r>
          </a:p>
          <a:p>
            <a:pPr algn="ctr"/>
            <a:r>
              <a:rPr lang="ru-RU" sz="2800" b="1" cap="small" dirty="0" smtClean="0">
                <a:latin typeface="Arial" pitchFamily="34" charset="0"/>
                <a:cs typeface="Arial" pitchFamily="34" charset="0"/>
              </a:rPr>
              <a:t>проблемно-диалогического обучения</a:t>
            </a:r>
          </a:p>
          <a:p>
            <a:pPr algn="ctr">
              <a:lnSpc>
                <a:spcPct val="150000"/>
              </a:lnSpc>
            </a:pP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4" descr="j0428113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3286124"/>
            <a:ext cx="2438400" cy="263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3428992" y="3214686"/>
            <a:ext cx="5286412" cy="219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Как зритель, не видевший первого акта,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В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догадках теряются дети.</a:t>
            </a:r>
          </a:p>
          <a:p>
            <a:pPr marL="0" marR="0" lvl="0" indent="0" defTabSz="914400" rtl="0" eaLnBrk="1" fontAlgn="base" latinLnBrk="0" hangingPunct="1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 все же они ухитряются как-то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Понять, что творится на свете.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                                                                                                               С.Я. Маршак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Documents and Settings\Иришка\Рабочий стол\фон для презентации\279661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247703" cy="698201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259632" y="260648"/>
            <a:ext cx="6624736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dirty="0" smtClean="0"/>
          </a:p>
          <a:p>
            <a:r>
              <a:rPr lang="ru-RU" sz="2000" b="1" dirty="0" smtClean="0"/>
              <a:t>Приём </a:t>
            </a:r>
            <a:r>
              <a:rPr lang="ru-RU" sz="2000" b="1" dirty="0"/>
              <a:t>5. </a:t>
            </a:r>
            <a:r>
              <a:rPr lang="ru-RU" sz="2000" b="1" dirty="0">
                <a:solidFill>
                  <a:srgbClr val="C00000"/>
                </a:solidFill>
              </a:rPr>
              <a:t>Проблемная ситуация «с затруднением</a:t>
            </a:r>
            <a:r>
              <a:rPr lang="ru-RU" sz="2000" b="1" dirty="0" smtClean="0">
                <a:solidFill>
                  <a:srgbClr val="C00000"/>
                </a:solidFill>
              </a:rPr>
              <a:t>»</a:t>
            </a:r>
          </a:p>
          <a:p>
            <a:r>
              <a:rPr lang="ru-RU" sz="2000" dirty="0"/>
              <a:t>Учитель предлагает задание, невыполнимое вообще. Оно вызывает у школьников явное затруднение.</a:t>
            </a:r>
          </a:p>
          <a:p>
            <a:endParaRPr lang="ru-RU" sz="2000" b="1" dirty="0" smtClean="0">
              <a:solidFill>
                <a:srgbClr val="C00000"/>
              </a:solidFill>
            </a:endParaRPr>
          </a:p>
          <a:p>
            <a:r>
              <a:rPr lang="ru-RU" sz="2000" dirty="0"/>
              <a:t>Урок русского языка «Несклоняемые имена существительные».  4 класс.</a:t>
            </a:r>
          </a:p>
          <a:p>
            <a:r>
              <a:rPr lang="ru-RU" sz="2000" dirty="0"/>
              <a:t>Учитель даёт невыполнимое задание</a:t>
            </a:r>
          </a:p>
          <a:p>
            <a:r>
              <a:rPr lang="ru-RU" sz="2000" dirty="0"/>
              <a:t>Просклоняйте существительное «окно». (Дети легко справляются с заданием, способ выполнения которого известен)</a:t>
            </a:r>
          </a:p>
          <a:p>
            <a:r>
              <a:rPr lang="ru-RU" sz="2000" dirty="0"/>
              <a:t>Просклоняйте существительное «кино». (Ученики испытывают затруднение, возникновение проблемной ситуации).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177550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C:\Documents and Settings\Иришка\Рабочий стол\фон для презентации\2585561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5558"/>
            <a:ext cx="9144000" cy="688355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123728" y="332656"/>
            <a:ext cx="648072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Приём 6. </a:t>
            </a:r>
            <a:r>
              <a:rPr lang="ru-RU" sz="2000" b="1" dirty="0">
                <a:solidFill>
                  <a:srgbClr val="C00000"/>
                </a:solidFill>
              </a:rPr>
              <a:t>«Задание на ошибку». </a:t>
            </a:r>
            <a:endParaRPr lang="ru-RU" sz="2000" dirty="0">
              <a:solidFill>
                <a:srgbClr val="C00000"/>
              </a:solidFill>
            </a:endParaRPr>
          </a:p>
          <a:p>
            <a:r>
              <a:rPr lang="ru-RU" sz="2000" dirty="0"/>
              <a:t>Урок окружающего мира 1 класс «Где живут белые медведи? Где живут пингвины?»</a:t>
            </a:r>
          </a:p>
          <a:p>
            <a:endParaRPr lang="ru-RU" sz="2000" dirty="0" smtClean="0"/>
          </a:p>
          <a:p>
            <a:r>
              <a:rPr lang="ru-RU" sz="2000" dirty="0" smtClean="0"/>
              <a:t>В </a:t>
            </a:r>
            <a:r>
              <a:rPr lang="ru-RU" sz="2000" dirty="0"/>
              <a:t>первой половине урока ученики знакомятся с географическим положением Северного полюса, его климатическими особенностями и животным миром.</a:t>
            </a:r>
          </a:p>
          <a:p>
            <a:r>
              <a:rPr lang="ru-RU" sz="2000" dirty="0"/>
              <a:t>А теперь мы с вами совершим путешествие на Южный полюс. Давайте выберем одежду для нашего путешествия. (Летнее платье, рубашки с коротким рукавом, шорты, носки, босоножки и т.д.)</a:t>
            </a:r>
          </a:p>
          <a:p>
            <a:r>
              <a:rPr lang="ru-RU" sz="2000" dirty="0"/>
              <a:t>Посмотрите на фотографии, сделанные на Южном полюсе. Что видите?  (Лёд, снег … - реакция удивления, возникновение проблемной ситуации).</a:t>
            </a:r>
          </a:p>
        </p:txBody>
      </p:sp>
    </p:spTree>
    <p:extLst>
      <p:ext uri="{BB962C8B-B14F-4D97-AF65-F5344CB8AC3E}">
        <p14:creationId xmlns="" xmlns:p14="http://schemas.microsoft.com/office/powerpoint/2010/main" val="4130608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C:\Documents and Settings\Иришка\Рабочий стол\фон для презентации\image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79" y="228600"/>
            <a:ext cx="9144000" cy="684917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11"/>
          <p:cNvSpPr>
            <a:spLocks noChangeArrowheads="1"/>
          </p:cNvSpPr>
          <p:nvPr/>
        </p:nvSpPr>
        <p:spPr bwMode="auto">
          <a:xfrm>
            <a:off x="1992610" y="468991"/>
            <a:ext cx="6323806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Приём 7.</a:t>
            </a: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</a:rPr>
              <a:t>Практическое задание, с которым до настоящего момента </a:t>
            </a:r>
            <a:r>
              <a:rPr kumimoji="0" lang="ru-RU" altLang="ru-RU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</a:rPr>
              <a:t>не сталкивались</a:t>
            </a:r>
            <a:r>
              <a:rPr kumimoji="0" lang="ru-RU" alt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.</a:t>
            </a: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Задание будет выполнено неправильно.</a:t>
            </a:r>
            <a:endParaRPr kumimoji="0" lang="ru-RU" alt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Урок математики «Площадь прямоугольного треугольника»  4 класс.</a:t>
            </a:r>
            <a:endParaRPr kumimoji="0" lang="ru-RU" alt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. </a:t>
            </a:r>
            <a:endParaRPr kumimoji="0" lang="ru-RU" alt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pSp>
        <p:nvGrpSpPr>
          <p:cNvPr id="4" name="Group 3"/>
          <p:cNvGrpSpPr>
            <a:grpSpLocks noChangeAspect="1"/>
          </p:cNvGrpSpPr>
          <p:nvPr/>
        </p:nvGrpSpPr>
        <p:grpSpPr bwMode="auto">
          <a:xfrm>
            <a:off x="1643598" y="1851201"/>
            <a:ext cx="6248400" cy="1943100"/>
            <a:chOff x="2715" y="581"/>
            <a:chExt cx="7667" cy="2369"/>
          </a:xfrm>
        </p:grpSpPr>
        <p:sp>
          <p:nvSpPr>
            <p:cNvPr id="7" name="AutoShape 10"/>
            <p:cNvSpPr>
              <a:spLocks noChangeAspect="1" noChangeArrowheads="1" noTextEdit="1"/>
            </p:cNvSpPr>
            <p:nvPr/>
          </p:nvSpPr>
          <p:spPr bwMode="auto">
            <a:xfrm>
              <a:off x="2715" y="581"/>
              <a:ext cx="7667" cy="2369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" name="Rectangle 9"/>
            <p:cNvSpPr>
              <a:spLocks noChangeArrowheads="1"/>
            </p:cNvSpPr>
            <p:nvPr/>
          </p:nvSpPr>
          <p:spPr bwMode="auto">
            <a:xfrm>
              <a:off x="2715" y="1278"/>
              <a:ext cx="2617" cy="97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" name="Text Box 8"/>
            <p:cNvSpPr txBox="1">
              <a:spLocks noChangeArrowheads="1"/>
            </p:cNvSpPr>
            <p:nvPr/>
          </p:nvSpPr>
          <p:spPr bwMode="auto">
            <a:xfrm>
              <a:off x="3557" y="720"/>
              <a:ext cx="935" cy="41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4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5 см</a:t>
              </a:r>
              <a:endParaRPr kumimoji="0" lang="ru-RU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alt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0" name="Text Box 7"/>
            <p:cNvSpPr txBox="1">
              <a:spLocks noChangeArrowheads="1"/>
            </p:cNvSpPr>
            <p:nvPr/>
          </p:nvSpPr>
          <p:spPr bwMode="auto">
            <a:xfrm>
              <a:off x="5427" y="1557"/>
              <a:ext cx="748" cy="41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4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4 см</a:t>
              </a:r>
              <a:endParaRPr kumimoji="0" lang="ru-RU" alt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1" name="AutoShape 6"/>
            <p:cNvSpPr>
              <a:spLocks noChangeArrowheads="1"/>
            </p:cNvSpPr>
            <p:nvPr/>
          </p:nvSpPr>
          <p:spPr bwMode="auto">
            <a:xfrm>
              <a:off x="7484" y="1138"/>
              <a:ext cx="2618" cy="976"/>
            </a:xfrm>
            <a:prstGeom prst="rtTriangl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" name="Text Box 5"/>
            <p:cNvSpPr txBox="1">
              <a:spLocks noChangeArrowheads="1"/>
            </p:cNvSpPr>
            <p:nvPr/>
          </p:nvSpPr>
          <p:spPr bwMode="auto">
            <a:xfrm>
              <a:off x="8045" y="2253"/>
              <a:ext cx="1309" cy="41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4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5 см</a:t>
              </a:r>
              <a:endParaRPr kumimoji="0" lang="ru-RU" alt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3" name="Text Box 4"/>
            <p:cNvSpPr txBox="1">
              <a:spLocks noChangeArrowheads="1"/>
            </p:cNvSpPr>
            <p:nvPr/>
          </p:nvSpPr>
          <p:spPr bwMode="auto">
            <a:xfrm>
              <a:off x="6642" y="1417"/>
              <a:ext cx="655" cy="363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4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4 см</a:t>
              </a:r>
              <a:endParaRPr kumimoji="0" lang="ru-RU" alt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</p:grpSp>
      <p:sp>
        <p:nvSpPr>
          <p:cNvPr id="14" name="Rectangle 16"/>
          <p:cNvSpPr>
            <a:spLocks noChangeArrowheads="1"/>
          </p:cNvSpPr>
          <p:nvPr/>
        </p:nvSpPr>
        <p:spPr bwMode="auto">
          <a:xfrm>
            <a:off x="1448207" y="2294582"/>
            <a:ext cx="6292145" cy="3724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altLang="ru-RU" sz="1400" dirty="0" smtClean="0"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altLang="ru-RU" sz="1400" dirty="0"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Найдите его площадь.</a:t>
            </a:r>
            <a:endParaRPr kumimoji="0" lang="ru-RU" alt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И в том и в другом случае у детей получается следующее:</a:t>
            </a:r>
            <a:endParaRPr kumimoji="0" lang="ru-RU" alt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</a:t>
            </a:r>
            <a:r>
              <a:rPr kumimoji="0" lang="en-US" alt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S </a:t>
            </a: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= 5 х 4 = 20 см                      </a:t>
            </a:r>
            <a:r>
              <a:rPr kumimoji="0" lang="en-US" alt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S </a:t>
            </a: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= 5 х 4 = 20 </a:t>
            </a:r>
            <a:r>
              <a:rPr kumimoji="0" lang="ru-RU" alt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кв.см</a:t>
            </a:r>
            <a:endParaRPr kumimoji="0" lang="ru-RU" alt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Проверим правильность выполнения задания с помощью палетки.</a:t>
            </a:r>
            <a:endParaRPr kumimoji="0" lang="ru-RU" alt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Площадь треугольника 10 </a:t>
            </a:r>
            <a:r>
              <a:rPr kumimoji="0" lang="ru-RU" alt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кв.см</a:t>
            </a: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. Дети осознают, что задание выполнено неправильно. Реакция затруднения, возникновение проблемной ситуации.</a:t>
            </a:r>
            <a:endParaRPr kumimoji="0" lang="ru-RU" alt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67081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642910" y="357166"/>
            <a:ext cx="7858180" cy="100013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Система вопросов для побуждающего диалога: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928662" y="1785926"/>
            <a:ext cx="750099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400" b="1" u="sng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Побуждение к осознанию противоречия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Вы смогли выполнить задание? В чём затруднение? 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Вопрос был один? А мнений сколько?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Что вас удивило? Что интересного заметили?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 Почему это задание не получилось? Что мы не знаем?</a:t>
            </a:r>
          </a:p>
          <a:p>
            <a:pPr algn="ctr"/>
            <a:r>
              <a:rPr lang="ru-RU" sz="2400" b="1" u="sng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Побуждение к формулированию проблемы в виде темы урока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ru-RU" i="1" dirty="0" smtClean="0">
                <a:latin typeface="Georgia" pitchFamily="18" charset="0"/>
              </a:rPr>
              <a:t>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Какой возникает вопрос?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Какова будет тема нашего урока?  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571472" y="500042"/>
            <a:ext cx="8286808" cy="928694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Методы постановки учебной проблемы</a:t>
            </a:r>
            <a:endParaRPr lang="ru-RU" sz="28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928662" y="2143116"/>
            <a:ext cx="2928958" cy="1285884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Подводящий </a:t>
            </a:r>
          </a:p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 теме диалог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143504" y="2143116"/>
            <a:ext cx="3286148" cy="135732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Сообщение темы </a:t>
            </a:r>
          </a:p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 мотивирующим приёмом</a:t>
            </a:r>
            <a:endParaRPr lang="ru-RU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cxnSp>
        <p:nvCxnSpPr>
          <p:cNvPr id="14" name="Прямая со стрелкой 13"/>
          <p:cNvCxnSpPr/>
          <p:nvPr/>
        </p:nvCxnSpPr>
        <p:spPr>
          <a:xfrm rot="16200000" flipH="1">
            <a:off x="6429388" y="4143380"/>
            <a:ext cx="1714512" cy="42862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rot="5400000">
            <a:off x="5643570" y="3500438"/>
            <a:ext cx="571504" cy="571504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Овал 16"/>
          <p:cNvSpPr/>
          <p:nvPr/>
        </p:nvSpPr>
        <p:spPr>
          <a:xfrm>
            <a:off x="3571868" y="4071942"/>
            <a:ext cx="3071834" cy="1000132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75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«яркое пятно»</a:t>
            </a:r>
            <a:endParaRPr lang="ru-RU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5786446" y="5214950"/>
            <a:ext cx="3071834" cy="1000132"/>
          </a:xfrm>
          <a:prstGeom prst="ellipse">
            <a:avLst/>
          </a:prstGeom>
          <a:gradFill>
            <a:gsLst>
              <a:gs pos="0">
                <a:schemeClr val="accent4">
                  <a:lumMod val="75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«актуальность»</a:t>
            </a:r>
            <a:endParaRPr lang="ru-RU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571472" y="285728"/>
            <a:ext cx="8143932" cy="1071570"/>
          </a:xfrm>
          <a:prstGeom prst="roundRect">
            <a:avLst/>
          </a:prstGeom>
          <a:gradFill flip="none" rotWithShape="1">
            <a:lin ang="16200000" scaled="1"/>
            <a:tileRect/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Методы поиска решения 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учебной проблемы</a:t>
            </a:r>
            <a:endParaRPr lang="ru-RU" sz="28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786182" y="2643182"/>
            <a:ext cx="2286016" cy="114300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Подводящий от проблемы</a:t>
            </a:r>
          </a:p>
          <a:p>
            <a:pPr algn="ctr"/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диалог</a:t>
            </a:r>
            <a:endParaRPr lang="ru-RU" sz="2400" dirty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71472" y="2214554"/>
            <a:ext cx="2500330" cy="150019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Побуждающий к гипотезам диалог</a:t>
            </a:r>
            <a:endParaRPr lang="ru-RU" sz="2400" dirty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357950" y="2285992"/>
            <a:ext cx="2643206" cy="1571636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Подводящий без проблемы диалог</a:t>
            </a:r>
            <a:endParaRPr lang="ru-RU" sz="2400" dirty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rot="5400000">
            <a:off x="1964513" y="1535893"/>
            <a:ext cx="714380" cy="500066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rot="5400000">
            <a:off x="4143769" y="1928405"/>
            <a:ext cx="1000926" cy="15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rot="16200000" flipH="1">
            <a:off x="6643702" y="1500174"/>
            <a:ext cx="785818" cy="642942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786314" y="4500570"/>
            <a:ext cx="4000528" cy="1857388"/>
          </a:xfrm>
          <a:prstGeom prst="ellipse">
            <a:avLst/>
          </a:prstGeom>
          <a:gradFill>
            <a:gsLst>
              <a:gs pos="0">
                <a:schemeClr val="accent4">
                  <a:lumMod val="75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имитирует творческий процесс и формирует логическое мышление и речь учащихся</a:t>
            </a:r>
          </a:p>
        </p:txBody>
      </p:sp>
      <p:sp>
        <p:nvSpPr>
          <p:cNvPr id="18" name="Овал 17"/>
          <p:cNvSpPr/>
          <p:nvPr/>
        </p:nvSpPr>
        <p:spPr>
          <a:xfrm>
            <a:off x="500034" y="4286256"/>
            <a:ext cx="3643338" cy="221457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75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обеспечивает подлинно творческую деятельность учеников и развивает их речь и творческие</a:t>
            </a:r>
          </a:p>
          <a:p>
            <a:pPr algn="ctr"/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способности</a:t>
            </a:r>
            <a:r>
              <a:rPr lang="ru-RU" dirty="0"/>
              <a:t>.</a:t>
            </a:r>
          </a:p>
        </p:txBody>
      </p:sp>
      <p:cxnSp>
        <p:nvCxnSpPr>
          <p:cNvPr id="21" name="Прямая со стрелкой 20"/>
          <p:cNvCxnSpPr/>
          <p:nvPr/>
        </p:nvCxnSpPr>
        <p:spPr>
          <a:xfrm rot="16200000" flipH="1">
            <a:off x="5322099" y="3893347"/>
            <a:ext cx="714380" cy="642942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rot="5400000">
            <a:off x="7358082" y="3857628"/>
            <a:ext cx="714380" cy="71438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 rot="16200000" flipH="1">
            <a:off x="1571604" y="3857628"/>
            <a:ext cx="500066" cy="35719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5" name="Picture 3" descr="C:\Documents and Settings\Иришка\Рабочий стол\доска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0" y="0"/>
            <a:ext cx="9141750" cy="65681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67544" y="404664"/>
            <a:ext cx="3744416" cy="58631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500" b="1" dirty="0" smtClean="0"/>
              <a:t>ТРАДИЦИОННЫЙ УРОК</a:t>
            </a:r>
          </a:p>
          <a:p>
            <a:pPr marL="457200" indent="-457200">
              <a:buAutoNum type="arabicPeriod"/>
            </a:pPr>
            <a:r>
              <a:rPr lang="ru-RU" sz="2500" b="1" i="1" u="sng" dirty="0" smtClean="0">
                <a:solidFill>
                  <a:schemeClr val="tx2">
                    <a:lumMod val="75000"/>
                  </a:schemeClr>
                </a:solidFill>
              </a:rPr>
              <a:t>Тема</a:t>
            </a:r>
            <a:r>
              <a:rPr lang="ru-RU" sz="2500" b="1" dirty="0" smtClean="0">
                <a:solidFill>
                  <a:schemeClr val="accent2">
                    <a:lumMod val="75000"/>
                  </a:schemeClr>
                </a:solidFill>
              </a:rPr>
              <a:t>: </a:t>
            </a:r>
            <a:r>
              <a:rPr lang="ru-RU" sz="2500" b="1" dirty="0" smtClean="0">
                <a:solidFill>
                  <a:srgbClr val="C00000"/>
                </a:solidFill>
              </a:rPr>
              <a:t>«Сегодня мы </a:t>
            </a:r>
          </a:p>
          <a:p>
            <a:r>
              <a:rPr lang="ru-RU" sz="2500" b="1" dirty="0" smtClean="0">
                <a:solidFill>
                  <a:srgbClr val="C00000"/>
                </a:solidFill>
              </a:rPr>
              <a:t>       будем изучать…»</a:t>
            </a:r>
          </a:p>
          <a:p>
            <a:endParaRPr lang="ru-RU" sz="2500" b="1" dirty="0">
              <a:solidFill>
                <a:schemeClr val="accent2">
                  <a:lumMod val="75000"/>
                </a:schemeClr>
              </a:solidFill>
            </a:endParaRPr>
          </a:p>
          <a:p>
            <a:endParaRPr lang="ru-RU" sz="25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endParaRPr lang="ru-RU" sz="25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ru-RU" sz="2500" b="1" u="sng" dirty="0" smtClean="0">
                <a:solidFill>
                  <a:schemeClr val="tx2">
                    <a:lumMod val="75000"/>
                  </a:schemeClr>
                </a:solidFill>
              </a:rPr>
              <a:t>2. Объяснение учителя</a:t>
            </a:r>
            <a:r>
              <a:rPr lang="ru-RU" sz="2500" b="1" dirty="0" smtClean="0">
                <a:solidFill>
                  <a:schemeClr val="accent2">
                    <a:lumMod val="75000"/>
                  </a:schemeClr>
                </a:solidFill>
              </a:rPr>
              <a:t>:</a:t>
            </a:r>
          </a:p>
          <a:p>
            <a:r>
              <a:rPr lang="ru-RU" sz="2500" b="1" dirty="0" smtClean="0">
                <a:solidFill>
                  <a:srgbClr val="C00000"/>
                </a:solidFill>
              </a:rPr>
              <a:t>«Слушайте внимательно…»</a:t>
            </a:r>
          </a:p>
          <a:p>
            <a:endParaRPr lang="ru-RU" sz="25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endParaRPr lang="ru-RU" sz="25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ru-RU" sz="2500" b="1" u="sng" dirty="0" smtClean="0">
                <a:solidFill>
                  <a:schemeClr val="tx2">
                    <a:lumMod val="75000"/>
                  </a:schemeClr>
                </a:solidFill>
              </a:rPr>
              <a:t>3. Заучивание материала</a:t>
            </a:r>
            <a:r>
              <a:rPr lang="ru-RU" sz="2500" b="1" dirty="0" smtClean="0">
                <a:solidFill>
                  <a:schemeClr val="accent2">
                    <a:lumMod val="75000"/>
                  </a:schemeClr>
                </a:solidFill>
              </a:rPr>
              <a:t>:</a:t>
            </a:r>
          </a:p>
          <a:p>
            <a:r>
              <a:rPr lang="ru-RU" sz="2500" b="1" dirty="0" smtClean="0">
                <a:solidFill>
                  <a:srgbClr val="C00000"/>
                </a:solidFill>
              </a:rPr>
              <a:t>«Выучи…», «Перескажи, повтори…»</a:t>
            </a:r>
            <a:endParaRPr lang="ru-RU" sz="2500" b="1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3125" y="404664"/>
            <a:ext cx="4031323" cy="54014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b="1" dirty="0" smtClean="0"/>
              <a:t>      ПРОБЛЕМНЫЙ ДИАЛОГ</a:t>
            </a:r>
          </a:p>
          <a:p>
            <a:pPr marL="457200" indent="-457200">
              <a:buAutoNum type="arabicPeriod"/>
            </a:pPr>
            <a:r>
              <a:rPr lang="ru-RU" sz="2500" b="1" i="1" u="sng" dirty="0" smtClean="0">
                <a:solidFill>
                  <a:srgbClr val="7030A0"/>
                </a:solidFill>
              </a:rPr>
              <a:t>Постановка проблемы: </a:t>
            </a:r>
            <a:r>
              <a:rPr lang="ru-RU" sz="2000" b="1" dirty="0" smtClean="0">
                <a:solidFill>
                  <a:srgbClr val="FF0000"/>
                </a:solidFill>
              </a:rPr>
              <a:t>«С одной стороны…, но с другой стороны…», «Что удивляет? В чём затруднение?», «Какой возникает вопрос? Что надо узнать?</a:t>
            </a:r>
          </a:p>
          <a:p>
            <a:pPr marL="457200" indent="-457200">
              <a:buAutoNum type="arabicPeriod"/>
            </a:pPr>
            <a:r>
              <a:rPr lang="ru-RU" sz="2500" b="1" i="1" u="sng" dirty="0" smtClean="0">
                <a:solidFill>
                  <a:srgbClr val="7030A0"/>
                </a:solidFill>
              </a:rPr>
              <a:t>Поиск и нахождение решения</a:t>
            </a:r>
            <a:r>
              <a:rPr lang="ru-RU" sz="2500" b="1" i="1" dirty="0" smtClean="0">
                <a:solidFill>
                  <a:srgbClr val="7030A0"/>
                </a:solidFill>
              </a:rPr>
              <a:t>: </a:t>
            </a:r>
            <a:r>
              <a:rPr lang="ru-RU" sz="2000" b="1" dirty="0" smtClean="0">
                <a:solidFill>
                  <a:srgbClr val="FF0000"/>
                </a:solidFill>
              </a:rPr>
              <a:t>«Определите сами…», «Сделайте вывод…», «Как мы можем ответить на наш вопрос?»</a:t>
            </a:r>
          </a:p>
          <a:p>
            <a:pPr marL="457200" indent="-457200">
              <a:buAutoNum type="arabicPeriod"/>
            </a:pPr>
            <a:r>
              <a:rPr lang="ru-RU" sz="2500" b="1" i="1" u="sng" dirty="0" smtClean="0">
                <a:solidFill>
                  <a:srgbClr val="7030A0"/>
                </a:solidFill>
              </a:rPr>
              <a:t>Создание продукта: </a:t>
            </a:r>
            <a:r>
              <a:rPr lang="ru-RU" sz="2000" b="1" dirty="0" smtClean="0">
                <a:solidFill>
                  <a:srgbClr val="FF0000"/>
                </a:solidFill>
              </a:rPr>
              <a:t>«Придумай схему…», «Зарифмуй правило…»</a:t>
            </a:r>
            <a:endParaRPr lang="ru-RU" sz="20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49433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9" descr="schoolboy2.jpg"/>
          <p:cNvPicPr>
            <a:picLocks noChangeAspect="1"/>
          </p:cNvPicPr>
          <p:nvPr/>
        </p:nvPicPr>
        <p:blipFill>
          <a:blip r:embed="rId3" cstate="print"/>
          <a:srcRect t="1677" r="9479" b="6859"/>
          <a:stretch>
            <a:fillRect/>
          </a:stretch>
        </p:blipFill>
        <p:spPr bwMode="auto">
          <a:xfrm>
            <a:off x="7097682" y="3786190"/>
            <a:ext cx="2046318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2286000" y="2505671"/>
            <a:ext cx="4572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Aft>
                <a:spcPts val="0"/>
              </a:spcAft>
              <a:defRPr/>
            </a:pPr>
            <a:endParaRPr lang="ru-RU" sz="2000" b="1" dirty="0">
              <a:ln w="18415" cmpd="sng">
                <a:noFill/>
                <a:prstDash val="solid"/>
              </a:ln>
              <a:solidFill>
                <a:srgbClr val="0070C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fontAlgn="auto">
              <a:spcAft>
                <a:spcPts val="0"/>
              </a:spcAft>
              <a:defRPr/>
            </a:pPr>
            <a:endParaRPr lang="ru-RU" sz="2000" b="1" dirty="0">
              <a:ln w="18415" cmpd="sng">
                <a:noFill/>
                <a:prstDash val="solid"/>
              </a:ln>
              <a:solidFill>
                <a:srgbClr val="0070C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fontAlgn="auto">
              <a:spcAft>
                <a:spcPts val="0"/>
              </a:spcAft>
              <a:defRPr/>
            </a:pPr>
            <a:endParaRPr lang="ru-RU" sz="2000" b="1" dirty="0">
              <a:ln w="18415" cmpd="sng">
                <a:noFill/>
                <a:prstDash val="solid"/>
              </a:ln>
              <a:solidFill>
                <a:srgbClr val="0070C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785786" y="214290"/>
            <a:ext cx="7929618" cy="857256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800" b="1" dirty="0">
                <a:ln w="18415" cmpd="sng">
                  <a:noFill/>
                  <a:prstDash val="solid"/>
                </a:ln>
                <a:solidFill>
                  <a:schemeClr val="tx1"/>
                </a:solidFill>
                <a:latin typeface="Georgia" pitchFamily="18" charset="0"/>
              </a:rPr>
              <a:t>Технология проблемно-диалогического обучения является</a:t>
            </a:r>
            <a:r>
              <a:rPr lang="en-US" sz="2800" b="1" dirty="0">
                <a:ln w="18415" cmpd="sng">
                  <a:noFill/>
                  <a:prstDash val="solid"/>
                </a:ln>
                <a:solidFill>
                  <a:schemeClr val="tx1"/>
                </a:solidFill>
                <a:latin typeface="Euphemia" pitchFamily="34" charset="0"/>
              </a:rPr>
              <a:t>:</a:t>
            </a:r>
            <a:endParaRPr lang="ru-RU" sz="2800" b="1" dirty="0">
              <a:ln w="18415" cmpd="sng">
                <a:noFill/>
                <a:prstDash val="solid"/>
              </a:ln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1357299"/>
            <a:ext cx="8072494" cy="4739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spcBef>
                <a:spcPct val="20000"/>
              </a:spcBef>
              <a:buSzPct val="80000"/>
              <a:buFont typeface="Wingdings" pitchFamily="2" charset="2"/>
              <a:buChar char="Ø"/>
            </a:pPr>
            <a:r>
              <a:rPr lang="ru-RU" sz="2000" b="1" u="sng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результативной</a:t>
            </a:r>
          </a:p>
          <a:p>
            <a:pPr marL="342900" indent="-342900">
              <a:spcBef>
                <a:spcPct val="20000"/>
              </a:spcBef>
              <a:buSzPct val="80000"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     обеспечивает высокое качество усвоения знаний, эффективное развитие интеллекта и творческих способностей младших школьников, воспитание активной личности обучающихся, развитие универсальных учебных действий;</a:t>
            </a:r>
            <a:endParaRPr lang="ru-RU" sz="2000" b="1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SzPct val="80000"/>
              <a:buFont typeface="Wingdings" pitchFamily="2" charset="2"/>
              <a:buChar char="Ø"/>
            </a:pPr>
            <a:r>
              <a:rPr lang="ru-RU" sz="2000" b="1" u="sng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здоровьесберегающей</a:t>
            </a:r>
            <a:endParaRPr lang="ru-RU" sz="2000" b="1" u="sng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>
              <a:spcBef>
                <a:spcPct val="20000"/>
              </a:spcBef>
              <a:buSzPct val="80000"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      позволяет снижать нервно-психические нагрузки </a:t>
            </a:r>
          </a:p>
          <a:p>
            <a:pPr marL="342900" indent="-342900">
              <a:spcBef>
                <a:spcPct val="20000"/>
              </a:spcBef>
              <a:buSzPct val="80000"/>
            </a:pP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    учащихся за счет стимуляции познавательной </a:t>
            </a:r>
          </a:p>
          <a:p>
            <a:pPr marL="342900" indent="-342900">
              <a:spcBef>
                <a:spcPct val="20000"/>
              </a:spcBef>
              <a:buSzPct val="80000"/>
            </a:pP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    мотивации и «открытия» знаний;</a:t>
            </a:r>
            <a:endParaRPr lang="ru-RU" sz="2000" b="1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SzPct val="80000"/>
              <a:buFont typeface="Wingdings" pitchFamily="2" charset="2"/>
              <a:buChar char="Ø"/>
            </a:pPr>
            <a:r>
              <a:rPr lang="ru-RU" sz="2000" b="1" u="sng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lang="ru-RU" sz="2000" b="1" u="sng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бщепедагогической</a:t>
            </a:r>
          </a:p>
          <a:p>
            <a:pPr marL="342900" indent="-342900">
              <a:spcBef>
                <a:spcPct val="20000"/>
              </a:spcBef>
              <a:buSzPct val="80000"/>
            </a:pPr>
            <a:r>
              <a:rPr lang="ru-RU" sz="2000" dirty="0" smtClean="0">
                <a:latin typeface="Tahoma" pitchFamily="34" charset="0"/>
              </a:rPr>
              <a:t>    реализуется на любом предметном содержании и </a:t>
            </a:r>
          </a:p>
          <a:p>
            <a:pPr marL="342900" indent="-342900">
              <a:spcBef>
                <a:spcPct val="20000"/>
              </a:spcBef>
              <a:buSzPct val="80000"/>
            </a:pPr>
            <a:r>
              <a:rPr lang="ru-RU" sz="2000" dirty="0">
                <a:latin typeface="Tahoma" pitchFamily="34" charset="0"/>
              </a:rPr>
              <a:t> </a:t>
            </a:r>
            <a:r>
              <a:rPr lang="ru-RU" sz="2000" dirty="0" smtClean="0">
                <a:latin typeface="Tahoma" pitchFamily="34" charset="0"/>
              </a:rPr>
              <a:t>    в любой образовательной ступени.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Documents and Settings\Иришка\Рабочий стол\фон для презентации\School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40" y="7830"/>
            <a:ext cx="9133560" cy="685017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75856" y="2967335"/>
            <a:ext cx="138850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23728" y="1412776"/>
            <a:ext cx="5049671" cy="2554545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Проблемно – диалогическое</a:t>
            </a:r>
          </a:p>
          <a:p>
            <a:pPr algn="ctr"/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обучение –</a:t>
            </a:r>
          </a:p>
          <a:p>
            <a:pPr algn="ctr"/>
            <a:endParaRPr lang="ru-RU" sz="20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4">
                  <a:lumMod val="50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ru-RU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4">
                  <a:lumMod val="50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ru-RU" sz="20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4">
                  <a:lumMod val="50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ru-RU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4">
                  <a:lumMod val="50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   </a:t>
            </a:r>
          </a:p>
          <a:p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endParaRPr lang="ru-RU" sz="2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2">
                  <a:lumMod val="50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411760" y="1988840"/>
            <a:ext cx="504965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</a:t>
            </a:r>
            <a:r>
              <a:rPr lang="ru-RU" sz="22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 тип обучения, обеспечивающий </a:t>
            </a:r>
          </a:p>
          <a:p>
            <a:r>
              <a:rPr lang="ru-RU" sz="2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2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ворческое усвоение знаний учениками посредством специально организованного учителем диалога</a:t>
            </a:r>
            <a:endParaRPr lang="ru-RU" sz="22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411760" y="4149080"/>
            <a:ext cx="2448272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«проблемный»</a:t>
            </a:r>
          </a:p>
          <a:p>
            <a:pPr algn="ctr"/>
            <a:endParaRPr lang="ru-RU" sz="1100" dirty="0" smtClean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постановка проблемы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поиск решения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004048" y="4221088"/>
            <a:ext cx="2016224" cy="13696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«диалог»</a:t>
            </a:r>
          </a:p>
          <a:p>
            <a:pPr algn="ctr"/>
            <a:endParaRPr lang="ru-RU" sz="1100" dirty="0" smtClean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побуждающий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подводящий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660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000100" y="642918"/>
            <a:ext cx="7643866" cy="1071570"/>
          </a:xfrm>
          <a:prstGeom prst="roundRect">
            <a:avLst/>
          </a:prstGeom>
          <a:gradFill flip="none" rotWithShape="1">
            <a:gsLst>
              <a:gs pos="0">
                <a:schemeClr val="accent4">
                  <a:tint val="30000"/>
                  <a:satMod val="250000"/>
                </a:schemeClr>
              </a:gs>
              <a:gs pos="72000">
                <a:schemeClr val="accent4">
                  <a:tint val="75000"/>
                  <a:satMod val="210000"/>
                </a:schemeClr>
              </a:gs>
              <a:gs pos="100000">
                <a:schemeClr val="accent4">
                  <a:tint val="85000"/>
                  <a:satMod val="210000"/>
                </a:schemeClr>
              </a:gs>
            </a:gsLst>
            <a:lin ang="16200000" scaled="1"/>
            <a:tileRect/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Методы постановки учебной проблемы</a:t>
            </a:r>
            <a:endParaRPr lang="ru-RU" sz="28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" name="Прямая со стрелкой 3"/>
          <p:cNvCxnSpPr/>
          <p:nvPr/>
        </p:nvCxnSpPr>
        <p:spPr>
          <a:xfrm rot="5400000">
            <a:off x="1571604" y="2214554"/>
            <a:ext cx="1428760" cy="1143008"/>
          </a:xfrm>
          <a:prstGeom prst="straightConnector1">
            <a:avLst/>
          </a:prstGeom>
          <a:ln w="38100" cmpd="sng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 rot="5400000">
            <a:off x="3715538" y="3071016"/>
            <a:ext cx="1714512" cy="15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rot="16200000" flipH="1">
            <a:off x="6286512" y="2285992"/>
            <a:ext cx="1357322" cy="928694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Скругленный прямоугольник 15"/>
          <p:cNvSpPr/>
          <p:nvPr/>
        </p:nvSpPr>
        <p:spPr>
          <a:xfrm>
            <a:off x="571472" y="3786190"/>
            <a:ext cx="2500330" cy="185738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Побуждающий от проблемной ситуации диалог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500430" y="4572008"/>
            <a:ext cx="2286016" cy="114300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Подводящий к теме диалог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6286512" y="3786190"/>
            <a:ext cx="2643206" cy="1928826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Сообщение темы с мотивирующим приёмом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1071538" y="428604"/>
            <a:ext cx="7500990" cy="928694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Методы постановки учебной проблемы</a:t>
            </a:r>
            <a:endParaRPr lang="ru-RU" sz="28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4294967295"/>
          </p:nvPr>
        </p:nvSpPr>
        <p:spPr>
          <a:xfrm>
            <a:off x="500034" y="1554163"/>
            <a:ext cx="8429684" cy="4525962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b="1" u="sng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Побуждающий от проблемной ситуации диалог</a:t>
            </a:r>
          </a:p>
          <a:p>
            <a:pPr>
              <a:buNone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1) создание проблемной ситуации;</a:t>
            </a:r>
          </a:p>
          <a:p>
            <a:pPr>
              <a:buNone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2) побуждения к осознанию противоречия проблемной ситуации;</a:t>
            </a:r>
          </a:p>
          <a:p>
            <a:pPr>
              <a:buNone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3) побуждение к формулированию учебной проблемы;</a:t>
            </a:r>
          </a:p>
          <a:p>
            <a:pPr>
              <a:buNone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4) принятия предлагаемых учениками формулировок учебной проблемы.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642910" y="214290"/>
            <a:ext cx="8072494" cy="857256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Приёмы создания проблемной ситуации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57158" y="1357298"/>
            <a:ext cx="4500594" cy="5214974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tabLst>
                <a:tab pos="365125" algn="l"/>
              </a:tabLst>
            </a:pPr>
            <a:r>
              <a:rPr lang="ru-RU" sz="1700" b="1" u="sng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«с удивлением»</a:t>
            </a:r>
          </a:p>
          <a:p>
            <a:pPr>
              <a:tabLst>
                <a:tab pos="365125" algn="l"/>
              </a:tabLst>
            </a:pPr>
            <a:r>
              <a:rPr lang="ru-RU" sz="1700" b="1" dirty="0" smtClean="0">
                <a:latin typeface="Arial" pitchFamily="34" charset="0"/>
                <a:cs typeface="Arial" pitchFamily="34" charset="0"/>
              </a:rPr>
              <a:t>Приём 1</a:t>
            </a:r>
            <a:r>
              <a:rPr lang="ru-RU" sz="1700" dirty="0" smtClean="0">
                <a:latin typeface="Arial" pitchFamily="34" charset="0"/>
                <a:cs typeface="Arial" pitchFamily="34" charset="0"/>
              </a:rPr>
              <a:t>. </a:t>
            </a:r>
            <a:r>
              <a:rPr lang="ru-RU" sz="1700" dirty="0">
                <a:latin typeface="Arial" pitchFamily="34" charset="0"/>
                <a:cs typeface="Arial" pitchFamily="34" charset="0"/>
              </a:rPr>
              <a:t>У</a:t>
            </a:r>
            <a:r>
              <a:rPr lang="ru-RU" sz="1700" dirty="0" smtClean="0">
                <a:latin typeface="Arial" pitchFamily="34" charset="0"/>
                <a:cs typeface="Arial" pitchFamily="34" charset="0"/>
              </a:rPr>
              <a:t>читель </a:t>
            </a:r>
            <a:r>
              <a:rPr lang="ru-RU" sz="1700" dirty="0">
                <a:latin typeface="Arial" pitchFamily="34" charset="0"/>
                <a:cs typeface="Arial" pitchFamily="34" charset="0"/>
              </a:rPr>
              <a:t>одновременно предъявляет классу противоречивые факты, взаимоисключающие </a:t>
            </a:r>
            <a:r>
              <a:rPr lang="ru-RU" sz="1700" dirty="0" smtClean="0">
                <a:latin typeface="Arial" pitchFamily="34" charset="0"/>
                <a:cs typeface="Arial" pitchFamily="34" charset="0"/>
              </a:rPr>
              <a:t>научные </a:t>
            </a:r>
            <a:r>
              <a:rPr lang="ru-RU" sz="1700" dirty="0">
                <a:latin typeface="Arial" pitchFamily="34" charset="0"/>
                <a:cs typeface="Arial" pitchFamily="34" charset="0"/>
              </a:rPr>
              <a:t>теории или чьи-то точки зрения. </a:t>
            </a:r>
            <a:endParaRPr lang="ru-RU" sz="1700" dirty="0" smtClean="0">
              <a:latin typeface="Arial" pitchFamily="34" charset="0"/>
              <a:cs typeface="Arial" pitchFamily="34" charset="0"/>
            </a:endParaRPr>
          </a:p>
          <a:p>
            <a:pPr>
              <a:tabLst>
                <a:tab pos="365125" algn="l"/>
              </a:tabLst>
            </a:pPr>
            <a:r>
              <a:rPr lang="ru-RU" sz="1700" b="1" dirty="0" smtClean="0">
                <a:latin typeface="Arial" pitchFamily="34" charset="0"/>
                <a:cs typeface="Arial" pitchFamily="34" charset="0"/>
              </a:rPr>
              <a:t>Приём 2.</a:t>
            </a:r>
            <a:r>
              <a:rPr lang="ru-RU" sz="1700" b="1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700" dirty="0" smtClean="0">
                <a:latin typeface="Arial" pitchFamily="34" charset="0"/>
                <a:cs typeface="Arial" pitchFamily="34" charset="0"/>
              </a:rPr>
              <a:t>Педагог </a:t>
            </a:r>
            <a:r>
              <a:rPr lang="ru-RU" sz="1700" dirty="0">
                <a:latin typeface="Arial" pitchFamily="34" charset="0"/>
                <a:cs typeface="Arial" pitchFamily="34" charset="0"/>
              </a:rPr>
              <a:t>сталкивает разные мнения учеников, предложив классу вопрос или практическое задание на новый материал.</a:t>
            </a:r>
            <a:endParaRPr lang="ru-RU" sz="1700" dirty="0" smtClean="0">
              <a:latin typeface="Arial" pitchFamily="34" charset="0"/>
              <a:cs typeface="Arial" pitchFamily="34" charset="0"/>
            </a:endParaRPr>
          </a:p>
          <a:p>
            <a:pPr>
              <a:tabLst>
                <a:tab pos="365125" algn="l"/>
              </a:tabLst>
            </a:pPr>
            <a:r>
              <a:rPr lang="ru-RU" sz="1700" b="1" dirty="0" smtClean="0">
                <a:latin typeface="Arial" pitchFamily="34" charset="0"/>
                <a:cs typeface="Arial" pitchFamily="34" charset="0"/>
              </a:rPr>
              <a:t>Приём 3.</a:t>
            </a:r>
            <a:r>
              <a:rPr lang="ru-RU" sz="17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700" dirty="0" smtClean="0">
                <a:latin typeface="Arial" pitchFamily="34" charset="0"/>
                <a:cs typeface="Arial" pitchFamily="34" charset="0"/>
              </a:rPr>
              <a:t>Между </a:t>
            </a:r>
            <a:r>
              <a:rPr lang="ru-RU" sz="1700" dirty="0">
                <a:latin typeface="Arial" pitchFamily="34" charset="0"/>
                <a:cs typeface="Arial" pitchFamily="34" charset="0"/>
              </a:rPr>
              <a:t>житейским представлением учащихся и научным </a:t>
            </a:r>
            <a:r>
              <a:rPr lang="ru-RU" sz="1700" dirty="0" smtClean="0">
                <a:latin typeface="Arial" pitchFamily="34" charset="0"/>
                <a:cs typeface="Arial" pitchFamily="34" charset="0"/>
              </a:rPr>
              <a:t>фактом:  </a:t>
            </a:r>
          </a:p>
          <a:p>
            <a:pPr>
              <a:tabLst>
                <a:tab pos="365125" algn="l"/>
              </a:tabLst>
            </a:pPr>
            <a:r>
              <a:rPr lang="ru-RU" sz="1700" b="1" dirty="0" smtClean="0">
                <a:latin typeface="Arial" pitchFamily="34" charset="0"/>
                <a:cs typeface="Arial" pitchFamily="34" charset="0"/>
              </a:rPr>
              <a:t>шаг 1</a:t>
            </a:r>
            <a:r>
              <a:rPr lang="ru-RU" sz="1700" b="1" dirty="0">
                <a:latin typeface="Arial" pitchFamily="34" charset="0"/>
                <a:cs typeface="Arial" pitchFamily="34" charset="0"/>
              </a:rPr>
              <a:t>.</a:t>
            </a:r>
            <a:r>
              <a:rPr lang="ru-RU" sz="17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700" dirty="0" smtClean="0">
                <a:latin typeface="Arial" pitchFamily="34" charset="0"/>
                <a:cs typeface="Arial" pitchFamily="34" charset="0"/>
              </a:rPr>
              <a:t>Учитель обнажает </a:t>
            </a:r>
            <a:r>
              <a:rPr lang="ru-RU" sz="1700" dirty="0">
                <a:latin typeface="Arial" pitchFamily="34" charset="0"/>
                <a:cs typeface="Arial" pitchFamily="34" charset="0"/>
              </a:rPr>
              <a:t>житейское представление ученика вопросом или заданием « на ошибку»; </a:t>
            </a:r>
            <a:endParaRPr lang="ru-RU" sz="1700" dirty="0" smtClean="0">
              <a:latin typeface="Arial" pitchFamily="34" charset="0"/>
              <a:cs typeface="Arial" pitchFamily="34" charset="0"/>
            </a:endParaRPr>
          </a:p>
          <a:p>
            <a:pPr>
              <a:tabLst>
                <a:tab pos="365125" algn="l"/>
              </a:tabLst>
            </a:pPr>
            <a:r>
              <a:rPr lang="ru-RU" sz="1700" b="1" dirty="0" smtClean="0">
                <a:latin typeface="Arial" pitchFamily="34" charset="0"/>
                <a:cs typeface="Arial" pitchFamily="34" charset="0"/>
              </a:rPr>
              <a:t>шаг </a:t>
            </a:r>
            <a:r>
              <a:rPr lang="ru-RU" sz="1700" b="1" dirty="0">
                <a:latin typeface="Arial" pitchFamily="34" charset="0"/>
                <a:cs typeface="Arial" pitchFamily="34" charset="0"/>
              </a:rPr>
              <a:t>2.</a:t>
            </a:r>
            <a:r>
              <a:rPr lang="ru-RU" sz="17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700" dirty="0" smtClean="0">
                <a:latin typeface="Arial" pitchFamily="34" charset="0"/>
                <a:cs typeface="Arial" pitchFamily="34" charset="0"/>
              </a:rPr>
              <a:t>Предъявляет </a:t>
            </a:r>
            <a:r>
              <a:rPr lang="ru-RU" sz="1700" dirty="0">
                <a:latin typeface="Arial" pitchFamily="34" charset="0"/>
                <a:cs typeface="Arial" pitchFamily="34" charset="0"/>
              </a:rPr>
              <a:t>научный факт </a:t>
            </a:r>
            <a:r>
              <a:rPr lang="ru-RU" sz="1700" dirty="0" smtClean="0">
                <a:latin typeface="Arial" pitchFamily="34" charset="0"/>
                <a:cs typeface="Arial" pitchFamily="34" charset="0"/>
              </a:rPr>
              <a:t>сообщением, экспериментом </a:t>
            </a:r>
            <a:r>
              <a:rPr lang="ru-RU" sz="1700" dirty="0">
                <a:latin typeface="Arial" pitchFamily="34" charset="0"/>
                <a:cs typeface="Arial" pitchFamily="34" charset="0"/>
              </a:rPr>
              <a:t>или наг</a:t>
            </a:r>
            <a:r>
              <a:rPr lang="ru-RU" sz="1700" dirty="0"/>
              <a:t>лядностью.</a:t>
            </a:r>
          </a:p>
          <a:p>
            <a:pPr algn="ctr"/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143504" y="1428736"/>
            <a:ext cx="3500462" cy="4786346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700" b="1" u="sng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1700" b="1" u="sng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«с затруднением»</a:t>
            </a:r>
          </a:p>
          <a:p>
            <a:pPr algn="ctr"/>
            <a:endParaRPr lang="ru-RU" sz="17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1700" b="1" dirty="0" smtClean="0">
                <a:latin typeface="Arial" pitchFamily="34" charset="0"/>
                <a:cs typeface="Arial" pitchFamily="34" charset="0"/>
              </a:rPr>
              <a:t>Приём 4. </a:t>
            </a:r>
            <a:r>
              <a:rPr lang="ru-RU" sz="1700" dirty="0" smtClean="0">
                <a:latin typeface="Arial" pitchFamily="34" charset="0"/>
                <a:cs typeface="Arial" pitchFamily="34" charset="0"/>
              </a:rPr>
              <a:t>Учитель даёт </a:t>
            </a:r>
            <a:r>
              <a:rPr lang="ru-RU" sz="1700" dirty="0">
                <a:latin typeface="Arial" pitchFamily="34" charset="0"/>
                <a:cs typeface="Arial" pitchFamily="34" charset="0"/>
              </a:rPr>
              <a:t>практическое задание, </a:t>
            </a:r>
            <a:r>
              <a:rPr lang="ru-RU" sz="1700" dirty="0" smtClean="0">
                <a:latin typeface="Arial" pitchFamily="34" charset="0"/>
                <a:cs typeface="Arial" pitchFamily="34" charset="0"/>
              </a:rPr>
              <a:t>невыполнимое </a:t>
            </a:r>
            <a:r>
              <a:rPr lang="ru-RU" sz="1700" dirty="0">
                <a:latin typeface="Arial" pitchFamily="34" charset="0"/>
                <a:cs typeface="Arial" pitchFamily="34" charset="0"/>
              </a:rPr>
              <a:t>вообще (возникает только вопрос) </a:t>
            </a:r>
            <a:endParaRPr lang="ru-RU" sz="17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1700" b="1" dirty="0" smtClean="0">
                <a:latin typeface="Arial" pitchFamily="34" charset="0"/>
                <a:cs typeface="Arial" pitchFamily="34" charset="0"/>
              </a:rPr>
              <a:t>Приём 5.</a:t>
            </a:r>
            <a:r>
              <a:rPr lang="ru-RU" sz="17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700" dirty="0" smtClean="0">
                <a:latin typeface="Arial" pitchFamily="34" charset="0"/>
                <a:cs typeface="Arial" pitchFamily="34" charset="0"/>
              </a:rPr>
              <a:t>Учитель даёт практическое </a:t>
            </a:r>
            <a:r>
              <a:rPr lang="ru-RU" sz="1700" dirty="0">
                <a:latin typeface="Arial" pitchFamily="34" charset="0"/>
                <a:cs typeface="Arial" pitchFamily="34" charset="0"/>
              </a:rPr>
              <a:t>задание, не сходное с предыдущими </a:t>
            </a:r>
            <a:endParaRPr lang="ru-RU" sz="17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1700" b="1" dirty="0" smtClean="0">
                <a:latin typeface="Arial" pitchFamily="34" charset="0"/>
                <a:cs typeface="Arial" pitchFamily="34" charset="0"/>
              </a:rPr>
              <a:t>Приём 6.</a:t>
            </a:r>
            <a:r>
              <a:rPr lang="ru-RU" sz="1700" b="1" dirty="0">
                <a:latin typeface="Arial" pitchFamily="34" charset="0"/>
                <a:cs typeface="Arial" pitchFamily="34" charset="0"/>
              </a:rPr>
              <a:t> </a:t>
            </a:r>
            <a:endParaRPr lang="ru-RU" sz="1700" b="1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1700" b="1" dirty="0" smtClean="0">
                <a:latin typeface="Arial" pitchFamily="34" charset="0"/>
                <a:cs typeface="Arial" pitchFamily="34" charset="0"/>
              </a:rPr>
              <a:t>шаг </a:t>
            </a:r>
            <a:r>
              <a:rPr lang="ru-RU" sz="1700" b="1" dirty="0">
                <a:latin typeface="Arial" pitchFamily="34" charset="0"/>
                <a:cs typeface="Arial" pitchFamily="34" charset="0"/>
              </a:rPr>
              <a:t>1.</a:t>
            </a:r>
            <a:r>
              <a:rPr lang="ru-RU" sz="17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700" dirty="0" smtClean="0">
                <a:latin typeface="Arial" pitchFamily="34" charset="0"/>
                <a:cs typeface="Arial" pitchFamily="34" charset="0"/>
              </a:rPr>
              <a:t>Учитель даёт  </a:t>
            </a:r>
            <a:r>
              <a:rPr lang="ru-RU" sz="1700" dirty="0">
                <a:latin typeface="Arial" pitchFamily="34" charset="0"/>
                <a:cs typeface="Arial" pitchFamily="34" charset="0"/>
              </a:rPr>
              <a:t>невыполнимое практическое задание, сходное с предыдущим  </a:t>
            </a:r>
            <a:endParaRPr lang="ru-RU" sz="17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1700" b="1" dirty="0" smtClean="0">
                <a:latin typeface="Arial" pitchFamily="34" charset="0"/>
                <a:cs typeface="Arial" pitchFamily="34" charset="0"/>
              </a:rPr>
              <a:t>шаг </a:t>
            </a:r>
            <a:r>
              <a:rPr lang="ru-RU" sz="1700" b="1" dirty="0">
                <a:latin typeface="Arial" pitchFamily="34" charset="0"/>
                <a:cs typeface="Arial" pitchFamily="34" charset="0"/>
              </a:rPr>
              <a:t>2</a:t>
            </a:r>
            <a:r>
              <a:rPr lang="ru-RU" sz="1700" b="1" dirty="0" smtClean="0">
                <a:latin typeface="Arial" pitchFamily="34" charset="0"/>
                <a:cs typeface="Arial" pitchFamily="34" charset="0"/>
              </a:rPr>
              <a:t>.</a:t>
            </a:r>
            <a:r>
              <a:rPr lang="ru-RU" sz="1700" dirty="0" smtClean="0">
                <a:latin typeface="Arial" pitchFamily="34" charset="0"/>
                <a:cs typeface="Arial" pitchFamily="34" charset="0"/>
              </a:rPr>
              <a:t> Доказывает, </a:t>
            </a:r>
            <a:r>
              <a:rPr lang="ru-RU" sz="1700" dirty="0">
                <a:latin typeface="Arial" pitchFamily="34" charset="0"/>
                <a:cs typeface="Arial" pitchFamily="34" charset="0"/>
              </a:rPr>
              <a:t>что задание </a:t>
            </a:r>
            <a:r>
              <a:rPr lang="ru-RU" sz="1700" dirty="0" smtClean="0">
                <a:latin typeface="Arial" pitchFamily="34" charset="0"/>
                <a:cs typeface="Arial" pitchFamily="34" charset="0"/>
              </a:rPr>
              <a:t>всё-таки не </a:t>
            </a:r>
            <a:r>
              <a:rPr lang="ru-RU" sz="1700" dirty="0">
                <a:latin typeface="Arial" pitchFamily="34" charset="0"/>
                <a:cs typeface="Arial" pitchFamily="34" charset="0"/>
              </a:rPr>
              <a:t>выполнено.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Documents and Settings\Иришка\Рабочий стол\фон для презентации\ShkolDoskaSlideMini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0159"/>
            <a:ext cx="9144000" cy="686816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475656" y="620688"/>
            <a:ext cx="7668343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dirty="0" smtClean="0"/>
          </a:p>
          <a:p>
            <a:r>
              <a:rPr lang="ru-RU" sz="2000" b="1" dirty="0" smtClean="0"/>
              <a:t>Приём </a:t>
            </a:r>
            <a:r>
              <a:rPr lang="ru-RU" sz="2000" b="1" dirty="0"/>
              <a:t>1.</a:t>
            </a:r>
            <a:r>
              <a:rPr lang="ru-RU" sz="2000" dirty="0"/>
              <a:t> </a:t>
            </a:r>
            <a:r>
              <a:rPr lang="ru-RU" sz="2000" b="1" dirty="0">
                <a:solidFill>
                  <a:srgbClr val="C00000"/>
                </a:solidFill>
              </a:rPr>
              <a:t>Побуждающий к выдвижению и проверке гипотез диалог. </a:t>
            </a:r>
            <a:endParaRPr lang="ru-RU" sz="2000" b="1" dirty="0" smtClean="0">
              <a:solidFill>
                <a:srgbClr val="C00000"/>
              </a:solidFill>
            </a:endParaRPr>
          </a:p>
          <a:p>
            <a:r>
              <a:rPr lang="ru-RU" sz="2000" dirty="0" smtClean="0"/>
              <a:t>«</a:t>
            </a:r>
            <a:r>
              <a:rPr lang="ru-RU" sz="2000" dirty="0"/>
              <a:t>Умножение на двузначное число».</a:t>
            </a:r>
          </a:p>
          <a:p>
            <a:r>
              <a:rPr lang="ru-RU" sz="2000" dirty="0"/>
              <a:t>Работа в группах. </a:t>
            </a:r>
            <a:endParaRPr lang="ru-RU" sz="2000" dirty="0" smtClean="0"/>
          </a:p>
          <a:p>
            <a:r>
              <a:rPr lang="ru-RU" sz="2000" dirty="0" smtClean="0"/>
              <a:t>Сейчас </a:t>
            </a:r>
            <a:r>
              <a:rPr lang="ru-RU" sz="2000" dirty="0"/>
              <a:t>будете по группам решать пример    56 х 21 = </a:t>
            </a:r>
          </a:p>
          <a:p>
            <a:r>
              <a:rPr lang="ru-RU" sz="2000" dirty="0"/>
              <a:t>Какие есть гипотезы?  С чего надо начать? Воспользуйтесь распределительным свойством умножения</a:t>
            </a:r>
          </a:p>
          <a:p>
            <a:r>
              <a:rPr lang="ru-RU" sz="2000" dirty="0"/>
              <a:t> (каждая группа выдвигает свои гипотезы и фиксирует на листе)</a:t>
            </a:r>
          </a:p>
          <a:p>
            <a:r>
              <a:rPr lang="ru-RU" sz="2000" dirty="0"/>
              <a:t>Прокомментируйте свой способ решения. Появляются две гипотезы</a:t>
            </a:r>
          </a:p>
          <a:p>
            <a:r>
              <a:rPr lang="ru-RU" sz="2000" dirty="0"/>
              <a:t>50 х 20 + 6 х 1 = 1006  - ошибочная</a:t>
            </a:r>
          </a:p>
          <a:p>
            <a:r>
              <a:rPr lang="ru-RU" sz="2000" dirty="0"/>
              <a:t>56 х 20 + 56 х1 = 1176 – решающая</a:t>
            </a:r>
          </a:p>
          <a:p>
            <a:r>
              <a:rPr lang="ru-RU" sz="2000" dirty="0"/>
              <a:t>Как проверить , какой из двух способов верный?</a:t>
            </a:r>
          </a:p>
          <a:p>
            <a:r>
              <a:rPr lang="ru-RU" sz="2000" dirty="0"/>
              <a:t>Может воспользуемся каким-то прибором? (калькулятором). При умножении на калькуляторе получилось 1176</a:t>
            </a:r>
          </a:p>
          <a:p>
            <a:r>
              <a:rPr lang="ru-RU" sz="2000" dirty="0"/>
              <a:t>Значит, как надо умножать на двузначное число? (Формулируют правило, сравнивают вывод с учебником)</a:t>
            </a:r>
          </a:p>
        </p:txBody>
      </p:sp>
    </p:spTree>
    <p:extLst>
      <p:ext uri="{BB962C8B-B14F-4D97-AF65-F5344CB8AC3E}">
        <p14:creationId xmlns="" xmlns:p14="http://schemas.microsoft.com/office/powerpoint/2010/main" val="2497032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Documents and Settings\Иришка\Рабочий стол\фон для презентации\1257448827_0lik.ru_28d5d605160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487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691680" y="836712"/>
            <a:ext cx="612068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              </a:t>
            </a:r>
            <a:r>
              <a:rPr lang="ru-RU" sz="2000" b="1" dirty="0" smtClean="0"/>
              <a:t>Приём </a:t>
            </a:r>
            <a:r>
              <a:rPr lang="ru-RU" sz="2000" b="1" dirty="0"/>
              <a:t>2.</a:t>
            </a:r>
            <a:r>
              <a:rPr lang="ru-RU" sz="2000" dirty="0"/>
              <a:t> </a:t>
            </a:r>
            <a:r>
              <a:rPr lang="ru-RU" sz="2000" b="1" dirty="0">
                <a:solidFill>
                  <a:srgbClr val="C00000"/>
                </a:solidFill>
              </a:rPr>
              <a:t>Одновременное предъявление двух противоречивых фактов</a:t>
            </a:r>
            <a:r>
              <a:rPr lang="ru-RU" sz="2000" dirty="0">
                <a:solidFill>
                  <a:srgbClr val="C00000"/>
                </a:solidFill>
              </a:rPr>
              <a:t>.</a:t>
            </a:r>
          </a:p>
          <a:p>
            <a:r>
              <a:rPr lang="ru-RU" sz="2000" dirty="0"/>
              <a:t>Учащиеся выполняют здания двумя способами, приводящим к одинаковым выражениям, но различным результатам.</a:t>
            </a:r>
          </a:p>
          <a:p>
            <a:r>
              <a:rPr lang="ru-RU" sz="2000" dirty="0"/>
              <a:t>1) Из числа 9 вычесть 4. К полученной разности прибавить 3</a:t>
            </a:r>
            <a:r>
              <a:rPr lang="ru-RU" sz="2000" b="1" dirty="0"/>
              <a:t>:     9 – 4 + 3 = 8</a:t>
            </a:r>
            <a:endParaRPr lang="ru-RU" sz="2000" dirty="0"/>
          </a:p>
          <a:p>
            <a:r>
              <a:rPr lang="ru-RU" sz="2000" dirty="0"/>
              <a:t>2) К числу 4 прибавить 3. Из числа 9 вычесть полученную сумму: </a:t>
            </a:r>
          </a:p>
          <a:p>
            <a:r>
              <a:rPr lang="ru-RU" sz="2000" b="1" dirty="0"/>
              <a:t>                           9 – 4 + 3 = 2</a:t>
            </a:r>
            <a:endParaRPr lang="ru-RU" sz="2000" dirty="0"/>
          </a:p>
          <a:p>
            <a:r>
              <a:rPr lang="ru-RU" sz="2000" dirty="0" smtClean="0"/>
              <a:t>           Что </a:t>
            </a:r>
            <a:r>
              <a:rPr lang="ru-RU" sz="2000" dirty="0"/>
              <a:t>вы замечаете? Почему получились разные </a:t>
            </a:r>
            <a:r>
              <a:rPr lang="ru-RU" sz="2000" dirty="0" smtClean="0"/>
              <a:t>             </a:t>
            </a:r>
          </a:p>
          <a:p>
            <a:r>
              <a:rPr lang="ru-RU" sz="2000" dirty="0"/>
              <a:t> </a:t>
            </a:r>
            <a:r>
              <a:rPr lang="ru-RU" sz="2000" dirty="0" smtClean="0"/>
              <a:t>             ответы</a:t>
            </a:r>
            <a:r>
              <a:rPr lang="ru-RU" sz="2000" dirty="0"/>
              <a:t>?</a:t>
            </a:r>
          </a:p>
          <a:p>
            <a:r>
              <a:rPr lang="ru-RU" sz="2000" dirty="0" smtClean="0"/>
              <a:t>              Какое </a:t>
            </a:r>
            <a:r>
              <a:rPr lang="ru-RU" sz="2000" dirty="0"/>
              <a:t>действие выполняли первым? </a:t>
            </a:r>
            <a:endParaRPr lang="ru-RU" sz="2000" dirty="0" smtClean="0"/>
          </a:p>
          <a:p>
            <a:r>
              <a:rPr lang="ru-RU" sz="2000" dirty="0"/>
              <a:t> </a:t>
            </a:r>
            <a:r>
              <a:rPr lang="ru-RU" sz="2000" dirty="0" smtClean="0"/>
              <a:t>                      А </a:t>
            </a:r>
            <a:r>
              <a:rPr lang="ru-RU" sz="2000" dirty="0"/>
              <a:t>вторым?</a:t>
            </a:r>
          </a:p>
          <a:p>
            <a:r>
              <a:rPr lang="ru-RU" sz="2000" dirty="0" smtClean="0"/>
              <a:t>                        Определите </a:t>
            </a:r>
            <a:r>
              <a:rPr lang="ru-RU" sz="2000" dirty="0"/>
              <a:t>тему урока </a:t>
            </a:r>
            <a:r>
              <a:rPr lang="ru-RU" sz="2000" dirty="0" smtClean="0"/>
              <a:t>–</a:t>
            </a:r>
          </a:p>
          <a:p>
            <a:r>
              <a:rPr lang="ru-RU" sz="2000" dirty="0"/>
              <a:t> </a:t>
            </a:r>
            <a:r>
              <a:rPr lang="ru-RU" sz="2000" dirty="0" smtClean="0"/>
              <a:t>                 </a:t>
            </a:r>
            <a:r>
              <a:rPr lang="ru-RU" sz="2000" b="1" dirty="0"/>
              <a:t>Порядок действий в выражениях</a:t>
            </a:r>
            <a:r>
              <a:rPr lang="ru-RU" sz="2000" b="1" dirty="0" smtClean="0"/>
              <a:t>.     </a:t>
            </a:r>
            <a:endParaRPr lang="ru-RU" sz="2000" dirty="0"/>
          </a:p>
        </p:txBody>
      </p:sp>
    </p:spTree>
    <p:extLst>
      <p:ext uri="{BB962C8B-B14F-4D97-AF65-F5344CB8AC3E}">
        <p14:creationId xmlns="" xmlns:p14="http://schemas.microsoft.com/office/powerpoint/2010/main" val="1343986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Documents and Settings\Иришка\Рабочий стол\фон для презентации\img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29331" cy="6862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275856" y="0"/>
            <a:ext cx="5853475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dirty="0" smtClean="0"/>
          </a:p>
          <a:p>
            <a:endParaRPr lang="ru-RU" sz="2000" b="1" dirty="0"/>
          </a:p>
          <a:p>
            <a:r>
              <a:rPr lang="ru-RU" sz="2000" b="1" dirty="0" smtClean="0"/>
              <a:t>Приём </a:t>
            </a:r>
            <a:r>
              <a:rPr lang="ru-RU" sz="2000" b="1" dirty="0"/>
              <a:t>3</a:t>
            </a:r>
            <a:r>
              <a:rPr lang="ru-RU" sz="2000" b="1" dirty="0">
                <a:solidFill>
                  <a:srgbClr val="C00000"/>
                </a:solidFill>
              </a:rPr>
              <a:t>. Подводящий к теме диалог.</a:t>
            </a:r>
            <a:endParaRPr lang="ru-RU" sz="2000" dirty="0">
              <a:solidFill>
                <a:srgbClr val="C00000"/>
              </a:solidFill>
            </a:endParaRPr>
          </a:p>
          <a:p>
            <a:r>
              <a:rPr lang="ru-RU" sz="2000" dirty="0"/>
              <a:t>Предлагается материал для сравнения (два столбика слов)</a:t>
            </a:r>
          </a:p>
          <a:p>
            <a:r>
              <a:rPr lang="ru-RU" sz="2000" dirty="0"/>
              <a:t>   </a:t>
            </a:r>
            <a:r>
              <a:rPr lang="ru-RU" sz="2000" dirty="0">
                <a:solidFill>
                  <a:srgbClr val="002060"/>
                </a:solidFill>
              </a:rPr>
              <a:t>Медвежья                    разъезд</a:t>
            </a:r>
          </a:p>
          <a:p>
            <a:r>
              <a:rPr lang="ru-RU" sz="2000" dirty="0">
                <a:solidFill>
                  <a:srgbClr val="002060"/>
                </a:solidFill>
              </a:rPr>
              <a:t>   Вьюга                           объявление</a:t>
            </a:r>
          </a:p>
          <a:p>
            <a:r>
              <a:rPr lang="ru-RU" sz="2000" dirty="0">
                <a:solidFill>
                  <a:srgbClr val="002060"/>
                </a:solidFill>
              </a:rPr>
              <a:t>   Веселье                        подъезд</a:t>
            </a:r>
          </a:p>
          <a:p>
            <a:r>
              <a:rPr lang="ru-RU" sz="2000" dirty="0">
                <a:solidFill>
                  <a:srgbClr val="002060"/>
                </a:solidFill>
              </a:rPr>
              <a:t>   Ружьё                           подъём</a:t>
            </a:r>
          </a:p>
          <a:p>
            <a:r>
              <a:rPr lang="ru-RU" sz="2000" dirty="0">
                <a:solidFill>
                  <a:srgbClr val="002060"/>
                </a:solidFill>
              </a:rPr>
              <a:t>   Муравьи                      разъяснил</a:t>
            </a:r>
          </a:p>
          <a:p>
            <a:r>
              <a:rPr lang="ru-RU" sz="2000" dirty="0"/>
              <a:t>Что заметили?   </a:t>
            </a:r>
            <a:r>
              <a:rPr lang="ru-RU" sz="2000" dirty="0">
                <a:solidFill>
                  <a:schemeClr val="accent3">
                    <a:lumMod val="50000"/>
                  </a:schemeClr>
                </a:solidFill>
              </a:rPr>
              <a:t>( 1 столбик слова с Ь, второй столбик с Ъ)</a:t>
            </a:r>
          </a:p>
          <a:p>
            <a:r>
              <a:rPr lang="ru-RU" sz="2000" dirty="0"/>
              <a:t>Перед какими буквами пишется Ь и Ъ знаки?</a:t>
            </a:r>
          </a:p>
          <a:p>
            <a:r>
              <a:rPr lang="ru-RU" sz="2000" dirty="0"/>
              <a:t>Разберите эти слова по составу. В какой части слова пишутся Ь и Ъ?</a:t>
            </a:r>
          </a:p>
          <a:p>
            <a:r>
              <a:rPr lang="ru-RU" sz="2000" dirty="0"/>
              <a:t>Вывод учащихся: </a:t>
            </a:r>
            <a:r>
              <a:rPr lang="ru-RU" sz="2000" dirty="0">
                <a:solidFill>
                  <a:srgbClr val="FF0000"/>
                </a:solidFill>
              </a:rPr>
              <a:t>Ь пишется в корне слова, Ъ – между приставкой и корнем</a:t>
            </a:r>
            <a:r>
              <a:rPr lang="ru-RU" sz="2000" dirty="0" smtClean="0">
                <a:solidFill>
                  <a:srgbClr val="FF0000"/>
                </a:solidFill>
              </a:rPr>
              <a:t>.</a:t>
            </a:r>
            <a:endParaRPr lang="ru-RU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63531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Documents and Settings\Иришка\Рабочий стол\фон для презентации\3986735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228" y="1066"/>
            <a:ext cx="8334772" cy="685693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987824" y="1066"/>
            <a:ext cx="5904656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Приём 4. </a:t>
            </a:r>
            <a:r>
              <a:rPr lang="ru-RU" sz="2000" b="1" dirty="0">
                <a:solidFill>
                  <a:srgbClr val="C00000"/>
                </a:solidFill>
              </a:rPr>
              <a:t>Сообщение темы с мотивирующим приёмом «Яркое пятно»</a:t>
            </a:r>
          </a:p>
          <a:p>
            <a:r>
              <a:rPr lang="ru-RU" sz="2000" dirty="0"/>
              <a:t>Окружающий мир 2 класс.</a:t>
            </a:r>
          </a:p>
          <a:p>
            <a:r>
              <a:rPr lang="ru-RU" sz="2000" b="1" dirty="0">
                <a:solidFill>
                  <a:schemeClr val="tx2">
                    <a:lumMod val="75000"/>
                  </a:schemeClr>
                </a:solidFill>
              </a:rPr>
              <a:t>Мы путешествуем по материкам. Догадайтесь, о каком материке пойдёт речь?</a:t>
            </a:r>
          </a:p>
          <a:p>
            <a:r>
              <a:rPr lang="ru-RU" sz="2000" i="1" dirty="0"/>
              <a:t>Она располагается под нами.</a:t>
            </a:r>
          </a:p>
          <a:p>
            <a:r>
              <a:rPr lang="ru-RU" sz="2000" i="1" dirty="0"/>
              <a:t>Там, очевидно, ходят верх ногами,</a:t>
            </a:r>
          </a:p>
          <a:p>
            <a:r>
              <a:rPr lang="ru-RU" sz="2000" i="1" dirty="0"/>
              <a:t>Там наизнанку вывернутый год.</a:t>
            </a:r>
          </a:p>
          <a:p>
            <a:r>
              <a:rPr lang="ru-RU" sz="2000" i="1" dirty="0"/>
              <a:t>Там расцветают в октябре сады,</a:t>
            </a:r>
          </a:p>
          <a:p>
            <a:r>
              <a:rPr lang="ru-RU" sz="2000" i="1" dirty="0"/>
              <a:t>Там в январе, а не в июле лето,</a:t>
            </a:r>
          </a:p>
          <a:p>
            <a:r>
              <a:rPr lang="ru-RU" sz="2000" i="1" dirty="0"/>
              <a:t>Там протекают реки без воды</a:t>
            </a:r>
          </a:p>
          <a:p>
            <a:r>
              <a:rPr lang="ru-RU" sz="2000" i="1" dirty="0"/>
              <a:t>Они в пустыне пропадают </a:t>
            </a:r>
            <a:r>
              <a:rPr lang="ru-RU" sz="2000" i="1" dirty="0" smtClean="0"/>
              <a:t>где-то</a:t>
            </a:r>
          </a:p>
          <a:p>
            <a:endParaRPr lang="ru-RU" sz="2000" i="1" dirty="0"/>
          </a:p>
          <a:p>
            <a:r>
              <a:rPr lang="ru-RU" sz="2000" dirty="0"/>
              <a:t>Что вас удивило в стихотворении? Что интересного заметили? (Здесь всё наоборот; лето в январе, реки без воды)</a:t>
            </a:r>
          </a:p>
          <a:p>
            <a:r>
              <a:rPr lang="ru-RU" sz="2000" dirty="0"/>
              <a:t>Какой возникает вопрос? (Что это за материк, где всё наоборот?)</a:t>
            </a:r>
          </a:p>
          <a:p>
            <a:r>
              <a:rPr lang="ru-RU" sz="2000" dirty="0"/>
              <a:t>Это Австралия. (Так какой материк будем сегодня изучать?)</a:t>
            </a:r>
          </a:p>
        </p:txBody>
      </p:sp>
    </p:spTree>
    <p:extLst>
      <p:ext uri="{BB962C8B-B14F-4D97-AF65-F5344CB8AC3E}">
        <p14:creationId xmlns="" xmlns:p14="http://schemas.microsoft.com/office/powerpoint/2010/main" val="2783378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1157</TotalTime>
  <Words>1440</Words>
  <Application>Microsoft Office PowerPoint</Application>
  <PresentationFormat>Экран (4:3)</PresentationFormat>
  <Paragraphs>194</Paragraphs>
  <Slides>17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Таня</dc:creator>
  <cp:lastModifiedBy>пользователь</cp:lastModifiedBy>
  <cp:revision>113</cp:revision>
  <dcterms:created xsi:type="dcterms:W3CDTF">2011-11-03T11:34:00Z</dcterms:created>
  <dcterms:modified xsi:type="dcterms:W3CDTF">2015-10-28T05:51:06Z</dcterms:modified>
</cp:coreProperties>
</file>