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7"/>
  </p:notesMasterIdLst>
  <p:sldIdLst>
    <p:sldId id="291" r:id="rId2"/>
    <p:sldId id="290" r:id="rId3"/>
    <p:sldId id="292" r:id="rId4"/>
    <p:sldId id="289" r:id="rId5"/>
    <p:sldId id="256" r:id="rId6"/>
    <p:sldId id="287" r:id="rId7"/>
    <p:sldId id="274" r:id="rId8"/>
    <p:sldId id="288" r:id="rId9"/>
    <p:sldId id="276" r:id="rId10"/>
    <p:sldId id="282" r:id="rId11"/>
    <p:sldId id="281" r:id="rId12"/>
    <p:sldId id="277" r:id="rId13"/>
    <p:sldId id="278" r:id="rId14"/>
    <p:sldId id="280" r:id="rId15"/>
    <p:sldId id="28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8080"/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7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E527C-EECD-4D98-82D3-7A751886F924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05F1F-840F-4D7D-ABDF-318D8D5EEC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05F1F-840F-4D7D-ABDF-318D8D5EEC8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03404FF-B1C2-47F9-A73E-40389A83B6E1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20E1FFE-E531-432C-8876-AF884411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404FF-B1C2-47F9-A73E-40389A83B6E1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1FFE-E531-432C-8876-AF884411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404FF-B1C2-47F9-A73E-40389A83B6E1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1FFE-E531-432C-8876-AF884411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03404FF-B1C2-47F9-A73E-40389A83B6E1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20E1FFE-E531-432C-8876-AF884411CD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03404FF-B1C2-47F9-A73E-40389A83B6E1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20E1FFE-E531-432C-8876-AF884411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404FF-B1C2-47F9-A73E-40389A83B6E1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1FFE-E531-432C-8876-AF884411CD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404FF-B1C2-47F9-A73E-40389A83B6E1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1FFE-E531-432C-8876-AF884411CD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03404FF-B1C2-47F9-A73E-40389A83B6E1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20E1FFE-E531-432C-8876-AF884411CD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404FF-B1C2-47F9-A73E-40389A83B6E1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1FFE-E531-432C-8876-AF884411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03404FF-B1C2-47F9-A73E-40389A83B6E1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20E1FFE-E531-432C-8876-AF884411CD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03404FF-B1C2-47F9-A73E-40389A83B6E1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20E1FFE-E531-432C-8876-AF884411CD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03404FF-B1C2-47F9-A73E-40389A83B6E1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20E1FFE-E531-432C-8876-AF884411C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54;&#1073;&#1091;&#1095;&#1077;&#1085;&#1080;&#1077;%20&#1075;&#1088;&#1072;&#1084;&#1086;&#1090;&#1077;.%201%20&#1082;&#1083;&#1072;&#1089;&#1089;%20(&#1042;.&#1043;.%20&#1043;&#1086;&#1088;&#1077;&#1094;&#1082;&#1080;&#1081;%20&#1080;%20&#1076;&#1088;.).lnk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30.10.2015_&#1063;&#1077;&#1088;&#1085;&#1077;&#1094;&#1086;&#1074;&#1072;-&#1056;&#1086;&#1078;&#1076;&#1077;&#1089;&#1090;&#1074;&#1077;&#1085;&#1089;&#1082;&#1072;&#1103;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43192" cy="2692896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Сайт издательства «Просвещение»</a:t>
            </a:r>
            <a:endParaRPr lang="en-US" sz="4400" dirty="0" smtClean="0"/>
          </a:p>
          <a:p>
            <a:pPr algn="ctr">
              <a:buNone/>
            </a:pPr>
            <a:r>
              <a:rPr lang="en-US" sz="4400" dirty="0" smtClean="0"/>
              <a:t>http://1-4.prosv.ru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908720"/>
            <a:ext cx="7467600" cy="77472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Прием «Чтение с пометками»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2348880"/>
            <a:ext cx="8434710" cy="4025046"/>
          </a:xfrm>
        </p:spPr>
        <p:txBody>
          <a:bodyPr/>
          <a:lstStyle/>
          <a:p>
            <a:pPr fontAlgn="base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«V»  -  уже знал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– » -  думал иначе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«+»   -  новое для меня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«?» -    не понял, есть вопрос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dirty="0" smtClean="0"/>
          </a:p>
          <a:p>
            <a:pPr fontAlgn="base"/>
            <a:endParaRPr lang="ru-RU" dirty="0" smtClean="0"/>
          </a:p>
          <a:p>
            <a:pPr fontAlgn="base"/>
            <a:endParaRPr lang="ru-RU" dirty="0" smtClean="0"/>
          </a:p>
          <a:p>
            <a:pPr fontAlgn="base"/>
            <a:endParaRPr lang="ru-RU" dirty="0" smtClean="0"/>
          </a:p>
          <a:p>
            <a:pPr fontAlgn="base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Критическое мышление имеет</a:t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5 характеристик (Д.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Клустер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2204864"/>
            <a:ext cx="7426372" cy="42405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Критическое мышление…</a:t>
            </a:r>
          </a:p>
          <a:p>
            <a:pPr marL="457200" indent="-457200">
              <a:buClr>
                <a:srgbClr val="0070C0"/>
              </a:buClr>
              <a:buAutoNum type="arabicPeriod"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Мышление самостоятельное;</a:t>
            </a:r>
          </a:p>
          <a:p>
            <a:pPr marL="457200" indent="-457200">
              <a:buClr>
                <a:srgbClr val="0070C0"/>
              </a:buClr>
              <a:buAutoNum type="arabicPeriod"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Мышление обобщенное;</a:t>
            </a:r>
          </a:p>
          <a:p>
            <a:pPr marL="457200" indent="-457200">
              <a:buClr>
                <a:srgbClr val="0070C0"/>
              </a:buClr>
              <a:buAutoNum type="arabicPeriod"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Проблемное и оценочное;</a:t>
            </a:r>
          </a:p>
          <a:p>
            <a:pPr marL="457200" indent="-457200">
              <a:buClr>
                <a:srgbClr val="0070C0"/>
              </a:buClr>
              <a:buAutoNum type="arabicPeriod"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Аргументированное;</a:t>
            </a:r>
          </a:p>
          <a:p>
            <a:pPr marL="457200" indent="-457200">
              <a:buClr>
                <a:srgbClr val="0070C0"/>
              </a:buClr>
              <a:buAutoNum type="arabicPeriod"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Социальное.</a:t>
            </a:r>
          </a:p>
          <a:p>
            <a:pPr marL="457200" indent="-457200">
              <a:buAutoNum type="arabicPeriod"/>
            </a:pPr>
            <a:endParaRPr lang="ru-RU" dirty="0" smtClean="0"/>
          </a:p>
          <a:p>
            <a:pPr marL="457200" indent="-457200"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(Прием «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Инсерт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»)</a:t>
            </a:r>
            <a:endParaRPr lang="ru-RU" dirty="0" smtClean="0"/>
          </a:p>
          <a:p>
            <a:pPr marL="457200" indent="-457200">
              <a:buAutoNum type="arabicPeriod"/>
            </a:pPr>
            <a:endParaRPr lang="ru-RU" dirty="0" smtClean="0"/>
          </a:p>
          <a:p>
            <a:pPr marL="457200" indent="-4572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86808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Прием</a:t>
            </a:r>
            <a:b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ВОПРОСЫ</a:t>
            </a:r>
            <a:b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«ТОНКИЕ             И           ТОЛСТЫЕ»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2976" y="2420888"/>
            <a:ext cx="2786082" cy="293693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?</a:t>
            </a:r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 ?</a:t>
            </a:r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Когда ?</a:t>
            </a:r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Зачем ?</a:t>
            </a:r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 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0" y="2492896"/>
            <a:ext cx="4143372" cy="3238112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Объясните, почему...?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 чём различие ...?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Мог ли ...?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Согласны ли вы ...?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Почему, вы думаете ..?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Верно ли ...?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7467600" cy="100013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Прием «</a:t>
            </a:r>
            <a:r>
              <a:rPr lang="ru-RU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2708920"/>
            <a:ext cx="8535322" cy="3888432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называется одним словом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(существительным)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Описание темы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двумя прилагательными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Описание действия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рамках этой темы тремя словами-глаголами.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Фраза из четырех слов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раскрывающая суть темы или показывающая отношение к ней.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Синоним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из одного слова либо словосочетание, которое повторяет суть темы.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88840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Нерифмованное стихотворение, состоящее из 5 строк: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67544" y="836712"/>
            <a:ext cx="83582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основе технологии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РКМ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лежит трехфазная структура урока:</a:t>
            </a: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071802" y="2357430"/>
            <a:ext cx="37147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 Рефлексия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928794" y="3214686"/>
            <a:ext cx="52864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Осмысление </a:t>
            </a: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новой информации </a:t>
            </a:r>
          </a:p>
          <a:p>
            <a:pPr algn="ctr"/>
            <a:endParaRPr lang="ru-RU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214414" y="5500702"/>
            <a:ext cx="6769100" cy="792163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3286116" y="5572140"/>
            <a:ext cx="25717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Вызов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1785918" y="3143248"/>
            <a:ext cx="5616575" cy="2376487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1000100" y="1785926"/>
            <a:ext cx="6983413" cy="1368425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6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26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19" grpId="0" animBg="1"/>
      <p:bldP spid="20" grpId="0"/>
      <p:bldP spid="17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28794" y="1928802"/>
            <a:ext cx="6615114" cy="257176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Aharoni" pitchFamily="2" charset="-79"/>
              </a:rPr>
              <a:t>СПАСИБО </a:t>
            </a:r>
          </a:p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Aharoni" pitchFamily="2" charset="-79"/>
              </a:rPr>
              <a:t>ЗА </a:t>
            </a:r>
          </a:p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Aharoni" pitchFamily="2" charset="-79"/>
              </a:rPr>
              <a:t>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8" descr="http://im6-tub-ru.yandex.net/i?id=270588326-04-72&amp;n=2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268760"/>
            <a:ext cx="5950016" cy="5190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692696"/>
            <a:ext cx="4968552" cy="324036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-</a:t>
            </a:r>
            <a:r>
              <a:rPr lang="ru-RU" sz="4300" b="1" dirty="0" smtClean="0">
                <a:solidFill>
                  <a:schemeClr val="accent1">
                    <a:lumMod val="75000"/>
                  </a:schemeClr>
                </a:solidFill>
              </a:rPr>
              <a:t>Электронные приложения к учебникам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8" descr="http://im2-tub-ru.yandex.net/i?id=89884956-05-72&amp;n=2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908720"/>
            <a:ext cx="6876256" cy="5428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sz="8000" dirty="0" smtClean="0"/>
          </a:p>
          <a:p>
            <a:endParaRPr lang="ru-RU" sz="8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8000" b="1" dirty="0" err="1" smtClean="0">
                <a:solidFill>
                  <a:schemeClr val="accent2">
                    <a:lumMod val="50000"/>
                  </a:schemeClr>
                </a:solidFill>
              </a:rPr>
              <a:t>Вебинары</a:t>
            </a:r>
            <a:endParaRPr lang="ru-RU" sz="8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/>
              <a:t>Плёночная доска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2071678"/>
            <a:ext cx="6672282" cy="271464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</a:t>
            </a:r>
            <a:b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 развития критического мышления </a:t>
            </a:r>
            <a:b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учебном процессе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340768"/>
            <a:ext cx="2579467" cy="2746635"/>
          </a:xfrm>
          <a:prstGeom prst="rect">
            <a:avLst/>
          </a:prstGeom>
          <a:noFill/>
          <a:ln w="76200" cmpd="tri">
            <a:solidFill>
              <a:srgbClr val="66FF66"/>
            </a:solidFill>
            <a:miter lim="800000"/>
            <a:headEnd/>
            <a:tailEnd/>
          </a:ln>
          <a:effectLst/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123728" y="4005064"/>
            <a:ext cx="5112568" cy="1569660"/>
          </a:xfrm>
          <a:prstGeom prst="rect">
            <a:avLst/>
          </a:prstGeom>
          <a:gradFill rotWithShape="1">
            <a:gsLst>
              <a:gs pos="0">
                <a:srgbClr val="99FF99"/>
              </a:gs>
              <a:gs pos="50000">
                <a:srgbClr val="CCFF99"/>
              </a:gs>
              <a:gs pos="100000">
                <a:srgbClr val="99FF99"/>
              </a:gs>
            </a:gsLst>
            <a:lin ang="5400000" scaled="1"/>
          </a:gradFill>
          <a:ln w="76200" cmpd="tri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 smtClean="0"/>
              <a:t>Что на ваш взгляд даст наша встреча?</a:t>
            </a:r>
            <a:endParaRPr lang="ru-RU" sz="2400" b="1" dirty="0"/>
          </a:p>
          <a:p>
            <a:r>
              <a:rPr lang="ru-RU" sz="2400" b="1" dirty="0" smtClean="0"/>
              <a:t>С какой целью мы собрались?</a:t>
            </a:r>
            <a:endParaRPr lang="ru-RU" sz="2400" b="1" dirty="0"/>
          </a:p>
          <a:p>
            <a:r>
              <a:rPr lang="ru-RU" sz="2400" b="1" dirty="0" smtClean="0"/>
              <a:t>Что мы получим в итоге?</a:t>
            </a:r>
            <a:endParaRPr lang="ru-RU" sz="2400" b="1" dirty="0"/>
          </a:p>
        </p:txBody>
      </p:sp>
      <p:sp>
        <p:nvSpPr>
          <p:cNvPr id="6" name="Line 15"/>
          <p:cNvSpPr>
            <a:spLocks noChangeShapeType="1"/>
          </p:cNvSpPr>
          <p:nvPr/>
        </p:nvSpPr>
        <p:spPr bwMode="auto">
          <a:xfrm flipH="1">
            <a:off x="1259630" y="5085184"/>
            <a:ext cx="792090" cy="648072"/>
          </a:xfrm>
          <a:prstGeom prst="line">
            <a:avLst/>
          </a:prstGeom>
          <a:noFill/>
          <a:ln w="76200" cmpd="tri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4644008" y="5517232"/>
            <a:ext cx="72008" cy="576064"/>
          </a:xfrm>
          <a:prstGeom prst="line">
            <a:avLst/>
          </a:prstGeom>
          <a:noFill/>
          <a:ln w="76200" cmpd="tri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>
            <a:off x="7020272" y="5229200"/>
            <a:ext cx="360040" cy="576064"/>
          </a:xfrm>
          <a:prstGeom prst="line">
            <a:avLst/>
          </a:prstGeom>
          <a:noFill/>
          <a:ln w="76200" cmpd="tri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179512" y="5805264"/>
            <a:ext cx="2087562" cy="5762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76200" cmpd="tri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Вариант 1</a:t>
            </a: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3635896" y="5949280"/>
            <a:ext cx="2087562" cy="5762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76200" cmpd="tri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Вариант </a:t>
            </a:r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6300192" y="5805264"/>
            <a:ext cx="2087562" cy="5762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76200" cmpd="tri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Вариант </a:t>
            </a:r>
            <a:r>
              <a:rPr lang="ru-RU" sz="2000" b="1" dirty="0" smtClean="0"/>
              <a:t>3</a:t>
            </a:r>
            <a:endParaRPr lang="ru-RU" sz="2000" b="1" dirty="0"/>
          </a:p>
        </p:txBody>
      </p:sp>
      <p:sp>
        <p:nvSpPr>
          <p:cNvPr id="12" name="Заголовок 1"/>
          <p:cNvSpPr txBox="1">
            <a:spLocks noGrp="1"/>
          </p:cNvSpPr>
          <p:nvPr>
            <p:ph type="title"/>
          </p:nvPr>
        </p:nvSpPr>
        <p:spPr>
          <a:xfrm>
            <a:off x="611560" y="980728"/>
            <a:ext cx="7467600" cy="41805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6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Прием </a:t>
            </a:r>
            <a:r>
              <a:rPr kumimoji="0" lang="ru-RU" sz="36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«Дерево предсказаний»</a:t>
            </a:r>
            <a:endParaRPr kumimoji="0" lang="ru-RU" sz="3600" b="1" i="0" u="none" strike="noStrike" kern="1200" cap="small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C:\Users\Admin\Pictures\iCAK8MXP2.jpg"/>
          <p:cNvPicPr>
            <a:picLocks noChangeAspect="1" noChangeArrowheads="1"/>
          </p:cNvPicPr>
          <p:nvPr/>
        </p:nvPicPr>
        <p:blipFill>
          <a:blip r:embed="rId2" cstate="print">
            <a:lum bright="7000"/>
          </a:blip>
          <a:srcRect/>
          <a:stretch>
            <a:fillRect/>
          </a:stretch>
        </p:blipFill>
        <p:spPr bwMode="auto">
          <a:xfrm>
            <a:off x="642910" y="4643446"/>
            <a:ext cx="3143272" cy="1928826"/>
          </a:xfrm>
          <a:prstGeom prst="rect">
            <a:avLst/>
          </a:prstGeom>
          <a:solidFill>
            <a:schemeClr val="accent4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Прием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«Корзина» идей и понятий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420888"/>
            <a:ext cx="7467600" cy="4053064"/>
          </a:xfrm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normAutofit/>
          </a:bodyPr>
          <a:lstStyle/>
          <a:p>
            <a:pPr marL="273050" indent="-3175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Можно  «сбрасывать» факты, мнения, имена, проблемы, имеющие отношение к теме урока. </a:t>
            </a:r>
          </a:p>
          <a:p>
            <a:pPr marL="273050" indent="-3175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ходе урока эти разрозненные в сознании ребенка факты или мнения, проблемы или понятия могут быть связаны в логические цепи.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07704" y="2204864"/>
            <a:ext cx="489654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Bookman Old Style" pitchFamily="18" charset="0"/>
              </a:rPr>
              <a:t>ТЕХНОЛОГИЯ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683568" y="2420888"/>
            <a:ext cx="1224136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1115616" y="3212976"/>
            <a:ext cx="936104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3059832" y="3284984"/>
            <a:ext cx="360040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860032" y="3212976"/>
            <a:ext cx="0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372200" y="3212976"/>
            <a:ext cx="50405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5" idx="3"/>
          </p:cNvCxnSpPr>
          <p:nvPr/>
        </p:nvCxnSpPr>
        <p:spPr>
          <a:xfrm>
            <a:off x="6804248" y="2708920"/>
            <a:ext cx="1296144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3428992" y="1714488"/>
            <a:ext cx="1928826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85786" y="2143116"/>
            <a:ext cx="1643074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000232" y="3929066"/>
            <a:ext cx="1643074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857884" y="2143116"/>
            <a:ext cx="1643074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643438" y="3786190"/>
            <a:ext cx="1643074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>
            <a:stCxn id="8" idx="6"/>
            <a:endCxn id="7" idx="2"/>
          </p:cNvCxnSpPr>
          <p:nvPr/>
        </p:nvCxnSpPr>
        <p:spPr>
          <a:xfrm flipV="1">
            <a:off x="2428860" y="2285992"/>
            <a:ext cx="1000132" cy="178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7" idx="3"/>
          </p:cNvCxnSpPr>
          <p:nvPr/>
        </p:nvCxnSpPr>
        <p:spPr>
          <a:xfrm rot="5400000">
            <a:off x="2700714" y="2918318"/>
            <a:ext cx="1238960" cy="782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4464845" y="3178968"/>
            <a:ext cx="1143006" cy="5000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9" idx="3"/>
          </p:cNvCxnSpPr>
          <p:nvPr/>
        </p:nvCxnSpPr>
        <p:spPr>
          <a:xfrm rot="5400000">
            <a:off x="1394805" y="4440337"/>
            <a:ext cx="808537" cy="8835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286512" y="5357826"/>
            <a:ext cx="571504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143240" y="5572140"/>
            <a:ext cx="571506" cy="4286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10" idx="2"/>
            <a:endCxn id="7" idx="6"/>
          </p:cNvCxnSpPr>
          <p:nvPr/>
        </p:nvCxnSpPr>
        <p:spPr>
          <a:xfrm rot="10800000">
            <a:off x="5357818" y="2285993"/>
            <a:ext cx="500066" cy="178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3786182" y="5500702"/>
            <a:ext cx="545195" cy="5000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6200000" flipV="1">
            <a:off x="5572132" y="4500570"/>
            <a:ext cx="500066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 flipH="1" flipV="1">
            <a:off x="4679157" y="4464851"/>
            <a:ext cx="642942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6822297" y="2964653"/>
            <a:ext cx="571504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16200000" flipH="1">
            <a:off x="2357422" y="4786322"/>
            <a:ext cx="500066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4" descr="NA059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0"/>
            <a:ext cx="1916110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Овал 42"/>
          <p:cNvSpPr/>
          <p:nvPr/>
        </p:nvSpPr>
        <p:spPr>
          <a:xfrm>
            <a:off x="6929454" y="3357562"/>
            <a:ext cx="928694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714348" y="5072074"/>
            <a:ext cx="928694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5715008" y="4857760"/>
            <a:ext cx="928694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4286248" y="5000636"/>
            <a:ext cx="928694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2214546" y="5143512"/>
            <a:ext cx="928694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467544" y="692696"/>
            <a:ext cx="6429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Приём «Кластер»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(гроздья) </a:t>
            </a:r>
            <a:endParaRPr lang="ru-RU" sz="36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1293</TotalTime>
  <Words>276</Words>
  <Application>Microsoft Office PowerPoint</Application>
  <PresentationFormat>Экран (4:3)</PresentationFormat>
  <Paragraphs>70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Слайд 1</vt:lpstr>
      <vt:lpstr>Слайд 2</vt:lpstr>
      <vt:lpstr>Слайд 3</vt:lpstr>
      <vt:lpstr>Слайд 4</vt:lpstr>
      <vt:lpstr>Применение  технологии развития критического мышления  в учебном процессе</vt:lpstr>
      <vt:lpstr>  Прием «Дерево предсказаний»</vt:lpstr>
      <vt:lpstr> Прием «Корзина» идей и понятий</vt:lpstr>
      <vt:lpstr>Слайд 8</vt:lpstr>
      <vt:lpstr>Слайд 9</vt:lpstr>
      <vt:lpstr>Прием «Чтение с пометками»</vt:lpstr>
      <vt:lpstr>Критическое мышление имеет  5 характеристик (Д. Клустер)</vt:lpstr>
      <vt:lpstr>Прием ВОПРОСЫ «ТОНКИЕ             И           ТОЛСТЫЕ» </vt:lpstr>
      <vt:lpstr>Прием «Синквейн»</vt:lpstr>
      <vt:lpstr>Слайд 14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 технологии развития критического мышления  в учебном процессе</dc:title>
  <dc:creator>Admin</dc:creator>
  <cp:lastModifiedBy>пользователь</cp:lastModifiedBy>
  <cp:revision>36</cp:revision>
  <dcterms:created xsi:type="dcterms:W3CDTF">2013-02-02T18:50:28Z</dcterms:created>
  <dcterms:modified xsi:type="dcterms:W3CDTF">2015-11-30T10:52:38Z</dcterms:modified>
</cp:coreProperties>
</file>