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nougoria.ru/logos/poetry/2216/2297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nbrkomi.ru/dabook/110524/%D0%92%D0%B0%D0%BD%D0%B5%D0%B5%D0%B2%20%D0%90..pdf.x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ванеев\large-8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260648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«Знаток жизни и творчества Альберта Ванеева»</a:t>
            </a:r>
            <a:endParaRPr lang="ru-RU" sz="3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7" name="Picture 3" descr="C:\Users\1\Desktop\ванеев\Ванеев А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76872"/>
            <a:ext cx="3096344" cy="41291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499992" y="162880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Работу выполнила </a:t>
            </a:r>
          </a:p>
          <a:p>
            <a:r>
              <a:rPr lang="ru-RU" b="1" dirty="0" smtClean="0"/>
              <a:t>Бушенева Анастасия Владимировна, учитель коми языка и литературы </a:t>
            </a:r>
          </a:p>
          <a:p>
            <a:r>
              <a:rPr lang="ru-RU" b="1" dirty="0" smtClean="0"/>
              <a:t>МОУ «Косланская СОШ»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04664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9. В </a:t>
            </a:r>
            <a:r>
              <a:rPr lang="ru-RU" sz="3200" b="1" dirty="0" smtClean="0"/>
              <a:t>1988 году вышла книга </a:t>
            </a:r>
            <a:r>
              <a:rPr lang="ru-RU" sz="3200" b="1" dirty="0" smtClean="0">
                <a:solidFill>
                  <a:srgbClr val="0000FF"/>
                </a:solidFill>
              </a:rPr>
              <a:t>«</a:t>
            </a:r>
            <a:r>
              <a:rPr lang="ru-RU" sz="3200" b="1" dirty="0" err="1" smtClean="0">
                <a:solidFill>
                  <a:srgbClr val="0000FF"/>
                </a:solidFill>
              </a:rPr>
              <a:t>Войвывса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сонетъяс</a:t>
            </a:r>
            <a:r>
              <a:rPr lang="ru-RU" sz="3200" b="1" dirty="0" smtClean="0">
                <a:solidFill>
                  <a:srgbClr val="0000FF"/>
                </a:solidFill>
              </a:rPr>
              <a:t>»</a:t>
            </a:r>
            <a:r>
              <a:rPr lang="ru-RU" sz="3200" b="1" dirty="0" smtClean="0"/>
              <a:t>, в которой собраны более 200 сонетов, в том числе и переводы сонетов </a:t>
            </a:r>
            <a:r>
              <a:rPr lang="ru-RU" sz="3200" b="1" dirty="0" err="1" smtClean="0"/>
              <a:t>Микеланждело</a:t>
            </a:r>
            <a:r>
              <a:rPr lang="ru-RU" sz="3200" b="1" dirty="0" smtClean="0"/>
              <a:t>, Петрарки.</a:t>
            </a:r>
            <a:endParaRPr lang="ru-RU" sz="3200" b="1" dirty="0"/>
          </a:p>
        </p:txBody>
      </p:sp>
      <p:pic>
        <p:nvPicPr>
          <p:cNvPr id="22530" name="Picture 2" descr="C:\Users\1\Desktop\ванеев\Ванеев А. Е. Войвывса сонетъя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564904"/>
            <a:ext cx="1975656" cy="2634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48680"/>
            <a:ext cx="85689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	</a:t>
            </a:r>
            <a:r>
              <a:rPr lang="ru-RU" sz="2800" b="1" dirty="0" smtClean="0"/>
              <a:t>10. Большая </a:t>
            </a:r>
            <a:r>
              <a:rPr lang="ru-RU" sz="2800" b="1" dirty="0" smtClean="0"/>
              <a:t>работа осуществлена А.Е. Ванеевым по переводу мировой поэзии на коми язык: стихотворения Микеланджело, Данте, Петрарки, Шекспира, Пушкина, Лермонтова, Баратынского Е.А., Некрасова, Фета, Есенина С.А., Твардовского А.Т., Ахматовой, Исаковского М.В., Прокофьева, </a:t>
            </a:r>
            <a:r>
              <a:rPr lang="ru-RU" sz="2800" b="1" dirty="0" err="1" smtClean="0"/>
              <a:t>Друниной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М.Джалиля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Ник.Байтерякова</a:t>
            </a:r>
            <a:r>
              <a:rPr lang="ru-RU" sz="2800" b="1" dirty="0" smtClean="0"/>
              <a:t>, Флора Васильева, Игнатия Гаврилова, </a:t>
            </a:r>
            <a:r>
              <a:rPr lang="ru-RU" sz="2800" b="1" dirty="0" err="1" smtClean="0"/>
              <a:t>Заки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Нури</a:t>
            </a:r>
            <a:r>
              <a:rPr lang="ru-RU" sz="2800" b="1" dirty="0" smtClean="0"/>
              <a:t>, Петра </a:t>
            </a:r>
            <a:r>
              <a:rPr lang="ru-RU" sz="2800" b="1" dirty="0" err="1" smtClean="0"/>
              <a:t>Скунца</a:t>
            </a:r>
            <a:r>
              <a:rPr lang="ru-RU" sz="2800" b="1" dirty="0" smtClean="0"/>
              <a:t>, Ильдара </a:t>
            </a:r>
            <a:r>
              <a:rPr lang="ru-RU" sz="2800" b="1" dirty="0" err="1" smtClean="0"/>
              <a:t>Юзеева</a:t>
            </a:r>
            <a:r>
              <a:rPr lang="ru-RU" sz="2800" b="1" dirty="0" smtClean="0"/>
              <a:t>, Даниила Яшина и др.</a:t>
            </a:r>
          </a:p>
          <a:p>
            <a:pPr algn="just"/>
            <a:r>
              <a:rPr lang="ru-RU" sz="2800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11. «Наука </a:t>
            </a:r>
            <a:r>
              <a:rPr lang="ru-RU" sz="3200" b="1" dirty="0" smtClean="0">
                <a:solidFill>
                  <a:srgbClr val="0000FF"/>
                </a:solidFill>
              </a:rPr>
              <a:t>да поэзия – </a:t>
            </a:r>
            <a:r>
              <a:rPr lang="ru-RU" sz="3200" b="1" dirty="0" err="1" smtClean="0">
                <a:solidFill>
                  <a:srgbClr val="0000FF"/>
                </a:solidFill>
              </a:rPr>
              <a:t>кык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чой</a:t>
            </a:r>
            <a:r>
              <a:rPr lang="ru-RU" sz="3200" b="1" dirty="0" smtClean="0">
                <a:solidFill>
                  <a:srgbClr val="0000FF"/>
                </a:solidFill>
              </a:rPr>
              <a:t>…</a:t>
            </a:r>
          </a:p>
          <a:p>
            <a:r>
              <a:rPr lang="ru-RU" sz="3200" b="1" dirty="0" err="1" smtClean="0">
                <a:solidFill>
                  <a:srgbClr val="0000FF"/>
                </a:solidFill>
              </a:rPr>
              <a:t>Ме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кыкнаннысö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мыйкö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мында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тöдлi</a:t>
            </a:r>
            <a:r>
              <a:rPr lang="ru-RU" sz="3200" b="1" dirty="0" smtClean="0">
                <a:solidFill>
                  <a:srgbClr val="0000FF"/>
                </a:solidFill>
              </a:rPr>
              <a:t>…»</a:t>
            </a:r>
          </a:p>
          <a:p>
            <a:r>
              <a:rPr lang="ru-RU" sz="3200" b="1" dirty="0" smtClean="0"/>
              <a:t>В этом сонете Альберт Ванеев раскрывает себя и как поэт, и как литературовед.</a:t>
            </a:r>
            <a:endParaRPr lang="ru-RU" sz="3200" b="1" dirty="0"/>
          </a:p>
        </p:txBody>
      </p:sp>
      <p:pic>
        <p:nvPicPr>
          <p:cNvPr id="1026" name="Picture 2" descr="C:\Users\1\Desktop\ванеев\photo-5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20888"/>
            <a:ext cx="1875217" cy="2873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76672"/>
            <a:ext cx="77048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12. </a:t>
            </a:r>
            <a:r>
              <a:rPr lang="ru-RU" sz="3200" b="1" dirty="0" err="1" smtClean="0"/>
              <a:t>Енэж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ӧшӧдчис сьӧдасьӧм шальӧн,</a:t>
            </a:r>
            <a:r>
              <a:rPr lang="ru-RU" sz="3200" b="1" dirty="0" smtClean="0"/>
              <a:t>                </a:t>
            </a:r>
          </a:p>
          <a:p>
            <a:r>
              <a:rPr lang="ru-RU" sz="3200" b="1" dirty="0" err="1" smtClean="0"/>
              <a:t>Дзебис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шонд</a:t>
            </a:r>
            <a:r>
              <a:rPr lang="en-US" sz="3200" b="1" dirty="0" err="1" smtClean="0"/>
              <a:t>i</a:t>
            </a:r>
            <a:r>
              <a:rPr lang="ru-RU" sz="3200" b="1" dirty="0" err="1" smtClean="0"/>
              <a:t>лысь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мичлунсӧ мулысь</a:t>
            </a:r>
            <a:r>
              <a:rPr lang="ru-RU" sz="3200" b="1" dirty="0" smtClean="0"/>
              <a:t>.                   </a:t>
            </a:r>
          </a:p>
          <a:p>
            <a:r>
              <a:rPr lang="ru-RU" sz="3200" b="1" dirty="0" err="1" smtClean="0"/>
              <a:t>Летӧм вурун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кодь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кымӧръяс талун</a:t>
            </a:r>
            <a:r>
              <a:rPr lang="ru-RU" sz="3200" b="1" dirty="0" smtClean="0"/>
              <a:t>,                       </a:t>
            </a:r>
          </a:p>
          <a:p>
            <a:r>
              <a:rPr lang="ru-RU" sz="3200" b="1" dirty="0" smtClean="0"/>
              <a:t>Бара </a:t>
            </a:r>
            <a:r>
              <a:rPr lang="ru-RU" sz="3200" b="1" dirty="0" err="1" smtClean="0"/>
              <a:t>шуньгӧны улі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зэв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улі</a:t>
            </a:r>
            <a:r>
              <a:rPr lang="ru-RU" sz="3200" b="1" dirty="0" smtClean="0"/>
              <a:t>. </a:t>
            </a:r>
          </a:p>
          <a:p>
            <a:endParaRPr lang="ru-RU" sz="3200" b="1" dirty="0" smtClean="0"/>
          </a:p>
          <a:p>
            <a:r>
              <a:rPr lang="ru-RU" sz="3200" b="1" dirty="0" smtClean="0">
                <a:solidFill>
                  <a:srgbClr val="0000FF"/>
                </a:solidFill>
              </a:rPr>
              <a:t>Стихотворение «В осеннем лесу» - </a:t>
            </a:r>
          </a:p>
          <a:p>
            <a:r>
              <a:rPr lang="ru-RU" sz="3200" b="1" dirty="0" smtClean="0">
                <a:solidFill>
                  <a:srgbClr val="0000FF"/>
                </a:solidFill>
              </a:rPr>
              <a:t>«</a:t>
            </a:r>
            <a:r>
              <a:rPr lang="ru-RU" sz="3200" b="1" dirty="0" err="1" smtClean="0">
                <a:solidFill>
                  <a:srgbClr val="0000FF"/>
                </a:solidFill>
              </a:rPr>
              <a:t>Арся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вöрын</a:t>
            </a:r>
            <a:r>
              <a:rPr lang="ru-RU" sz="3200" b="1" dirty="0" smtClean="0">
                <a:solidFill>
                  <a:srgbClr val="0000FF"/>
                </a:solidFill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188640"/>
            <a:ext cx="86409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13. Иван </a:t>
            </a:r>
            <a:r>
              <a:rPr lang="ru-RU" sz="2000" b="1" dirty="0" smtClean="0">
                <a:solidFill>
                  <a:srgbClr val="0000FF"/>
                </a:solidFill>
              </a:rPr>
              <a:t>КУРАТОВ и Альберт ВАНЕЕВ</a:t>
            </a:r>
          </a:p>
          <a:p>
            <a:pPr algn="just"/>
            <a:r>
              <a:rPr lang="ru-RU" sz="2000" b="1" dirty="0" smtClean="0"/>
              <a:t>Оба поэта (пусть с разницей в 84 года) родились в один день, можно считать судьбоносным знаком, да и сам Альберт Егорович это прекрасно осознавал. Более того – считал, что как литературовед обязательно должен исследовать творчество классика коми поэзии.  </a:t>
            </a:r>
          </a:p>
          <a:p>
            <a:pPr algn="just"/>
            <a:r>
              <a:rPr lang="ru-RU" sz="2000" b="1" dirty="0" smtClean="0"/>
              <a:t>Много сил и времени Ванеев отдавал изучению жизни и творчества И. А. Куратова, к 150 - </a:t>
            </a:r>
            <a:r>
              <a:rPr lang="ru-RU" sz="2000" b="1" dirty="0" err="1" smtClean="0"/>
              <a:t>летию</a:t>
            </a:r>
            <a:r>
              <a:rPr lang="ru-RU" sz="2000" b="1" dirty="0" smtClean="0"/>
              <a:t> со дня рождения поэта подготовил книгу «В поисках истины», ещё в 1980ых  гг. написал либретто к будущей национальной опере об Иване Куратове.</a:t>
            </a:r>
          </a:p>
          <a:p>
            <a:pPr algn="just"/>
            <a:r>
              <a:rPr lang="ru-RU" sz="2000" b="1" dirty="0" smtClean="0"/>
              <a:t>Когда занялся исследованиями по творчеству И.Куратова, то специально отправился в Среднюю Азию, где жил Иван Алексеевич, и изучал юриспруденцию и правоведение лишь только потому, что </a:t>
            </a:r>
            <a:r>
              <a:rPr lang="ru-RU" sz="2000" b="1" dirty="0" err="1" smtClean="0"/>
              <a:t>Куратов</a:t>
            </a:r>
            <a:r>
              <a:rPr lang="ru-RU" sz="2000" b="1" dirty="0" smtClean="0"/>
              <a:t> был следователем. Альберта Егоровича всегда отличала глубина подхода, чем бы он ни занимался.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404664"/>
            <a:ext cx="84969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2400" b="1" dirty="0" smtClean="0"/>
              <a:t>А.Ванеевым написаны стихи, посвящённые И.Куратову. Хотел издать </a:t>
            </a:r>
            <a:r>
              <a:rPr lang="ru-RU" sz="2400" b="1" dirty="0" err="1" smtClean="0"/>
              <a:t>Куратовскую</a:t>
            </a:r>
            <a:r>
              <a:rPr lang="ru-RU" sz="2400" b="1" dirty="0" smtClean="0"/>
              <a:t> энциклопедию. Альберт Егорович успел разработать ее концепцию, всю терминологию и даже просчитал расходы на выпуск, но, увы, слишком рано ушел из жизни, так и не увидев плоды своего масштабного начинания.</a:t>
            </a:r>
            <a:endParaRPr lang="ru-RU" sz="2400" b="1" dirty="0"/>
          </a:p>
        </p:txBody>
      </p:sp>
      <p:pic>
        <p:nvPicPr>
          <p:cNvPr id="28673" name="Picture 1" descr="C:\Users\1\Desktop\ванеев\4681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16932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580192"/>
            <a:ext cx="9144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14.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Зэв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важӧн тэ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Комиӧ волін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Старинный наш друг и товарищ,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колис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сэксянь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нэм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джын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                   Стремителен времени век.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паметьяд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серпас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век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олӧ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                           Полвека назад в Сыктывкаре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Кыдз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Войвылын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чӧлалӧ лым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                         Ты видел наш северный снег.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(в переводе И.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Лашкова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Стихотворение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Войвылын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чöлалö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лым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».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Сиöма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коми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кыв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велöдысь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да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радейтысь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венгерскöй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профессор Давид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Фокош-Фукслы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7650" name="Picture 2" descr="C:\Users\1\Desktop\ванеев\Fok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492896"/>
            <a:ext cx="2304256" cy="301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1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15. В </a:t>
            </a:r>
            <a:r>
              <a:rPr lang="ru-RU" sz="2000" b="1" dirty="0" smtClean="0"/>
              <a:t>октябре 2009 года в Государственном театре оперы и балета Республики Коми 52-й театральный сезон открылся премьерой:  </a:t>
            </a:r>
            <a:r>
              <a:rPr lang="ru-RU" sz="2000" b="1" dirty="0" smtClean="0">
                <a:solidFill>
                  <a:srgbClr val="0000FF"/>
                </a:solidFill>
              </a:rPr>
              <a:t>оперой «</a:t>
            </a:r>
            <a:r>
              <a:rPr lang="ru-RU" sz="2000" b="1" dirty="0" err="1" smtClean="0">
                <a:solidFill>
                  <a:srgbClr val="0000FF"/>
                </a:solidFill>
              </a:rPr>
              <a:t>Куратов</a:t>
            </a:r>
            <a:r>
              <a:rPr lang="ru-RU" sz="2000" b="1" dirty="0" smtClean="0">
                <a:solidFill>
                  <a:srgbClr val="0000FF"/>
                </a:solidFill>
              </a:rPr>
              <a:t>», </a:t>
            </a:r>
            <a:r>
              <a:rPr lang="ru-RU" sz="2000" b="1" dirty="0" smtClean="0"/>
              <a:t>которая была написана выходцем из Коми, а ныне жителем Лондона композитором Сергеем </a:t>
            </a:r>
            <a:r>
              <a:rPr lang="ru-RU" sz="2000" b="1" dirty="0" err="1" smtClean="0"/>
              <a:t>Носковым</a:t>
            </a:r>
            <a:r>
              <a:rPr lang="ru-RU" sz="2000" b="1" dirty="0" smtClean="0"/>
              <a:t>. Премьера стала значительным событием в жизни республики: ведь это – первая коми опера на коренном языке.  Основа либретто выполнена в 1984 году коми поэтом Албертов Ванеевым и дополнена </a:t>
            </a:r>
            <a:r>
              <a:rPr lang="ru-RU" sz="2000" b="1" dirty="0" err="1" smtClean="0"/>
              <a:t>С.Носковым</a:t>
            </a:r>
            <a:r>
              <a:rPr lang="ru-RU" sz="2000" b="1" dirty="0" smtClean="0"/>
              <a:t> современными реалиями. Постановка </a:t>
            </a:r>
            <a:r>
              <a:rPr lang="ru-RU" sz="2000" b="1" dirty="0" smtClean="0">
                <a:solidFill>
                  <a:srgbClr val="0000FF"/>
                </a:solidFill>
              </a:rPr>
              <a:t>оперы «</a:t>
            </a:r>
            <a:r>
              <a:rPr lang="ru-RU" sz="2000" b="1" dirty="0" err="1" smtClean="0">
                <a:solidFill>
                  <a:srgbClr val="0000FF"/>
                </a:solidFill>
              </a:rPr>
              <a:t>Куратов</a:t>
            </a:r>
            <a:r>
              <a:rPr lang="ru-RU" sz="2000" b="1" dirty="0" smtClean="0">
                <a:solidFill>
                  <a:srgbClr val="0000FF"/>
                </a:solidFill>
              </a:rPr>
              <a:t>» </a:t>
            </a:r>
            <a:r>
              <a:rPr lang="ru-RU" sz="2000" b="1" dirty="0" smtClean="0"/>
              <a:t>была запланирована на 2009 год вследствие 170-летия со дня рождения основоположника коми литературы и провозглашения 2009-го годом коми языка. </a:t>
            </a:r>
            <a:endParaRPr lang="ru-RU" sz="2000" b="1" dirty="0"/>
          </a:p>
        </p:txBody>
      </p:sp>
      <p:pic>
        <p:nvPicPr>
          <p:cNvPr id="26625" name="Picture 1" descr="C:\Users\1\Desktop\ванеев\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140968"/>
            <a:ext cx="2060185" cy="3066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8640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16. В</a:t>
            </a:r>
            <a:r>
              <a:rPr lang="ru-RU" sz="2400" b="1" dirty="0" smtClean="0"/>
              <a:t>  1980 году в г. Альта (Норвегия) проходил День мира стран Норвегия – Россия – Финляндия – Швеция, участником этих событий был </a:t>
            </a:r>
            <a:r>
              <a:rPr lang="ru-RU" sz="2400" b="1" dirty="0" smtClean="0">
                <a:hlinkClick r:id="rId3"/>
              </a:rPr>
              <a:t>Альберт Ванеев</a:t>
            </a:r>
            <a:r>
              <a:rPr lang="ru-RU" sz="2400" b="1" dirty="0" smtClean="0"/>
              <a:t>, по окончании форума поэт написал цикл «</a:t>
            </a:r>
            <a:r>
              <a:rPr lang="ru-RU" sz="2400" b="1" dirty="0" err="1" smtClean="0"/>
              <a:t>Норвегияса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серпасъяс</a:t>
            </a:r>
            <a:r>
              <a:rPr lang="ru-RU" sz="2400" b="1" dirty="0" smtClean="0"/>
              <a:t>», включающий 7 стихотворений, посвященных этой северной стране, ее природе и выдающимся личностям: </a:t>
            </a:r>
            <a:r>
              <a:rPr lang="ru-RU" sz="2400" b="1" dirty="0" err="1" smtClean="0"/>
              <a:t>Киркенесскöй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полкаса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рядöвой</a:t>
            </a:r>
            <a:r>
              <a:rPr lang="ru-RU" sz="2400" b="1" dirty="0" smtClean="0"/>
              <a:t>; </a:t>
            </a:r>
            <a:r>
              <a:rPr lang="ru-RU" sz="2400" b="1" dirty="0" err="1" smtClean="0"/>
              <a:t>Велöдысьяс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йылысь</a:t>
            </a:r>
            <a:r>
              <a:rPr lang="ru-RU" sz="2400" b="1" dirty="0" smtClean="0"/>
              <a:t> баллада; Россия </a:t>
            </a:r>
            <a:r>
              <a:rPr lang="ru-RU" sz="2400" b="1" dirty="0" err="1" smtClean="0"/>
              <a:t>сэн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кöн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петö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шондi</a:t>
            </a:r>
            <a:r>
              <a:rPr lang="ru-RU" sz="2400" b="1" dirty="0" smtClean="0"/>
              <a:t> ; </a:t>
            </a:r>
            <a:r>
              <a:rPr lang="ru-RU" sz="2400" b="1" dirty="0" err="1" smtClean="0"/>
              <a:t>Нурдаль</a:t>
            </a:r>
            <a:r>
              <a:rPr lang="ru-RU" sz="2400" b="1" dirty="0" smtClean="0"/>
              <a:t> Григ; </a:t>
            </a:r>
            <a:r>
              <a:rPr lang="ru-RU" sz="2400" b="1" dirty="0" err="1" smtClean="0"/>
              <a:t>Медся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войвыв</a:t>
            </a:r>
            <a:r>
              <a:rPr lang="ru-RU" sz="2400" b="1" dirty="0" smtClean="0"/>
              <a:t> кар; </a:t>
            </a:r>
            <a:r>
              <a:rPr lang="ru-RU" sz="2400" b="1" dirty="0" smtClean="0">
                <a:hlinkClick r:id="rId4"/>
              </a:rPr>
              <a:t>«</a:t>
            </a:r>
            <a:r>
              <a:rPr lang="ru-RU" sz="2400" b="1" dirty="0" err="1" smtClean="0">
                <a:hlinkClick r:id="rId4"/>
              </a:rPr>
              <a:t>Кыдзи</a:t>
            </a:r>
            <a:r>
              <a:rPr lang="ru-RU" sz="2400" b="1" dirty="0" smtClean="0">
                <a:hlinkClick r:id="rId4"/>
              </a:rPr>
              <a:t> </a:t>
            </a:r>
            <a:r>
              <a:rPr lang="ru-RU" sz="2400" b="1" dirty="0" err="1" smtClean="0">
                <a:hlinkClick r:id="rId4"/>
              </a:rPr>
              <a:t>дзугöмны</a:t>
            </a:r>
            <a:r>
              <a:rPr lang="ru-RU" sz="2400" b="1" dirty="0" smtClean="0">
                <a:hlinkClick r:id="rId4"/>
              </a:rPr>
              <a:t> </a:t>
            </a:r>
            <a:r>
              <a:rPr lang="ru-RU" sz="2400" b="1" dirty="0" err="1" smtClean="0">
                <a:hlinkClick r:id="rId4"/>
              </a:rPr>
              <a:t>тэнö</a:t>
            </a:r>
            <a:r>
              <a:rPr lang="ru-RU" sz="2400" b="1" dirty="0" smtClean="0">
                <a:hlinkClick r:id="rId4"/>
              </a:rPr>
              <a:t>, Норвегия…»</a:t>
            </a:r>
            <a:r>
              <a:rPr lang="ru-RU" sz="2400" b="1" dirty="0" smtClean="0"/>
              <a:t>; </a:t>
            </a:r>
            <a:r>
              <a:rPr lang="ru-RU" sz="2400" b="1" dirty="0" err="1" smtClean="0"/>
              <a:t>Норвежскöй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мореын</a:t>
            </a:r>
            <a:r>
              <a:rPr lang="ru-RU" sz="2400" b="1" dirty="0" smtClean="0"/>
              <a:t> шторм. И большой очерк «Фиорд </a:t>
            </a:r>
            <a:r>
              <a:rPr lang="ru-RU" sz="2400" b="1" dirty="0" err="1" smtClean="0"/>
              <a:t>муын</a:t>
            </a:r>
            <a:r>
              <a:rPr lang="ru-RU" sz="2400" b="1" dirty="0" smtClean="0"/>
              <a:t>» (На земле Фьордов).</a:t>
            </a:r>
          </a:p>
          <a:p>
            <a:endParaRPr lang="ru-RU" dirty="0"/>
          </a:p>
        </p:txBody>
      </p:sp>
      <p:pic>
        <p:nvPicPr>
          <p:cNvPr id="25602" name="Picture 2" descr="C:\Users\1\Desktop\ванеев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573016"/>
            <a:ext cx="26384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2656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	</a:t>
            </a:r>
            <a:r>
              <a:rPr lang="ru-RU" sz="2800" b="1" dirty="0" smtClean="0"/>
              <a:t>17. «В </a:t>
            </a:r>
            <a:r>
              <a:rPr lang="ru-RU" sz="2800" b="1" dirty="0" smtClean="0"/>
              <a:t>Мордовии и во всех национальных финно-угорских республиках России, а также в Венгрии и Финляндии, Альберта Егоровича Ванеева справедливо называют выдающимся финно-угорским учёным».</a:t>
            </a:r>
          </a:p>
          <a:p>
            <a:pPr algn="just"/>
            <a:r>
              <a:rPr lang="ru-RU" sz="2800" b="1" dirty="0" smtClean="0"/>
              <a:t>	</a:t>
            </a:r>
            <a:r>
              <a:rPr lang="ru-RU" sz="2800" b="1" dirty="0" smtClean="0">
                <a:solidFill>
                  <a:srgbClr val="0000FF"/>
                </a:solidFill>
              </a:rPr>
              <a:t>Андрей Алешкин, заслуженный деятель Республики Мордовия, профессор МГУ им. Н.П. Огарева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1. Альберт </a:t>
            </a:r>
            <a:r>
              <a:rPr lang="ru-RU" b="1" dirty="0" smtClean="0">
                <a:solidFill>
                  <a:srgbClr val="0000FF"/>
                </a:solidFill>
              </a:rPr>
              <a:t>Егорович Ванеев родился 18 июля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1933 года в селе Буткан Удорского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2052" name="Picture 4" descr="C:\Users\1\Desktop\ванеев\4iEhjwI1Yz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56792"/>
            <a:ext cx="4752528" cy="3564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04664"/>
            <a:ext cx="79928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18. Альберт </a:t>
            </a:r>
            <a:r>
              <a:rPr lang="ru-RU" sz="2800" b="1" dirty="0" smtClean="0">
                <a:solidFill>
                  <a:srgbClr val="0000FF"/>
                </a:solidFill>
              </a:rPr>
              <a:t>Ванеев – большой ученый</a:t>
            </a:r>
          </a:p>
          <a:p>
            <a:pPr algn="just"/>
            <a:r>
              <a:rPr lang="ru-RU" sz="2000" b="1" dirty="0" smtClean="0"/>
              <a:t>В 1955 г. с отличием окончил историко-филологический факультет Коми пединститута. С 1962 г. работает научным сотрудником отдела языка, литературы и истории Коми филиала АН СССР. В 1963 г. защитил кандидатскую диссертацию по теме «Вопросы мастерства в коми советской поэзии». </a:t>
            </a:r>
          </a:p>
          <a:p>
            <a:pPr algn="just"/>
            <a:r>
              <a:rPr lang="ru-RU" sz="2000" b="1" dirty="0" smtClean="0"/>
              <a:t>Альберт Егорович - автор монографий «</a:t>
            </a:r>
            <a:r>
              <a:rPr lang="ru-RU" sz="2000" b="1" dirty="0" err="1" smtClean="0"/>
              <a:t>Сöвмысь</a:t>
            </a:r>
            <a:r>
              <a:rPr lang="ru-RU" sz="2000" b="1" dirty="0" smtClean="0"/>
              <a:t> поэзия» («Развивающаяся поэзия», 1963), «Время и коми поэзия» (1974), «Коми-зырянское просветительство» (2001). Много сил и времени отдавал изучению жизни и творчества И. А. Куратова. К 150 - </a:t>
            </a:r>
            <a:r>
              <a:rPr lang="ru-RU" sz="2000" b="1" dirty="0" err="1" smtClean="0"/>
              <a:t>летию</a:t>
            </a:r>
            <a:r>
              <a:rPr lang="ru-RU" sz="2000" b="1" dirty="0" smtClean="0"/>
              <a:t> со дня рождения поэта подготовил книгу «В поисках истины». В 1984 г. А.Е.Ванеев перешел в Президиум Коми НЦ </a:t>
            </a:r>
            <a:r>
              <a:rPr lang="ru-RU" sz="2000" b="1" dirty="0" err="1" smtClean="0"/>
              <a:t>УрОРАН</a:t>
            </a:r>
            <a:r>
              <a:rPr lang="ru-RU" sz="2000" b="1" dirty="0" smtClean="0"/>
              <a:t> и возглавил научную группу по созданию энциклопедии «Республика Коми».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Альберт Ванеев был большим патриотом и делал все, чтобы прославить свой народ, воспеть природу родного края, но сам говорил, что прежде всего он – ученый. Альберт Ванеев одним из первых обратился к коми ритмике, первым проанализировал коми поэзию. Вторая его любимая тема – </a:t>
            </a:r>
            <a:r>
              <a:rPr lang="ru-RU" sz="2400" b="1" dirty="0" err="1" smtClean="0"/>
              <a:t>куратоведение</a:t>
            </a:r>
            <a:r>
              <a:rPr lang="ru-RU" sz="2400" b="1" dirty="0" smtClean="0"/>
              <a:t>. Он специально отправился в Казахстан и Узбекистан, чтобы глубоко изучить личность Куратова. И вообще, он брался за самые сложные темы. За пять лет создал большой труд - «Историю коми литературы», писал учебники, после выпуска «Энциклопедии Республики Коми» задумал создать </a:t>
            </a:r>
            <a:r>
              <a:rPr lang="ru-RU" sz="2400" b="1" dirty="0" err="1" smtClean="0"/>
              <a:t>куратовскую</a:t>
            </a:r>
            <a:r>
              <a:rPr lang="ru-RU" sz="2400" b="1" dirty="0" smtClean="0"/>
              <a:t> энциклопедию. </a:t>
            </a:r>
          </a:p>
          <a:p>
            <a:pPr algn="just"/>
            <a:r>
              <a:rPr lang="ru-RU" sz="2400" b="1" dirty="0" smtClean="0">
                <a:solidFill>
                  <a:srgbClr val="0000FF"/>
                </a:solidFill>
              </a:rPr>
              <a:t>А.Ванеев является автором более 300 литературоведческих работ.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336010"/>
            <a:ext cx="878497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19.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НАГРАДЫ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Альберта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Ванеева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Член Союза писателей СССР (1965 г.)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Награжден двумя  Почетными грамотами Президиума Верховного Совета Коми АССР (1958, 1968), Ленинской юбилейной медалью «За доблестный труд» (1970).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 создание «Баллады о мальчишках» и поэтические сборники «Сосны под солнцем» и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Луншöр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» А. Ванееву в 1968 г. присуждена премия Коми комсомола. За сборник стихотворений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Талун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асылыс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сöдз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» в 1980 г. поэт стал лауреатом Государственной премии Коми АССР им. И. А. Куратова.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C:\Users\1\Desktop\ванеев\Ванеев А. Е. Лун шöр.jpg"/>
          <p:cNvPicPr>
            <a:picLocks noChangeAspect="1" noChangeArrowheads="1"/>
          </p:cNvPicPr>
          <p:nvPr/>
        </p:nvPicPr>
        <p:blipFill>
          <a:blip r:embed="rId3" cstate="print"/>
          <a:srcRect r="45161"/>
          <a:stretch>
            <a:fillRect/>
          </a:stretch>
        </p:blipFill>
        <p:spPr bwMode="auto">
          <a:xfrm>
            <a:off x="6804248" y="3789040"/>
            <a:ext cx="2016224" cy="2757483"/>
          </a:xfrm>
          <a:prstGeom prst="rect">
            <a:avLst/>
          </a:prstGeom>
          <a:noFill/>
        </p:spPr>
      </p:pic>
      <p:pic>
        <p:nvPicPr>
          <p:cNvPr id="34819" name="Picture 3" descr="C:\Users\1\Desktop\ванеев\Ванеев А. Е. Талун асылыс сöд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789040"/>
            <a:ext cx="2088232" cy="2784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640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Альберт Ванеев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Заслуженный работник культуры Коми АССР (1988), </a:t>
            </a:r>
            <a:endParaRPr lang="ru-RU" sz="2400" b="1" dirty="0" smtClean="0"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Народный поэт Республики Коми (1996)</a:t>
            </a:r>
            <a:endParaRPr lang="ru-RU" sz="2400" b="1" dirty="0" smtClean="0"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 1984 года А.Е. Ванеев активно работал над созданием трехтомной энциклопедии "Республика Коми" - был заместителем главного редактора, руководителем научной группы по её созданию, автором многих статей. За этот фундаментальный труд в составе авторского коллектива был удостоен звания лауреата Государственной премии Республики Коми (2001). Член-корреспондент Петровской Академии наук и искусств (2000)</a:t>
            </a:r>
            <a:endParaRPr lang="ru-RU" sz="2400" b="1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32656"/>
            <a:ext cx="8640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20. В </a:t>
            </a:r>
            <a:r>
              <a:rPr lang="ru-RU" sz="2000" b="1" dirty="0" smtClean="0"/>
              <a:t>дань памяти поэту в 2003 году в селе Кослан прошла </a:t>
            </a:r>
            <a:r>
              <a:rPr lang="ru-RU" sz="2000" b="1" dirty="0" smtClean="0">
                <a:solidFill>
                  <a:srgbClr val="0000FF"/>
                </a:solidFill>
              </a:rPr>
              <a:t>научно-практическая конференция </a:t>
            </a:r>
            <a:r>
              <a:rPr lang="ru-RU" sz="2000" b="1" dirty="0" smtClean="0"/>
              <a:t>«Альберт Ванеев – поэт, учёный» и </a:t>
            </a:r>
            <a:r>
              <a:rPr lang="ru-RU" sz="2000" b="1" dirty="0" smtClean="0">
                <a:solidFill>
                  <a:srgbClr val="0000FF"/>
                </a:solidFill>
              </a:rPr>
              <a:t>праздник «Коми книга», </a:t>
            </a:r>
            <a:r>
              <a:rPr lang="ru-RU" sz="2000" b="1" dirty="0" smtClean="0"/>
              <a:t>посвящённые 70-летию со дня рождения народного поэта. В том же году </a:t>
            </a:r>
            <a:r>
              <a:rPr lang="ru-RU" sz="2000" b="1" dirty="0" smtClean="0">
                <a:solidFill>
                  <a:srgbClr val="0000FF"/>
                </a:solidFill>
              </a:rPr>
              <a:t>Центральной библиотеке села Кослан было присвоено имя А. Е. Ванеева.</a:t>
            </a:r>
          </a:p>
          <a:p>
            <a:pPr algn="just"/>
            <a:r>
              <a:rPr lang="ru-RU" sz="2000" b="1" dirty="0" smtClean="0"/>
              <a:t>В 2007 году на родине поэта прошли </a:t>
            </a:r>
            <a:r>
              <a:rPr lang="ru-RU" sz="2000" b="1" dirty="0" smtClean="0">
                <a:solidFill>
                  <a:srgbClr val="0000FF"/>
                </a:solidFill>
              </a:rPr>
              <a:t>первые республиканские </a:t>
            </a:r>
            <a:r>
              <a:rPr lang="ru-RU" sz="2000" b="1" dirty="0" err="1" smtClean="0">
                <a:solidFill>
                  <a:srgbClr val="0000FF"/>
                </a:solidFill>
              </a:rPr>
              <a:t>Ванеевские</a:t>
            </a:r>
            <a:r>
              <a:rPr lang="ru-RU" sz="2000" b="1" dirty="0" smtClean="0">
                <a:solidFill>
                  <a:srgbClr val="0000FF"/>
                </a:solidFill>
              </a:rPr>
              <a:t> чтения</a:t>
            </a:r>
            <a:r>
              <a:rPr lang="ru-RU" sz="2000" b="1" dirty="0" smtClean="0"/>
              <a:t>, на родительском доме Ванеева в селе Буткан Удорского района состоялось </a:t>
            </a:r>
            <a:r>
              <a:rPr lang="ru-RU" sz="2000" b="1" dirty="0" smtClean="0">
                <a:solidFill>
                  <a:srgbClr val="0000FF"/>
                </a:solidFill>
              </a:rPr>
              <a:t>открытие мемориальной доски.   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Летний университет молодых финно-угорских переводчиков </a:t>
            </a:r>
            <a:r>
              <a:rPr lang="ru-RU" sz="2000" b="1" dirty="0" smtClean="0"/>
              <a:t>имени Альберта Ванеева</a:t>
            </a:r>
            <a:r>
              <a:rPr lang="ru-RU" sz="20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«Коми книга-2013» </a:t>
            </a:r>
            <a:r>
              <a:rPr lang="ru-RU" sz="2000" b="1" dirty="0" smtClean="0"/>
              <a:t>была посвящена 80-летию А.Е.Ванеева.          </a:t>
            </a:r>
          </a:p>
          <a:p>
            <a:pPr algn="just"/>
            <a:r>
              <a:rPr lang="ru-RU" sz="2000" b="1" dirty="0" smtClean="0"/>
              <a:t>С 2014 года - </a:t>
            </a:r>
            <a:r>
              <a:rPr lang="ru-RU" sz="2000" b="1" dirty="0" smtClean="0">
                <a:solidFill>
                  <a:srgbClr val="0000FF"/>
                </a:solidFill>
              </a:rPr>
              <a:t>Литературная премия </a:t>
            </a:r>
            <a:r>
              <a:rPr lang="ru-RU" sz="2000" b="1" dirty="0" err="1" smtClean="0">
                <a:solidFill>
                  <a:srgbClr val="0000FF"/>
                </a:solidFill>
              </a:rPr>
              <a:t>им.А.Е.Ванеева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1\Desktop\ванеев\photo-3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77072"/>
            <a:ext cx="14964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1\Desktop\ванеев\ADxdkqG_DH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149080"/>
            <a:ext cx="3295848" cy="2471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1\Desktop\ванеев\komi_nebog_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23050"/>
            <a:ext cx="2880320" cy="2734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2068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2. А.Ванееву </a:t>
            </a:r>
            <a:r>
              <a:rPr lang="ru-RU" sz="3200" b="1" dirty="0" smtClean="0"/>
              <a:t>пришлось учиться </a:t>
            </a:r>
            <a:r>
              <a:rPr lang="ru-RU" sz="3200" b="1" dirty="0" smtClean="0">
                <a:solidFill>
                  <a:srgbClr val="0000FF"/>
                </a:solidFill>
              </a:rPr>
              <a:t>и в Буткане, 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и </a:t>
            </a:r>
            <a:r>
              <a:rPr lang="ru-RU" sz="3200" b="1" dirty="0" err="1" smtClean="0">
                <a:solidFill>
                  <a:srgbClr val="0000FF"/>
                </a:solidFill>
              </a:rPr>
              <a:t>Коптюге</a:t>
            </a:r>
            <a:r>
              <a:rPr lang="ru-RU" sz="3200" b="1" dirty="0" smtClean="0">
                <a:solidFill>
                  <a:srgbClr val="0000FF"/>
                </a:solidFill>
              </a:rPr>
              <a:t>, </a:t>
            </a:r>
            <a:r>
              <a:rPr lang="ru-RU" sz="3200" b="1" dirty="0" err="1" smtClean="0">
                <a:solidFill>
                  <a:srgbClr val="0000FF"/>
                </a:solidFill>
              </a:rPr>
              <a:t>и</a:t>
            </a:r>
            <a:r>
              <a:rPr lang="ru-RU" sz="3200" b="1" dirty="0" smtClean="0">
                <a:solidFill>
                  <a:srgbClr val="0000FF"/>
                </a:solidFill>
              </a:rPr>
              <a:t> Важгорте. </a:t>
            </a:r>
            <a:r>
              <a:rPr lang="ru-RU" sz="3200" b="1" dirty="0" smtClean="0"/>
              <a:t>В 1951 году закончил  </a:t>
            </a:r>
          </a:p>
          <a:p>
            <a:pPr algn="ctr"/>
            <a:r>
              <a:rPr lang="ru-RU" sz="3200" b="1" dirty="0" err="1" smtClean="0">
                <a:solidFill>
                  <a:srgbClr val="0000FF"/>
                </a:solidFill>
              </a:rPr>
              <a:t>Косланскую</a:t>
            </a:r>
            <a:r>
              <a:rPr lang="ru-RU" sz="3200" b="1" dirty="0" smtClean="0">
                <a:solidFill>
                  <a:srgbClr val="0000FF"/>
                </a:solidFill>
              </a:rPr>
              <a:t> среднюю школу.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8193" name="Picture 1" descr="C:\Users\1\Desktop\ванеев\945374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32856"/>
            <a:ext cx="4532734" cy="3399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60649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3. «Путь </a:t>
            </a:r>
            <a:r>
              <a:rPr lang="ru-RU" sz="2400" b="1" dirty="0" smtClean="0"/>
              <a:t>в поэзию начинался как-то странно... Я учился в 5-6 классе, и у нас по коми языку и литературе был учебник «Родной </a:t>
            </a:r>
            <a:r>
              <a:rPr lang="ru-RU" sz="2400" b="1" dirty="0" err="1" smtClean="0"/>
              <a:t>сёрни</a:t>
            </a:r>
            <a:r>
              <a:rPr lang="ru-RU" sz="2400" b="1" dirty="0" smtClean="0"/>
              <a:t>», переведённый с русского языка на коми. И вот, в этом учебнике были настолько слабые, бездарные, откровенно малограмотные переводы стихов, что я пробовал их отредактировать, «улучшать». Не уверен, что у меня получалось что-то стоящее, но творческую струнку в себе я открыл, хотя и не сознавал этого. Сознание пришло позже, когда я стал членом литературно-творческого кружка «Пионеры Удоры» под руководством удивительно талантливого человека - </a:t>
            </a:r>
            <a:r>
              <a:rPr lang="ru-RU" sz="2400" b="1" dirty="0" err="1" smtClean="0"/>
              <a:t>Владилена</a:t>
            </a:r>
            <a:r>
              <a:rPr lang="ru-RU" sz="2400" b="1" dirty="0" smtClean="0"/>
              <a:t> Васильевича Крюкова. А будучи учеником 8-го класса я уже печатался в журнале «</a:t>
            </a:r>
            <a:r>
              <a:rPr lang="ru-RU" sz="2400" b="1" dirty="0" err="1" smtClean="0"/>
              <a:t>Войвыв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кодзув</a:t>
            </a:r>
            <a:r>
              <a:rPr lang="ru-RU" sz="2400" b="1" dirty="0" smtClean="0"/>
              <a:t>»...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69269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4. В </a:t>
            </a:r>
            <a:r>
              <a:rPr lang="ru-RU" sz="3200" b="1" dirty="0" smtClean="0"/>
              <a:t>1949 году в журнале </a:t>
            </a:r>
            <a:r>
              <a:rPr lang="ru-RU" sz="3200" b="1" dirty="0" smtClean="0">
                <a:solidFill>
                  <a:srgbClr val="0000FF"/>
                </a:solidFill>
              </a:rPr>
              <a:t>«</a:t>
            </a:r>
            <a:r>
              <a:rPr lang="ru-RU" sz="3200" b="1" dirty="0" err="1" smtClean="0">
                <a:solidFill>
                  <a:srgbClr val="0000FF"/>
                </a:solidFill>
              </a:rPr>
              <a:t>Войвыв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кодзув</a:t>
            </a:r>
            <a:r>
              <a:rPr lang="ru-RU" sz="3200" b="1" dirty="0" smtClean="0">
                <a:solidFill>
                  <a:srgbClr val="0000FF"/>
                </a:solidFill>
              </a:rPr>
              <a:t>» </a:t>
            </a:r>
            <a:r>
              <a:rPr lang="ru-RU" sz="3200" b="1" dirty="0" smtClean="0"/>
              <a:t>впервые были опубликованы стихи Альберта Ванеева</a:t>
            </a:r>
            <a:endParaRPr lang="ru-RU" sz="3200" b="1" dirty="0"/>
          </a:p>
        </p:txBody>
      </p:sp>
      <p:pic>
        <p:nvPicPr>
          <p:cNvPr id="4099" name="Picture 3" descr="C:\Users\1\Desktop\ванеев\250px-Войвыв_кодзув_б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16832"/>
            <a:ext cx="2037184" cy="3072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1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/>
              <a:t>5. Литературно-творческий </a:t>
            </a:r>
            <a:r>
              <a:rPr lang="ru-RU" sz="3200" b="1" i="1" dirty="0" smtClean="0"/>
              <a:t>кружок, который активно посещал Альберт Ванеев, обучаясь в </a:t>
            </a:r>
            <a:r>
              <a:rPr lang="ru-RU" sz="3200" b="1" i="1" dirty="0" err="1" smtClean="0"/>
              <a:t>Косланской</a:t>
            </a:r>
            <a:r>
              <a:rPr lang="ru-RU" sz="3200" b="1" i="1" dirty="0" smtClean="0"/>
              <a:t> школе, назывался</a:t>
            </a:r>
            <a:r>
              <a:rPr lang="ru-RU" sz="3200" b="1" i="1" dirty="0" smtClean="0">
                <a:solidFill>
                  <a:srgbClr val="0000FF"/>
                </a:solidFill>
              </a:rPr>
              <a:t> «</a:t>
            </a:r>
            <a:r>
              <a:rPr lang="ru-RU" sz="3200" b="1" i="1" dirty="0" err="1" smtClean="0">
                <a:solidFill>
                  <a:srgbClr val="0000FF"/>
                </a:solidFill>
              </a:rPr>
              <a:t>Удораса</a:t>
            </a:r>
            <a:r>
              <a:rPr lang="ru-RU" sz="3200" b="1" i="1" dirty="0" smtClean="0">
                <a:solidFill>
                  <a:srgbClr val="0000FF"/>
                </a:solidFill>
              </a:rPr>
              <a:t> </a:t>
            </a:r>
            <a:r>
              <a:rPr lang="ru-RU" sz="3200" b="1" i="1" dirty="0" err="1" smtClean="0">
                <a:solidFill>
                  <a:srgbClr val="0000FF"/>
                </a:solidFill>
              </a:rPr>
              <a:t>пионеръяс</a:t>
            </a:r>
            <a:r>
              <a:rPr lang="ru-RU" sz="3200" b="1" i="1" dirty="0" smtClean="0">
                <a:solidFill>
                  <a:srgbClr val="0000FF"/>
                </a:solidFill>
              </a:rPr>
              <a:t>». </a:t>
            </a:r>
            <a:r>
              <a:rPr lang="ru-RU" sz="3200" b="1" i="1" dirty="0" smtClean="0"/>
              <a:t>Руководителем этого кружка был </a:t>
            </a:r>
            <a:r>
              <a:rPr lang="ru-RU" sz="3200" b="1" i="1" dirty="0" err="1" smtClean="0">
                <a:solidFill>
                  <a:srgbClr val="0000FF"/>
                </a:solidFill>
              </a:rPr>
              <a:t>Владилен</a:t>
            </a:r>
            <a:r>
              <a:rPr lang="ru-RU" sz="3200" b="1" i="1" dirty="0" smtClean="0">
                <a:solidFill>
                  <a:srgbClr val="0000FF"/>
                </a:solidFill>
              </a:rPr>
              <a:t> Крюков.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3074" name="Picture 2" descr="http://artlad.ru/assets/images/2008-1/Kryukov%20Vladi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80928"/>
            <a:ext cx="1905000" cy="240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332657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6. В </a:t>
            </a:r>
            <a:r>
              <a:rPr lang="ru-RU" sz="3200" b="1" i="1" dirty="0" smtClean="0"/>
              <a:t>конце 1949 года были опубликованы цикл стихотворений </a:t>
            </a:r>
            <a:r>
              <a:rPr lang="ru-RU" sz="3200" b="1" i="1" dirty="0" smtClean="0">
                <a:solidFill>
                  <a:srgbClr val="0000FF"/>
                </a:solidFill>
              </a:rPr>
              <a:t>«</a:t>
            </a:r>
            <a:r>
              <a:rPr lang="ru-RU" sz="3200" b="1" i="1" dirty="0" err="1" smtClean="0">
                <a:solidFill>
                  <a:srgbClr val="0000FF"/>
                </a:solidFill>
              </a:rPr>
              <a:t>Вогöгöрся</a:t>
            </a:r>
            <a:r>
              <a:rPr lang="ru-RU" sz="3200" b="1" i="1" dirty="0" smtClean="0">
                <a:solidFill>
                  <a:srgbClr val="0000FF"/>
                </a:solidFill>
              </a:rPr>
              <a:t> </a:t>
            </a:r>
            <a:r>
              <a:rPr lang="ru-RU" sz="3200" b="1" i="1" dirty="0" err="1" smtClean="0">
                <a:solidFill>
                  <a:srgbClr val="0000FF"/>
                </a:solidFill>
              </a:rPr>
              <a:t>кад</a:t>
            </a:r>
            <a:r>
              <a:rPr lang="ru-RU" sz="3200" b="1" i="1" dirty="0" smtClean="0">
                <a:solidFill>
                  <a:srgbClr val="0000FF"/>
                </a:solidFill>
              </a:rPr>
              <a:t>» и </a:t>
            </a:r>
            <a:r>
              <a:rPr lang="ru-RU" sz="3200" b="1" i="1" dirty="0" smtClean="0"/>
              <a:t>стихотворение </a:t>
            </a:r>
            <a:r>
              <a:rPr lang="ru-RU" sz="3200" b="1" i="1" dirty="0" smtClean="0">
                <a:solidFill>
                  <a:srgbClr val="0000FF"/>
                </a:solidFill>
              </a:rPr>
              <a:t>«</a:t>
            </a:r>
            <a:r>
              <a:rPr lang="ru-RU" sz="3200" b="1" i="1" dirty="0" err="1" smtClean="0">
                <a:solidFill>
                  <a:srgbClr val="0000FF"/>
                </a:solidFill>
              </a:rPr>
              <a:t>Сиктса</a:t>
            </a:r>
            <a:r>
              <a:rPr lang="ru-RU" sz="3200" b="1" i="1" dirty="0" smtClean="0">
                <a:solidFill>
                  <a:srgbClr val="0000FF"/>
                </a:solidFill>
              </a:rPr>
              <a:t> стадион»  </a:t>
            </a:r>
            <a:r>
              <a:rPr lang="ru-RU" sz="3200" b="1" i="1" dirty="0" smtClean="0"/>
              <a:t>Альберта Ванеева в коллективном сборнике «Том </a:t>
            </a:r>
            <a:r>
              <a:rPr lang="ru-RU" sz="3200" b="1" i="1" dirty="0" err="1" smtClean="0"/>
              <a:t>гӧлӧсъяс</a:t>
            </a:r>
            <a:r>
              <a:rPr lang="ru-RU" sz="3200" b="1" i="1" dirty="0" smtClean="0"/>
              <a:t>»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1\Desktop\ванеев\vane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80928"/>
            <a:ext cx="3038475" cy="2476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79928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7. Альберт </a:t>
            </a:r>
            <a:r>
              <a:rPr lang="ru-RU" sz="3200" b="1" dirty="0" smtClean="0"/>
              <a:t>Ванеев два года служил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в 807 зенитно-артиллерийском полку Архангельской области г.Северодвинск.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 </a:t>
            </a:r>
          </a:p>
          <a:p>
            <a:pPr algn="ctr"/>
            <a:endParaRPr lang="ru-RU" dirty="0"/>
          </a:p>
        </p:txBody>
      </p:sp>
      <p:pic>
        <p:nvPicPr>
          <p:cNvPr id="1025" name="Picture 1" descr="C:\Users\1\Desktop\ванеев\f_69339975013717996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88840"/>
            <a:ext cx="4869160" cy="3536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ванеев\1bfc037105cbb8984f9e17de3e51b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04664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8. Первая </a:t>
            </a:r>
            <a:r>
              <a:rPr lang="ru-RU" sz="3200" b="1" dirty="0" smtClean="0"/>
              <a:t>книга стихов А.Е.Ванеева –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 «</a:t>
            </a:r>
            <a:r>
              <a:rPr lang="ru-RU" sz="3200" b="1" dirty="0" err="1" smtClean="0">
                <a:solidFill>
                  <a:srgbClr val="0000FF"/>
                </a:solidFill>
              </a:rPr>
              <a:t>Ме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чужи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войвылын</a:t>
            </a:r>
            <a:r>
              <a:rPr lang="ru-RU" sz="3200" b="1" dirty="0" smtClean="0">
                <a:solidFill>
                  <a:srgbClr val="0000FF"/>
                </a:solidFill>
              </a:rPr>
              <a:t>» вышла в 1960 году.</a:t>
            </a:r>
            <a:r>
              <a:rPr lang="ru-RU" sz="3200" b="1" dirty="0" smtClean="0"/>
              <a:t> </a:t>
            </a:r>
            <a:endParaRPr lang="ru-RU" sz="3200" b="1" dirty="0"/>
          </a:p>
        </p:txBody>
      </p:sp>
      <p:pic>
        <p:nvPicPr>
          <p:cNvPr id="21506" name="Picture 2" descr="C:\Users\1\Desktop\ванеев\1Ме чужи облож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84784"/>
            <a:ext cx="2232248" cy="3422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1078</Words>
  <Application>Microsoft Office PowerPoint</Application>
  <PresentationFormat>Экран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17</cp:revision>
  <dcterms:created xsi:type="dcterms:W3CDTF">2015-05-12T13:32:21Z</dcterms:created>
  <dcterms:modified xsi:type="dcterms:W3CDTF">2015-06-04T12:04:20Z</dcterms:modified>
</cp:coreProperties>
</file>