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-18000" contrast="1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8077200" cy="2514600"/>
          </a:xfrm>
        </p:spPr>
        <p:txBody>
          <a:bodyPr/>
          <a:lstStyle/>
          <a:p>
            <a:pPr algn="l"/>
            <a:r>
              <a:rPr lang="tt-RU" sz="2800" dirty="0" smtClean="0"/>
              <a:t>Дәреснең темасы: </a:t>
            </a:r>
            <a:br>
              <a:rPr lang="tt-RU" sz="2800" dirty="0" smtClean="0"/>
            </a:br>
            <a:r>
              <a:rPr lang="tt-RU" sz="4800" b="1" dirty="0" smtClean="0">
                <a:solidFill>
                  <a:srgbClr val="002060"/>
                </a:solidFill>
              </a:rPr>
              <a:t>“ Туган телем – иркә гөлем”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3400" y="2362200"/>
            <a:ext cx="4191000" cy="4038600"/>
          </a:xfrm>
        </p:spPr>
        <p:txBody>
          <a:bodyPr/>
          <a:lstStyle/>
          <a:p>
            <a:pPr algn="l"/>
            <a:r>
              <a:rPr lang="tt-RU" dirty="0"/>
              <a:t> </a:t>
            </a:r>
            <a:r>
              <a:rPr lang="tt-RU" dirty="0" smtClean="0"/>
              <a:t>    </a:t>
            </a:r>
            <a:r>
              <a:rPr lang="tt-RU" sz="3600" dirty="0" smtClean="0">
                <a:solidFill>
                  <a:schemeClr val="accent2">
                    <a:lumMod val="50000"/>
                  </a:schemeClr>
                </a:solidFill>
              </a:rPr>
              <a:t>“ И туган тел, и                                                     матур тел, әткәм – әнкәмнең теле!” </a:t>
            </a:r>
          </a:p>
          <a:p>
            <a:pPr algn="l"/>
            <a:r>
              <a:rPr lang="tt-RU" sz="36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t-RU" sz="3600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Г. Тукай</a:t>
            </a:r>
            <a:endParaRPr lang="ru-RU" sz="3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F:\Новая папка (4)\г тукай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362200"/>
            <a:ext cx="3200400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atar-mult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9929" y="914400"/>
            <a:ext cx="7964141" cy="521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туг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477000"/>
            <a:ext cx="7848600" cy="838200"/>
          </a:xfrm>
          <a:prstGeom prst="rect">
            <a:avLst/>
          </a:prstGeom>
          <a:noFill/>
        </p:spPr>
      </p:pic>
      <p:pic>
        <p:nvPicPr>
          <p:cNvPr id="5123" name="Picture 3" descr="F:\1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71500"/>
            <a:ext cx="4952999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Сорау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     </a:t>
            </a:r>
            <a:r>
              <a:rPr lang="tt-RU" sz="5400" dirty="0" smtClean="0"/>
              <a:t>2 нче рәсемдә нәрсә сурәтләнгән иде?</a:t>
            </a:r>
            <a:endParaRPr lang="ru-RU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t-RU" dirty="0" smtClean="0"/>
              <a:t>2 нче төркем:</a:t>
            </a:r>
            <a:endParaRPr lang="ru-RU" dirty="0"/>
          </a:p>
        </p:txBody>
      </p:sp>
      <p:pic>
        <p:nvPicPr>
          <p:cNvPr id="6146" name="Picture 2" descr="F:\Новая папка (4)\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34" y="1600200"/>
            <a:ext cx="805013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овая папка (4)\алиш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33400"/>
            <a:ext cx="46482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школ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67818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38200"/>
            <a:ext cx="67056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туг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7162799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4800" dirty="0" smtClean="0"/>
              <a:t>Сорау: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t-RU" sz="5400" dirty="0" smtClean="0"/>
              <a:t>4 нче рәсемдә нәрсә сурәтләнгән иде?</a:t>
            </a:r>
            <a:endParaRPr lang="ru-RU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tt-RU" sz="3200" dirty="0" smtClean="0"/>
              <a:t>Кем җитезрәк?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t-RU" dirty="0" smtClean="0">
                <a:solidFill>
                  <a:srgbClr val="0070C0"/>
                </a:solidFill>
              </a:rPr>
              <a:t>Татарстан гимнын кем язган?</a:t>
            </a:r>
          </a:p>
          <a:p>
            <a:pPr marL="514350" indent="-514350">
              <a:buFont typeface="+mj-lt"/>
              <a:buAutoNum type="arabicPeriod"/>
            </a:pPr>
            <a:r>
              <a:rPr lang="tt-RU" dirty="0" smtClean="0">
                <a:solidFill>
                  <a:srgbClr val="FF0000"/>
                </a:solidFill>
              </a:rPr>
              <a:t>Алабуга нинди елга ярына урнашкан?</a:t>
            </a:r>
          </a:p>
          <a:p>
            <a:pPr marL="514350" indent="-514350">
              <a:buFont typeface="+mj-lt"/>
              <a:buAutoNum type="arabicPeriod"/>
            </a:pPr>
            <a:r>
              <a:rPr lang="tt-RU" dirty="0"/>
              <a:t> </a:t>
            </a:r>
            <a:r>
              <a:rPr lang="tt-RU" dirty="0" smtClean="0">
                <a:solidFill>
                  <a:srgbClr val="00B050"/>
                </a:solidFill>
              </a:rPr>
              <a:t>Татарстанда ничә дәүләт теле бар, исемнәре?</a:t>
            </a:r>
          </a:p>
          <a:p>
            <a:pPr marL="514350" indent="-514350">
              <a:buFont typeface="+mj-lt"/>
              <a:buAutoNum type="arabicPeriod"/>
            </a:pPr>
            <a:r>
              <a:rPr lang="tt-RU" dirty="0"/>
              <a:t> </a:t>
            </a:r>
            <a:r>
              <a:rPr lang="tt-RU" dirty="0" smtClean="0">
                <a:solidFill>
                  <a:schemeClr val="bg2"/>
                </a:solidFill>
              </a:rPr>
              <a:t>“Туган тел” шигыренең авторы кем?</a:t>
            </a:r>
          </a:p>
          <a:p>
            <a:pPr marL="514350" indent="-514350">
              <a:buFont typeface="+mj-lt"/>
              <a:buAutoNum type="arabicPeriod"/>
            </a:pPr>
            <a:r>
              <a:rPr lang="tt-RU" dirty="0" smtClean="0">
                <a:solidFill>
                  <a:srgbClr val="002060"/>
                </a:solidFill>
              </a:rPr>
              <a:t>Татарстандагы иң озын елга?</a:t>
            </a:r>
          </a:p>
          <a:p>
            <a:pPr marL="514350" indent="-514350">
              <a:buFont typeface="+mj-lt"/>
              <a:buAutoNum type="arabicPeriod"/>
            </a:pPr>
            <a:r>
              <a:rPr lang="tt-RU" dirty="0" smtClean="0"/>
              <a:t>15 февраль нинди көн?</a:t>
            </a:r>
          </a:p>
          <a:p>
            <a:pPr marL="514350" indent="-514350">
              <a:buFont typeface="+mj-lt"/>
              <a:buAutoNum type="arabicPeriod"/>
            </a:pPr>
            <a:r>
              <a:rPr lang="tt-RU" dirty="0" smtClean="0">
                <a:solidFill>
                  <a:srgbClr val="7030A0"/>
                </a:solidFill>
              </a:rPr>
              <a:t>Казан шәһәрендәге иң матур мәчет?</a:t>
            </a:r>
          </a:p>
          <a:p>
            <a:pPr marL="514350" indent="-514350">
              <a:buFont typeface="+mj-lt"/>
              <a:buAutoNum type="arabicPeriod"/>
            </a:pPr>
            <a:r>
              <a:rPr lang="tt-RU" dirty="0" smtClean="0">
                <a:solidFill>
                  <a:schemeClr val="accent6">
                    <a:lumMod val="50000"/>
                  </a:schemeClr>
                </a:solidFill>
              </a:rPr>
              <a:t>Татарстан хоккей җыелма командасының исеме?</a:t>
            </a:r>
          </a:p>
          <a:p>
            <a:pPr marL="514350" indent="-514350">
              <a:buFont typeface="+mj-lt"/>
              <a:buAutoNum type="arabicPeriod"/>
            </a:pPr>
            <a:r>
              <a:rPr lang="tt-RU" dirty="0" smtClean="0"/>
              <a:t> </a:t>
            </a:r>
            <a:r>
              <a:rPr lang="tt-RU" dirty="0" smtClean="0">
                <a:solidFill>
                  <a:schemeClr val="accent3">
                    <a:lumMod val="50000"/>
                  </a:schemeClr>
                </a:solidFill>
              </a:rPr>
              <a:t>Татарстанның беренче президенты?</a:t>
            </a:r>
          </a:p>
          <a:p>
            <a:pPr marL="514350" indent="-514350">
              <a:buFont typeface="+mj-lt"/>
              <a:buAutoNum type="arabicPeriod"/>
            </a:pPr>
            <a:r>
              <a:rPr lang="tt-RU" dirty="0" smtClean="0"/>
              <a:t>6 нчы сыйныф татар теле дәреслегенең авторы?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000" dirty="0" smtClean="0"/>
              <a:t>Дәреснең максаты: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t-RU" dirty="0" smtClean="0">
                <a:solidFill>
                  <a:srgbClr val="002060"/>
                </a:solidFill>
              </a:rPr>
              <a:t>Укучыларга туган тел турында гомуми мәг</a:t>
            </a:r>
            <a:r>
              <a:rPr lang="ru-RU" dirty="0" err="1" smtClean="0">
                <a:solidFill>
                  <a:srgbClr val="002060"/>
                </a:solidFill>
              </a:rPr>
              <a:t>ъ</a:t>
            </a:r>
            <a:r>
              <a:rPr lang="tt-RU" dirty="0" smtClean="0">
                <a:solidFill>
                  <a:srgbClr val="002060"/>
                </a:solidFill>
              </a:rPr>
              <a:t>лүмат бирү;</a:t>
            </a:r>
          </a:p>
          <a:p>
            <a:pPr marL="514350" indent="-514350">
              <a:buFont typeface="+mj-lt"/>
              <a:buAutoNum type="arabicPeriod"/>
            </a:pPr>
            <a:r>
              <a:rPr lang="tt-RU" dirty="0" smtClean="0">
                <a:solidFill>
                  <a:srgbClr val="002060"/>
                </a:solidFill>
              </a:rPr>
              <a:t>Татар телендә дөрес сөйләмгә омтылыш тәрбияләү;</a:t>
            </a:r>
          </a:p>
          <a:p>
            <a:pPr marL="514350" indent="-514350">
              <a:buFont typeface="+mj-lt"/>
              <a:buAutoNum type="arabicPeriod"/>
            </a:pPr>
            <a:r>
              <a:rPr lang="tt-RU" dirty="0" smtClean="0">
                <a:solidFill>
                  <a:srgbClr val="002060"/>
                </a:solidFill>
              </a:rPr>
              <a:t>Дәүләт теле буларак татар теленә хөрмәт тәрбияләү.</a:t>
            </a:r>
          </a:p>
          <a:p>
            <a:pPr marL="514350" indent="-51435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>Игътибарыгыз өчен бик зур рәхмәт! Саубулыгыз!</a:t>
            </a:r>
            <a:endParaRPr lang="ru-RU" dirty="0"/>
          </a:p>
        </p:txBody>
      </p:sp>
      <p:pic>
        <p:nvPicPr>
          <p:cNvPr id="13314" name="Picture 2" descr="F:\лил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1" y="1524000"/>
            <a:ext cx="62484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3600" dirty="0" smtClean="0"/>
              <a:t>Дәреснең тибы: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1752600"/>
          </a:xfrm>
        </p:spPr>
        <p:txBody>
          <a:bodyPr/>
          <a:lstStyle/>
          <a:p>
            <a:r>
              <a:rPr lang="tt-RU" dirty="0" smtClean="0"/>
              <a:t>Дәрес – уен. </a:t>
            </a:r>
            <a:endParaRPr lang="tt-RU" dirty="0"/>
          </a:p>
          <a:p>
            <a:r>
              <a:rPr lang="tt-RU" dirty="0" smtClean="0"/>
              <a:t>“Тамчы – шоу” интелектуаль  күңел ачу тапшыруы.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7" name="Picture 3" descr="F:\6145568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895600"/>
            <a:ext cx="54102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Жюри </a:t>
            </a:r>
            <a:r>
              <a:rPr lang="tt-RU" dirty="0" smtClean="0"/>
              <a:t>әгъзалары:</a:t>
            </a:r>
            <a:br>
              <a:rPr lang="tt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tt-RU" dirty="0" smtClean="0"/>
              <a:t> Рәсимә Гасимовна</a:t>
            </a:r>
          </a:p>
          <a:p>
            <a:r>
              <a:rPr lang="tt-RU" dirty="0" smtClean="0"/>
              <a:t>Христина Алексеевна</a:t>
            </a:r>
          </a:p>
          <a:p>
            <a:r>
              <a:rPr lang="tt-RU" dirty="0" smtClean="0"/>
              <a:t>Гүзәл Рәфисовна</a:t>
            </a:r>
            <a:endParaRPr lang="ru-RU" dirty="0"/>
          </a:p>
        </p:txBody>
      </p:sp>
      <p:pic>
        <p:nvPicPr>
          <p:cNvPr id="12290" name="Picture 2" descr="F:\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971800"/>
            <a:ext cx="54102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t-RU" dirty="0" smtClean="0"/>
              <a:t>Төркемнәргә бүленү: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tt-RU" sz="2800" dirty="0" smtClean="0"/>
              <a:t>                   </a:t>
            </a:r>
            <a:r>
              <a:rPr lang="en-US" sz="28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/>
              <a:t>                                        </a:t>
            </a:r>
            <a:r>
              <a:rPr lang="en-US" sz="2800" dirty="0" smtClean="0">
                <a:solidFill>
                  <a:srgbClr val="7030A0"/>
                </a:solidFill>
              </a:rPr>
              <a:t> II</a:t>
            </a:r>
            <a:endParaRPr lang="tt-RU" sz="28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t-RU" sz="2800" dirty="0" smtClean="0">
                <a:solidFill>
                  <a:srgbClr val="C00000"/>
                </a:solidFill>
              </a:rPr>
              <a:t>Бессмерный Настя</a:t>
            </a:r>
            <a:r>
              <a:rPr lang="tt-RU" sz="2800" dirty="0" smtClean="0"/>
              <a:t>    </a:t>
            </a:r>
            <a:r>
              <a:rPr lang="tt-RU" sz="2800" dirty="0" smtClean="0">
                <a:solidFill>
                  <a:srgbClr val="7030A0"/>
                </a:solidFill>
              </a:rPr>
              <a:t>1. Лаишевкина Настя</a:t>
            </a:r>
          </a:p>
          <a:p>
            <a:pPr marL="514350" indent="-514350">
              <a:buFont typeface="+mj-lt"/>
              <a:buAutoNum type="arabicPeriod"/>
            </a:pPr>
            <a:r>
              <a:rPr lang="tt-RU" sz="2800" dirty="0" smtClean="0">
                <a:solidFill>
                  <a:srgbClr val="C00000"/>
                </a:solidFill>
              </a:rPr>
              <a:t>Павлова Лиза             </a:t>
            </a:r>
            <a:r>
              <a:rPr lang="tt-RU" sz="2800" dirty="0" smtClean="0">
                <a:solidFill>
                  <a:srgbClr val="7030A0"/>
                </a:solidFill>
              </a:rPr>
              <a:t>2. Нагаев Даниил</a:t>
            </a:r>
          </a:p>
          <a:p>
            <a:pPr marL="514350" indent="-514350">
              <a:buFont typeface="+mj-lt"/>
              <a:buAutoNum type="arabicPeriod"/>
            </a:pPr>
            <a:r>
              <a:rPr lang="tt-RU" sz="2800" dirty="0" smtClean="0">
                <a:solidFill>
                  <a:srgbClr val="C00000"/>
                </a:solidFill>
              </a:rPr>
              <a:t>Смирнова Ол</a:t>
            </a:r>
            <a:r>
              <a:rPr lang="ru-RU" sz="2800" dirty="0" smtClean="0">
                <a:solidFill>
                  <a:srgbClr val="C00000"/>
                </a:solidFill>
              </a:rPr>
              <a:t>я            </a:t>
            </a:r>
            <a:r>
              <a:rPr lang="ru-RU" sz="2800" dirty="0" smtClean="0">
                <a:solidFill>
                  <a:srgbClr val="7030A0"/>
                </a:solidFill>
              </a:rPr>
              <a:t>3. </a:t>
            </a:r>
            <a:r>
              <a:rPr lang="ru-RU" sz="2800" dirty="0" err="1" smtClean="0">
                <a:solidFill>
                  <a:srgbClr val="7030A0"/>
                </a:solidFill>
              </a:rPr>
              <a:t>Гарифуллин</a:t>
            </a:r>
            <a:r>
              <a:rPr lang="ru-RU" sz="2800" dirty="0" smtClean="0">
                <a:solidFill>
                  <a:srgbClr val="7030A0"/>
                </a:solidFill>
              </a:rPr>
              <a:t> Влад</a:t>
            </a:r>
            <a:endParaRPr lang="tt-RU" sz="28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t-RU" sz="2800" dirty="0" smtClean="0">
                <a:solidFill>
                  <a:srgbClr val="C00000"/>
                </a:solidFill>
              </a:rPr>
              <a:t>Печников Кирилл      </a:t>
            </a:r>
            <a:r>
              <a:rPr lang="tt-RU" sz="2800" dirty="0" smtClean="0">
                <a:solidFill>
                  <a:srgbClr val="7030A0"/>
                </a:solidFill>
              </a:rPr>
              <a:t>4.Воробьев Максим</a:t>
            </a:r>
          </a:p>
          <a:p>
            <a:pPr marL="514350" indent="-514350">
              <a:buFont typeface="+mj-lt"/>
              <a:buAutoNum type="arabicPeriod"/>
            </a:pPr>
            <a:r>
              <a:rPr lang="tt-RU" sz="2800" dirty="0" smtClean="0">
                <a:solidFill>
                  <a:srgbClr val="C00000"/>
                </a:solidFill>
              </a:rPr>
              <a:t>Савин Саша                 </a:t>
            </a:r>
            <a:r>
              <a:rPr lang="tt-RU" sz="2800" dirty="0" smtClean="0">
                <a:solidFill>
                  <a:srgbClr val="7030A0"/>
                </a:solidFill>
              </a:rPr>
              <a:t>5. Костина Настя</a:t>
            </a:r>
          </a:p>
          <a:p>
            <a:pPr marL="514350" indent="-514350">
              <a:buFont typeface="+mj-lt"/>
              <a:buAutoNum type="arabicPeriod"/>
            </a:pPr>
            <a:r>
              <a:rPr lang="tt-RU" sz="2800" dirty="0" smtClean="0">
                <a:solidFill>
                  <a:srgbClr val="C00000"/>
                </a:solidFill>
              </a:rPr>
              <a:t>Зверков Артем           </a:t>
            </a:r>
            <a:r>
              <a:rPr lang="tt-RU" sz="2800" dirty="0" smtClean="0">
                <a:solidFill>
                  <a:srgbClr val="7030A0"/>
                </a:solidFill>
              </a:rPr>
              <a:t>6. Иванов Егор</a:t>
            </a:r>
          </a:p>
          <a:p>
            <a:pPr marL="514350" indent="-514350">
              <a:buFont typeface="+mj-lt"/>
              <a:buAutoNum type="arabicPeriod"/>
            </a:pPr>
            <a:r>
              <a:rPr lang="tt-RU" sz="2800" dirty="0" smtClean="0">
                <a:solidFill>
                  <a:srgbClr val="C00000"/>
                </a:solidFill>
              </a:rPr>
              <a:t>Софронов Дима         </a:t>
            </a:r>
            <a:r>
              <a:rPr lang="tt-RU" sz="2800" dirty="0" smtClean="0">
                <a:solidFill>
                  <a:srgbClr val="7030A0"/>
                </a:solidFill>
              </a:rPr>
              <a:t>7. Сибиряков Глеб</a:t>
            </a:r>
          </a:p>
          <a:p>
            <a:pPr marL="514350" indent="-514350">
              <a:buNone/>
            </a:pPr>
            <a:endParaRPr lang="tt-RU" dirty="0" smtClean="0"/>
          </a:p>
          <a:p>
            <a:pPr marL="514350" indent="-514350">
              <a:buAutoNum type="romanUcPeriod"/>
            </a:pPr>
            <a:endParaRPr lang="tt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tt-RU" dirty="0" smtClean="0"/>
              <a:t> </a:t>
            </a:r>
            <a:r>
              <a:rPr lang="tt-RU" dirty="0" smtClean="0">
                <a:solidFill>
                  <a:srgbClr val="7030A0"/>
                </a:solidFill>
              </a:rPr>
              <a:t>1 нче төркемгә: </a:t>
            </a:r>
          </a:p>
          <a:p>
            <a:pPr algn="ctr">
              <a:buNone/>
            </a:pPr>
            <a:r>
              <a:rPr lang="tt-RU" sz="4800" dirty="0" smtClean="0">
                <a:solidFill>
                  <a:srgbClr val="7030A0"/>
                </a:solidFill>
              </a:rPr>
              <a:t>Табышмак</a:t>
            </a:r>
          </a:p>
          <a:p>
            <a:r>
              <a:rPr lang="tt-RU" sz="3600" dirty="0" smtClean="0">
                <a:solidFill>
                  <a:srgbClr val="7030A0"/>
                </a:solidFill>
              </a:rPr>
              <a:t>Таш</a:t>
            </a:r>
          </a:p>
          <a:p>
            <a:r>
              <a:rPr lang="tt-RU" sz="3600" dirty="0" smtClean="0">
                <a:solidFill>
                  <a:srgbClr val="7030A0"/>
                </a:solidFill>
              </a:rPr>
              <a:t>...</a:t>
            </a:r>
          </a:p>
          <a:p>
            <a:pPr>
              <a:buNone/>
            </a:pPr>
            <a:r>
              <a:rPr lang="tt-RU" dirty="0" smtClean="0">
                <a:solidFill>
                  <a:srgbClr val="FF0000"/>
                </a:solidFill>
              </a:rPr>
              <a:t>2 нче төркемгә:</a:t>
            </a:r>
          </a:p>
          <a:p>
            <a:pPr algn="ctr">
              <a:buNone/>
            </a:pPr>
            <a:r>
              <a:rPr lang="tt-RU" sz="4800" dirty="0" smtClean="0">
                <a:solidFill>
                  <a:srgbClr val="FF0000"/>
                </a:solidFill>
              </a:rPr>
              <a:t>Сабантуй</a:t>
            </a:r>
          </a:p>
          <a:p>
            <a:r>
              <a:rPr lang="tt-RU" dirty="0" smtClean="0">
                <a:solidFill>
                  <a:srgbClr val="FF0000"/>
                </a:solidFill>
              </a:rPr>
              <a:t>Саба (район)</a:t>
            </a:r>
          </a:p>
          <a:p>
            <a:r>
              <a:rPr lang="tt-RU" dirty="0" smtClean="0">
                <a:solidFill>
                  <a:srgbClr val="FF0000"/>
                </a:solidFill>
              </a:rPr>
              <a:t>...</a:t>
            </a:r>
          </a:p>
          <a:p>
            <a:endParaRPr lang="ru-RU" sz="48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t-RU" dirty="0"/>
              <a:t> </a:t>
            </a:r>
            <a:r>
              <a:rPr lang="tt-RU" dirty="0" smtClean="0"/>
              <a:t> Игътибарлы булыгыз!</a:t>
            </a:r>
            <a:br>
              <a:rPr lang="tt-RU" dirty="0" smtClean="0"/>
            </a:br>
            <a:r>
              <a:rPr lang="tt-RU" dirty="0" smtClean="0">
                <a:solidFill>
                  <a:srgbClr val="7030A0"/>
                </a:solidFill>
              </a:rPr>
              <a:t>1 нче төркем: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F:\робер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44196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43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85800"/>
            <a:ext cx="65532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ояш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88" y="1143000"/>
            <a:ext cx="845341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244</Words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Дәреснең темасы:  “ Туган телем – иркә гөлем”</vt:lpstr>
      <vt:lpstr>Дәреснең максаты:</vt:lpstr>
      <vt:lpstr>Дәреснең тибы:</vt:lpstr>
      <vt:lpstr>Жюри әгъзалары: </vt:lpstr>
      <vt:lpstr>Төркемнәргә бүленү:</vt:lpstr>
      <vt:lpstr>Слайд 6</vt:lpstr>
      <vt:lpstr>  Игътибарлы булыгыз! 1 нче төркем:</vt:lpstr>
      <vt:lpstr>Слайд 8</vt:lpstr>
      <vt:lpstr>Слайд 9</vt:lpstr>
      <vt:lpstr>Слайд 10</vt:lpstr>
      <vt:lpstr>Слайд 11</vt:lpstr>
      <vt:lpstr>Сорау:</vt:lpstr>
      <vt:lpstr>2 нче төркем:</vt:lpstr>
      <vt:lpstr>Слайд 14</vt:lpstr>
      <vt:lpstr>Слайд 15</vt:lpstr>
      <vt:lpstr>Слайд 16</vt:lpstr>
      <vt:lpstr>Слайд 17</vt:lpstr>
      <vt:lpstr>Сорау:</vt:lpstr>
      <vt:lpstr>Кем җитезрәк?</vt:lpstr>
      <vt:lpstr>Игътибарыгыз өчен бик зур рәхмәт! Саубулыгыз!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Дәреснең темасы:  “ Туган телем – иркә гөлем”</dc:title>
  <dc:creator>User</dc:creator>
  <cp:lastModifiedBy>User</cp:lastModifiedBy>
  <cp:revision>24</cp:revision>
  <dcterms:created xsi:type="dcterms:W3CDTF">2014-02-20T21:31:56Z</dcterms:created>
  <dcterms:modified xsi:type="dcterms:W3CDTF">2014-02-21T01:11:06Z</dcterms:modified>
</cp:coreProperties>
</file>