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sldIdLst>
    <p:sldId id="256" r:id="rId3"/>
    <p:sldId id="293" r:id="rId4"/>
    <p:sldId id="285" r:id="rId5"/>
    <p:sldId id="284" r:id="rId6"/>
    <p:sldId id="259" r:id="rId7"/>
    <p:sldId id="260" r:id="rId8"/>
    <p:sldId id="258" r:id="rId9"/>
    <p:sldId id="261" r:id="rId10"/>
    <p:sldId id="262" r:id="rId11"/>
    <p:sldId id="268" r:id="rId12"/>
    <p:sldId id="269" r:id="rId13"/>
    <p:sldId id="270" r:id="rId14"/>
    <p:sldId id="271" r:id="rId15"/>
    <p:sldId id="286" r:id="rId16"/>
    <p:sldId id="280" r:id="rId17"/>
    <p:sldId id="272" r:id="rId18"/>
    <p:sldId id="273" r:id="rId19"/>
    <p:sldId id="275" r:id="rId20"/>
    <p:sldId id="287" r:id="rId21"/>
    <p:sldId id="288" r:id="rId22"/>
    <p:sldId id="289" r:id="rId23"/>
    <p:sldId id="290" r:id="rId24"/>
    <p:sldId id="291" r:id="rId25"/>
    <p:sldId id="292" r:id="rId26"/>
    <p:sldId id="29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080808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D0643-9B81-43E0-87CF-7FC1EC0F2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D239B-1EE8-4716-8EFA-BC2C428D7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CB3E3-A6DB-47B2-B426-D5DFA595D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708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8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D4CF9-4B72-43F2-A043-470433CBE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0F07B-83D6-4B05-BA5D-283FD4185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A7B78-5A05-4E3F-86A9-CDD0BA53C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7415A-FA1B-4E32-A8CD-0EC57F4E4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4532-7569-4586-9232-2F4949DBC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8145C-C6AD-489E-A332-6066F8F62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9CEBE-E0C1-4EC9-B93F-4FD8CF176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48040-C4DA-4C48-8C58-92CF5E78D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96BA6-94CF-4C4F-A3C7-1FE615ACC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B2125-78AA-47DF-AC37-8F1D41622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01EB3-6C57-49BD-B066-24D6FD538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42883-0928-4C00-9D25-6925517A5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1EA21-01D8-4ABA-A673-8E7E7F021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553AF-E126-4221-825D-56A98A5139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6C367-582C-49B8-BC9C-BDA40AC34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542D-426A-4178-9E68-08EAB1945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DF98D-12A4-45F3-AA97-959382F2E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E51D9-EEA8-4484-9D32-5AFF99B8A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DBBC1-06E8-4374-99AA-A731BEE32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15352-3AFA-4C87-A5B4-7B695A29C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D4979F-D2AE-4B7B-9E60-FAF8AF0CD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8601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92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8605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5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605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5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6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6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6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2FC991B-9DBF-4AED-9C48-7A13427D2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4%D1%80%D0%B0%D0%B7%D0%B5%D0%BE%D0%BB%D0%BE%D0%B3%D0%B8%D0%B7%D0%BC%20%D0%B2%D0%BE%20%D0%B2%D1%81%D1%8E%20%D0%B8%D0%B2%D0%B0%D0%BD%D0%BE%D0%B2%D1%81%D0%BA%D1%83%D1%8E%20%D1%84%D0%BE%D1%82%D0%BE&amp;img_url=http://ppt4web.ru/images/62/2001/310/img8.jpg&amp;pos=1&amp;rpt=simage&amp;lr=172&amp;noreask=1&amp;source=wiz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hyperlink" Target="http://images.yandex.ru/yandsearch?text=%D1%84%D1%80%D0%B0%D0%B7%D0%B5%D0%BE%D0%BB%D0%BE%D0%B3%D0%B8%D0%B7%D0%BC%20%D0%BE%D1%82%D0%BA%D0%BB%D0%B0%D0%B4%D1%8B%D0%B2%D0%B0%D1%82%D1%8C%20%D0%B4%D0%B5%D0%BB%D0%B0%20%D0%B2%20%D0%B4%D0%BE%D0%BB%D0%B3%D0%B8%D0%B9%20%D1%8F%D1%89%D0%B8%D0%BA%20%D1%84%D0%BE%D1%82%D0%BE&amp;img_url=http://5klass.net/datas/russkij-jazyk/Frazeologizmy-russkogo-jazyka/0010-010-Otkladyvat-v-dolgij-jaschik.jpg&amp;pos=2&amp;rpt=simage&amp;lr=172&amp;noreask=1&amp;source=wiz" TargetMode="Externa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reelance.ru/img/portfolio/big/56991.jpg" TargetMode="External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D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85776"/>
            <a:ext cx="9753601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635375" y="306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0" y="4724400"/>
            <a:ext cx="6156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pic>
        <p:nvPicPr>
          <p:cNvPr id="9" name="Picture 2" descr="http://im6-tub.yandex.net/i?id=109282883-05-24"/>
          <p:cNvPicPr>
            <a:picLocks noChangeAspect="1" noChangeArrowheads="1"/>
          </p:cNvPicPr>
          <p:nvPr/>
        </p:nvPicPr>
        <p:blipFill>
          <a:blip r:embed="rId3"/>
          <a:srcRect t="9605"/>
          <a:stretch>
            <a:fillRect/>
          </a:stretch>
        </p:blipFill>
        <p:spPr bwMode="auto">
          <a:xfrm>
            <a:off x="1000100" y="1500174"/>
            <a:ext cx="4559320" cy="412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Город мастеров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583613" cy="4765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i="1" dirty="0" smtClean="0"/>
              <a:t>   </a:t>
            </a:r>
            <a:r>
              <a:rPr lang="ru-RU" sz="2400" i="1" dirty="0" smtClean="0">
                <a:solidFill>
                  <a:srgbClr val="FF3300"/>
                </a:solidFill>
              </a:rPr>
              <a:t>Профессионализмы</a:t>
            </a:r>
            <a:endParaRPr lang="ru-RU" sz="2400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i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Заварить кашу                                         </a:t>
            </a:r>
            <a:r>
              <a:rPr lang="en-US" sz="2400" i="1" dirty="0" smtClean="0">
                <a:solidFill>
                  <a:srgbClr val="FFFF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парикмахер</a:t>
            </a:r>
            <a:endParaRPr lang="ru-RU" sz="24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Играть первую скрипку                          </a:t>
            </a:r>
            <a:r>
              <a:rPr lang="en-US" sz="2400" i="1" dirty="0" smtClean="0">
                <a:solidFill>
                  <a:srgbClr val="FFFF00"/>
                </a:solidFill>
              </a:rPr>
              <a:t>  </a:t>
            </a:r>
            <a:r>
              <a:rPr lang="ru-RU" sz="2400" i="1" dirty="0" smtClean="0">
                <a:solidFill>
                  <a:srgbClr val="FF0000"/>
                </a:solidFill>
              </a:rPr>
              <a:t>шофер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Стричь под одну гребенку                     </a:t>
            </a:r>
            <a:r>
              <a:rPr lang="en-US" sz="2400" i="1" dirty="0" smtClean="0">
                <a:solidFill>
                  <a:srgbClr val="FFFF00"/>
                </a:solidFill>
              </a:rPr>
              <a:t> </a:t>
            </a:r>
            <a:r>
              <a:rPr lang="ru-RU" sz="2400" i="1" dirty="0" smtClean="0">
                <a:solidFill>
                  <a:srgbClr val="FFFF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портной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Шито белыми нитками                            </a:t>
            </a:r>
            <a:r>
              <a:rPr lang="ru-RU" sz="2400" i="1" dirty="0" smtClean="0">
                <a:solidFill>
                  <a:srgbClr val="FF0000"/>
                </a:solidFill>
              </a:rPr>
              <a:t>кузнец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 Между молотом и наковальней              </a:t>
            </a:r>
            <a:r>
              <a:rPr lang="ru-RU" sz="2400" i="1" dirty="0" smtClean="0">
                <a:solidFill>
                  <a:srgbClr val="FF0000"/>
                </a:solidFill>
              </a:rPr>
              <a:t>артист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Завестись с полуоборота                        </a:t>
            </a:r>
            <a:r>
              <a:rPr lang="ru-RU" sz="2400" i="1" dirty="0" smtClean="0">
                <a:solidFill>
                  <a:srgbClr val="FF0000"/>
                </a:solidFill>
              </a:rPr>
              <a:t>повар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3300"/>
                </a:solidFill>
              </a:rPr>
              <a:t>             Что обозначают эти фразеологизмы?</a:t>
            </a:r>
          </a:p>
        </p:txBody>
      </p:sp>
      <p:pic>
        <p:nvPicPr>
          <p:cNvPr id="4" name="Picture 30" descr="luback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003800"/>
            <a:ext cx="2108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Лес синонимов и антонимов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   </a:t>
            </a:r>
            <a:r>
              <a:rPr lang="ru-RU" i="1" dirty="0" smtClean="0">
                <a:solidFill>
                  <a:srgbClr val="FF3300"/>
                </a:solidFill>
              </a:rPr>
              <a:t>Антонимы</a:t>
            </a:r>
            <a:endParaRPr lang="ru-RU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50825" y="3344863"/>
            <a:ext cx="8023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i="1" dirty="0" smtClean="0">
                <a:solidFill>
                  <a:srgbClr val="FFFF00"/>
                </a:solidFill>
              </a:rPr>
              <a:t>          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3317" name="Picture 6" descr="klen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429000"/>
            <a:ext cx="2357454" cy="249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9" descr="517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944060"/>
            <a:ext cx="3028955" cy="205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/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512175" cy="61198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   </a:t>
            </a:r>
            <a:r>
              <a:rPr lang="ru-RU" i="1" dirty="0" smtClean="0">
                <a:solidFill>
                  <a:srgbClr val="FF3300"/>
                </a:solidFill>
              </a:rPr>
              <a:t>Синонимы</a:t>
            </a:r>
            <a:r>
              <a:rPr lang="ru-RU" i="1" dirty="0" smtClean="0"/>
              <a:t> – это слова, одинаковые или близкие по смыслу, но различающиеся оттенком лексического значения и стилевой окраской</a:t>
            </a:r>
            <a:endParaRPr lang="ru-RU" dirty="0" smtClean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451725" y="3562350"/>
            <a:ext cx="1692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2000"/>
          </a:p>
        </p:txBody>
      </p:sp>
      <p:pic>
        <p:nvPicPr>
          <p:cNvPr id="14341" name="Picture 8" descr="957492cf-bf03-11df-9536-00151761261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286124"/>
            <a:ext cx="2200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1384300" y="5321300"/>
            <a:ext cx="185294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FF3300"/>
                </a:solidFill>
              </a:rPr>
              <a:t>МАЛО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5857884" y="5357826"/>
            <a:ext cx="21533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3300"/>
                </a:solidFill>
              </a:rPr>
              <a:t>БЫСТРО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7625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Переправа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30725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ru-RU" sz="2800" i="1" dirty="0" smtClean="0"/>
              <a:t>Он никогда </a:t>
            </a:r>
            <a:r>
              <a:rPr lang="ru-RU" sz="2800" i="1" dirty="0" smtClean="0">
                <a:solidFill>
                  <a:srgbClr val="FFFF00"/>
                </a:solidFill>
              </a:rPr>
              <a:t>не откладывал дела в длинный   ящик.</a:t>
            </a:r>
          </a:p>
          <a:p>
            <a:pPr marL="609600" indent="-609600" eaLnBrk="1" hangingPunct="1">
              <a:defRPr/>
            </a:pPr>
            <a:r>
              <a:rPr lang="ru-RU" sz="2800" i="1" dirty="0" smtClean="0"/>
              <a:t>Он начал рассуждать и </a:t>
            </a:r>
            <a:r>
              <a:rPr lang="ru-RU" sz="2800" i="1" dirty="0" smtClean="0">
                <a:solidFill>
                  <a:srgbClr val="FFFF00"/>
                </a:solidFill>
              </a:rPr>
              <a:t>заигрался   в трех соснах.</a:t>
            </a:r>
          </a:p>
          <a:p>
            <a:pPr marL="609600" indent="-609600" eaLnBrk="1" hangingPunct="1">
              <a:defRPr/>
            </a:pPr>
            <a:r>
              <a:rPr lang="ru-RU" sz="2800" i="1" dirty="0" smtClean="0"/>
              <a:t>В общении с другими людьми </a:t>
            </a:r>
            <a:r>
              <a:rPr lang="ru-RU" sz="2800" i="1" dirty="0" smtClean="0">
                <a:solidFill>
                  <a:srgbClr val="FFFF00"/>
                </a:solidFill>
              </a:rPr>
              <a:t>большое значение   играет</a:t>
            </a:r>
            <a:r>
              <a:rPr lang="ru-RU" sz="2800" i="1" dirty="0" smtClean="0"/>
              <a:t> ваше умение вести беседу.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FF3300"/>
                </a:solidFill>
              </a:rPr>
              <a:t> Исправьте ошибки в употреблении фразеологизмов. </a:t>
            </a:r>
          </a:p>
        </p:txBody>
      </p:sp>
      <p:pic>
        <p:nvPicPr>
          <p:cNvPr id="4" name="Picture 34" descr="Tokovski_vodop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929198"/>
            <a:ext cx="22510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Мир книги</a:t>
            </a:r>
            <a:endParaRPr lang="ru-RU" dirty="0"/>
          </a:p>
        </p:txBody>
      </p:sp>
      <p:pic>
        <p:nvPicPr>
          <p:cNvPr id="16388" name="Picture 2" descr="C:\Users\Oleg\Pictures\фразеологизмы\f_33407.jpg"/>
          <p:cNvPicPr>
            <a:picLocks noChangeAspect="1" noChangeArrowheads="1"/>
          </p:cNvPicPr>
          <p:nvPr/>
        </p:nvPicPr>
        <p:blipFill>
          <a:blip r:embed="rId2" cstate="print"/>
          <a:srcRect l="6483" r="6483"/>
          <a:stretch>
            <a:fillRect/>
          </a:stretch>
        </p:blipFill>
        <p:spPr bwMode="auto">
          <a:xfrm>
            <a:off x="285750" y="2071688"/>
            <a:ext cx="187007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C:\Users\Oleg\Pictures\фразеологизмы\_1_1_~1.JPG"/>
          <p:cNvPicPr>
            <a:picLocks noChangeAspect="1" noChangeArrowheads="1"/>
          </p:cNvPicPr>
          <p:nvPr/>
        </p:nvPicPr>
        <p:blipFill>
          <a:blip r:embed="rId3"/>
          <a:srcRect l="12924" r="12924"/>
          <a:stretch>
            <a:fillRect/>
          </a:stretch>
        </p:blipFill>
        <p:spPr bwMode="auto">
          <a:xfrm>
            <a:off x="2786063" y="1857375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C:\Users\Oleg\Pictures\фразеологизмы\8eb9f7746653.jpg"/>
          <p:cNvPicPr>
            <a:picLocks noChangeAspect="1" noChangeArrowheads="1"/>
          </p:cNvPicPr>
          <p:nvPr/>
        </p:nvPicPr>
        <p:blipFill>
          <a:blip r:embed="rId4"/>
          <a:srcRect l="12486" r="12486"/>
          <a:stretch>
            <a:fillRect/>
          </a:stretch>
        </p:blipFill>
        <p:spPr bwMode="auto">
          <a:xfrm>
            <a:off x="428625" y="4214813"/>
            <a:ext cx="22987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5"/>
          <a:srcRect l="66" r="66"/>
          <a:stretch>
            <a:fillRect/>
          </a:stretch>
        </p:blipFill>
        <p:spPr bwMode="auto">
          <a:xfrm>
            <a:off x="3357563" y="3857625"/>
            <a:ext cx="258445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6" descr="img00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13" y="4071938"/>
            <a:ext cx="237172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 descr="img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1428750"/>
            <a:ext cx="23764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4" descr="img0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357188"/>
            <a:ext cx="14605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Крылатые выражения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507412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995738" y="1412875"/>
            <a:ext cx="489585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dirty="0"/>
              <a:t>устойчивый фразеологизм образного или афористического характера, вошедший в лексику из </a:t>
            </a:r>
            <a:r>
              <a:rPr lang="ru-RU" sz="2400" dirty="0">
                <a:solidFill>
                  <a:srgbClr val="FFFF00"/>
                </a:solidFill>
              </a:rPr>
              <a:t>исторических</a:t>
            </a:r>
            <a:r>
              <a:rPr lang="ru-RU" sz="2400" dirty="0"/>
              <a:t> либо </a:t>
            </a:r>
            <a:r>
              <a:rPr lang="ru-RU" sz="2400" dirty="0">
                <a:solidFill>
                  <a:srgbClr val="FFFF00"/>
                </a:solidFill>
              </a:rPr>
              <a:t>литературных </a:t>
            </a:r>
            <a:r>
              <a:rPr lang="ru-RU" sz="2400" dirty="0"/>
              <a:t>источников и получивший широкое распространение благодаря своей выразительности</a:t>
            </a:r>
            <a:r>
              <a:rPr lang="ru-RU" dirty="0"/>
              <a:t> </a:t>
            </a:r>
          </a:p>
          <a:p>
            <a:pPr algn="ctr"/>
            <a:endParaRPr lang="ru-RU" dirty="0"/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Times New Roman" pitchFamily="18" charset="0"/>
              </a:rPr>
              <a:t>А Васька слушает да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</a:rPr>
              <a:t>ест;</a:t>
            </a:r>
            <a:endParaRPr lang="ru-RU" sz="2400" dirty="0">
              <a:solidFill>
                <a:srgbClr val="FFFF00"/>
              </a:solidFill>
              <a:latin typeface="Times New Roman" pitchFamily="18" charset="0"/>
            </a:endParaRP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Times New Roman" pitchFamily="18" charset="0"/>
              </a:rPr>
              <a:t>А воз и ныне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</a:rPr>
              <a:t>там; </a:t>
            </a:r>
            <a:endParaRPr lang="ru-RU" sz="2400" dirty="0">
              <a:solidFill>
                <a:srgbClr val="FFFF00"/>
              </a:solidFill>
              <a:latin typeface="Times New Roman" pitchFamily="18" charset="0"/>
            </a:endParaRP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Times New Roman" pitchFamily="18" charset="0"/>
              </a:rPr>
              <a:t>А Ларчик просто открывался.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8437" name="Picture 6" descr="i?id=347762999-33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30321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755650" y="5661025"/>
            <a:ext cx="2822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Иван Андреевич Крылов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3300"/>
                </a:solidFill>
              </a:rPr>
              <a:t>Музей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08" y="571480"/>
            <a:ext cx="7308850" cy="3165472"/>
          </a:xfrm>
        </p:spPr>
        <p:txBody>
          <a:bodyPr/>
          <a:lstStyle/>
          <a:p>
            <a:pPr lvl="3" eaLnBrk="1" hangingPunct="1">
              <a:defRPr/>
            </a:pPr>
            <a:endParaRPr lang="ru-RU" sz="2800" b="1" i="1" dirty="0" smtClean="0"/>
          </a:p>
          <a:p>
            <a:pPr lvl="3" eaLnBrk="1" hangingPunct="1">
              <a:defRPr/>
            </a:pPr>
            <a:r>
              <a:rPr lang="ru-RU" sz="2800" b="1" i="1" dirty="0" smtClean="0"/>
              <a:t>кричать во всю Ивановскую;</a:t>
            </a:r>
          </a:p>
          <a:p>
            <a:pPr lvl="3" eaLnBrk="1" hangingPunct="1"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бить баклуши;</a:t>
            </a:r>
          </a:p>
          <a:p>
            <a:pPr lvl="3" eaLnBrk="1" hangingPunct="1">
              <a:defRPr/>
            </a:pPr>
            <a:r>
              <a:rPr lang="ru-RU" sz="2800" b="1" i="1" dirty="0" smtClean="0">
                <a:solidFill>
                  <a:srgbClr val="FF0000"/>
                </a:solidFill>
              </a:rPr>
              <a:t>отложить дела в долгий ящик.</a:t>
            </a:r>
            <a:endParaRPr lang="ru-RU" sz="2800" i="1" dirty="0" smtClean="0">
              <a:solidFill>
                <a:srgbClr val="FF0000"/>
              </a:solidFill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042988" y="5734050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2400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Рисунок 4" descr="baklush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2928958" cy="210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ppt4web.ru/images/62/2001/310/img8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221137"/>
            <a:ext cx="4286896" cy="3208259"/>
          </a:xfrm>
          <a:prstGeom prst="rect">
            <a:avLst/>
          </a:prstGeom>
          <a:noFill/>
        </p:spPr>
      </p:pic>
      <p:pic>
        <p:nvPicPr>
          <p:cNvPr id="9220" name="Picture 4" descr="http://5klass.net/datas/russkij-jazyk/Frazeologizmy-russkogo-jazyka/0010-010-Otkladyvat-v-dolgij-jaschik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429000"/>
            <a:ext cx="4571999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Портрет на память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339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3300"/>
                </a:solidFill>
              </a:rPr>
              <a:t>Отгадай, что это за фразеологизм. </a:t>
            </a:r>
          </a:p>
        </p:txBody>
      </p:sp>
      <p:pic>
        <p:nvPicPr>
          <p:cNvPr id="19460" name="Picture 6" descr="61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76475"/>
            <a:ext cx="35718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dolgi_yash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4238" y="2420938"/>
            <a:ext cx="4449762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7" name="Picture 2" descr="http://im6-tub.yandex.net/i?id=109282883-05-2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9605"/>
          <a:stretch>
            <a:fillRect/>
          </a:stretch>
        </p:blipFill>
        <p:spPr>
          <a:xfrm>
            <a:off x="785786" y="857232"/>
            <a:ext cx="2786082" cy="2518492"/>
          </a:xfrm>
        </p:spPr>
      </p:pic>
      <p:pic>
        <p:nvPicPr>
          <p:cNvPr id="8" name="Picture 2" descr="C:\Users\светлана\AppData\Local\Microsoft\Windows\Temporary Internet Files\Content.IE5\WLAR5A38\MP900406601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857364"/>
            <a:ext cx="3822700" cy="2547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светлана\AppData\Local\Microsoft\Windows\Temporary Internet Files\Content.IE5\JX0LPY81\MC900214933[1]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500438"/>
            <a:ext cx="3458264" cy="2857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светлана\AppData\Local\Microsoft\Windows\Temporary Internet Files\Content.IE5\YBXBLW0Y\MC900435771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785926"/>
            <a:ext cx="1524000" cy="3101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а 9 из 47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7079" y="2643182"/>
            <a:ext cx="5776921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D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315913"/>
            <a:ext cx="9753601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635375" y="306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39750" y="404813"/>
            <a:ext cx="75602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7200" b="1" dirty="0">
                <a:solidFill>
                  <a:schemeClr val="bg1"/>
                </a:solidFill>
              </a:rPr>
              <a:t>Фразеологизмы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0" y="4724400"/>
            <a:ext cx="6156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pic>
        <p:nvPicPr>
          <p:cNvPr id="4104" name="Picture 6" descr="&amp;Kcy;&amp;rcy;&amp;ucy;&amp;icy;&amp;zcy;&amp;ncy;&amp;ycy;&amp;jcy; &amp;lcy;&amp;acy;&amp;jcy;&amp;ncy;&amp;iecy;&amp;rcy; &amp;vcy; &amp;ocy;&amp;kcy;&amp;iecy;&amp;acy;&amp;n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4500563"/>
            <a:ext cx="20748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1. Укажите предложение, в котором средством выразительности речи является фразеологизм.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ru-RU" sz="2400" b="1" dirty="0" smtClean="0"/>
              <a:t>1)    </a:t>
            </a:r>
            <a:r>
              <a:rPr lang="ru-RU" sz="2400" dirty="0" smtClean="0"/>
              <a:t>А эта кисочка Машенька улыбнулась ему и промурлыкала: — </a:t>
            </a:r>
            <a:r>
              <a:rPr lang="ru-RU" sz="2400" dirty="0" err="1" smtClean="0"/>
              <a:t>Оч-чень</a:t>
            </a:r>
            <a:r>
              <a:rPr lang="ru-RU" sz="2400" dirty="0" smtClean="0"/>
              <a:t> </a:t>
            </a:r>
            <a:r>
              <a:rPr lang="ru-RU" sz="2400" dirty="0" err="1" smtClean="0"/>
              <a:t>р-реалистично</a:t>
            </a:r>
            <a:r>
              <a:rPr lang="ru-RU" sz="2400" dirty="0" smtClean="0"/>
              <a:t> </a:t>
            </a:r>
            <a:r>
              <a:rPr lang="ru-RU" sz="2400" dirty="0" err="1" smtClean="0"/>
              <a:t>нар-рисовано</a:t>
            </a:r>
            <a:r>
              <a:rPr lang="ru-RU" sz="2400" dirty="0" smtClean="0"/>
              <a:t>. </a:t>
            </a:r>
          </a:p>
          <a:p>
            <a:pPr fontAlgn="t"/>
            <a:r>
              <a:rPr lang="ru-RU" sz="2400" b="1" dirty="0" smtClean="0"/>
              <a:t>2)</a:t>
            </a:r>
            <a:r>
              <a:rPr lang="ru-RU" sz="2400" dirty="0" smtClean="0"/>
              <a:t>– Гений и злодейство есть вещи несовместные, — сурово сказал Лева.</a:t>
            </a:r>
          </a:p>
          <a:p>
            <a:pPr fontAlgn="t"/>
            <a:r>
              <a:rPr lang="ru-RU" sz="2400" b="1" dirty="0" smtClean="0"/>
              <a:t>3)  </a:t>
            </a:r>
            <a:r>
              <a:rPr lang="ru-RU" sz="2400" dirty="0" smtClean="0"/>
              <a:t>Он же хочет получше нарисовать, а за это вот всю дорогу горит синим пламенем. </a:t>
            </a:r>
          </a:p>
          <a:p>
            <a:pPr fontAlgn="t"/>
            <a:r>
              <a:rPr lang="ru-RU" sz="2400" b="1" dirty="0" smtClean="0"/>
              <a:t>4) </a:t>
            </a:r>
            <a:r>
              <a:rPr lang="ru-RU" sz="2400" dirty="0" smtClean="0"/>
              <a:t>– Вот вы все находите в нем художника, — обличал он своих ребят</a:t>
            </a:r>
            <a:r>
              <a:rPr lang="ru-RU" dirty="0" smtClean="0"/>
              <a:t>. </a:t>
            </a:r>
          </a:p>
          <a:p>
            <a:pPr fontAlgn="t"/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2</a:t>
            </a:r>
            <a:r>
              <a:rPr lang="ru-RU" sz="2400" b="1" dirty="0" smtClean="0"/>
              <a:t>. Укажите предложение, в котором средством выразительности речи является фразеологизм.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1)    </a:t>
            </a:r>
            <a:r>
              <a:rPr lang="ru-RU" dirty="0" smtClean="0"/>
              <a:t>За спиной висел чудовищный ранец из волосатой и пегой коровьей шкуры.</a:t>
            </a:r>
          </a:p>
          <a:p>
            <a:r>
              <a:rPr lang="ru-RU" b="1" dirty="0" smtClean="0"/>
              <a:t>2)  </a:t>
            </a:r>
            <a:r>
              <a:rPr lang="ru-RU" dirty="0" smtClean="0"/>
              <a:t>В ранце тарахтел пенал, горсть грецких орехов, литой чёрный мяч и арифметика.</a:t>
            </a:r>
          </a:p>
          <a:p>
            <a:r>
              <a:rPr lang="ru-RU" b="1" dirty="0" smtClean="0"/>
              <a:t>3)  </a:t>
            </a:r>
            <a:r>
              <a:rPr lang="ru-RU" dirty="0" smtClean="0"/>
              <a:t>На ногах — «броненосцы».</a:t>
            </a:r>
          </a:p>
          <a:p>
            <a:r>
              <a:rPr lang="ru-RU" b="1" dirty="0" smtClean="0"/>
              <a:t>4)</a:t>
            </a:r>
            <a:r>
              <a:rPr lang="ru-RU" dirty="0" smtClean="0"/>
              <a:t>   Тетя Варя в ужас пришла.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3. Укажите предложение, в котором средством выразительности речи является фразеологизм.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1) Сквозь </a:t>
            </a:r>
            <a:r>
              <a:rPr lang="ru-RU" sz="2400" dirty="0" err="1" smtClean="0"/>
              <a:t>розовую</a:t>
            </a:r>
            <a:r>
              <a:rPr lang="ru-RU" sz="2400" dirty="0" smtClean="0"/>
              <a:t> пелену я видел чьи-то чёрные, как ночь, глаза.</a:t>
            </a:r>
          </a:p>
          <a:p>
            <a:r>
              <a:rPr lang="ru-RU" sz="2400" dirty="0" smtClean="0"/>
              <a:t>2) Собаки, спасаясь от смертельного холода, прорвались сквозь ущелье и неслись сломя голову вниз по белому желобу. </a:t>
            </a:r>
          </a:p>
          <a:p>
            <a:r>
              <a:rPr lang="ru-RU" sz="2400" dirty="0" smtClean="0"/>
              <a:t>3) Раскалённые скалы, точно огромные печи, дышали жаром. </a:t>
            </a:r>
          </a:p>
          <a:p>
            <a:r>
              <a:rPr lang="ru-RU" sz="2400" dirty="0" smtClean="0"/>
              <a:t>4) Вершины и склоны гор сверкали в снегах, а дорога была черной, мокрой.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4. Укажите предложение, в котором средством выразительности речи является фразеологизм.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1) И вот перед костром появились большие белые птицы, точно снежные комья. </a:t>
            </a:r>
          </a:p>
          <a:p>
            <a:r>
              <a:rPr lang="ru-RU" sz="2400" dirty="0" smtClean="0"/>
              <a:t>2) И всё-таки чувствуем себя на льду океана не в своей тарелке. </a:t>
            </a:r>
          </a:p>
          <a:p>
            <a:r>
              <a:rPr lang="ru-RU" sz="2400" dirty="0" smtClean="0"/>
              <a:t>3) Стучим топорами по голым деревьям, и они звенят.</a:t>
            </a:r>
          </a:p>
          <a:p>
            <a:r>
              <a:rPr lang="ru-RU" sz="2400" dirty="0" smtClean="0"/>
              <a:t>4) Ветер подхватил горящую солому и швырял её тяжёлыми пригоршнями в ночную степь.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600" dirty="0" smtClean="0"/>
              <a:t>МОЛОДЦЫ!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200000"/>
              </a:lnSpc>
            </a:pPr>
            <a:r>
              <a:rPr lang="ru-RU" i="1" dirty="0" smtClean="0"/>
              <a:t>Найти историю возникновения фразеологизма.</a:t>
            </a: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Словосочетания:</a:t>
            </a:r>
            <a:br>
              <a:rPr lang="ru-RU" dirty="0" smtClean="0"/>
            </a:br>
            <a:r>
              <a:rPr lang="ru-RU" dirty="0" smtClean="0"/>
              <a:t>свободные      несвободные</a:t>
            </a:r>
            <a:endParaRPr lang="ru-RU" dirty="0"/>
          </a:p>
        </p:txBody>
      </p:sp>
      <p:graphicFrame>
        <p:nvGraphicFramePr>
          <p:cNvPr id="4" name="Рисунок SmartArt 3"/>
          <p:cNvGraphicFramePr>
            <a:graphicFrameLocks noGrp="1"/>
          </p:cNvGraphicFramePr>
          <p:nvPr>
            <p:ph type="dgm" idx="1"/>
          </p:nvPr>
        </p:nvGraphicFramePr>
        <p:xfrm>
          <a:off x="357188" y="1754188"/>
          <a:ext cx="8229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r>
                        <a:rPr lang="ru-RU" sz="36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Ребенку намылили голову, но мыло попало в глаза.</a:t>
                      </a:r>
                      <a:endParaRPr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 двойку по литературе папа мне намылил голову.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Отличие фразеологизмов от свободных словосочетаний</a:t>
            </a:r>
          </a:p>
        </p:txBody>
      </p:sp>
      <p:sp>
        <p:nvSpPr>
          <p:cNvPr id="124932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755650" y="1557338"/>
            <a:ext cx="3927475" cy="50514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Словосочетания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1)Любое из слов можно заменить другими словами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2) Слова сохраняют свою смысловую самостоятельность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3) Создаются в процессе речи, не требуют запоминания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i="1" u="sng" dirty="0" smtClean="0"/>
              <a:t>   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i="1" u="sng" dirty="0" smtClean="0"/>
              <a:t>Повесить бельё, золотой браслет, волчий хвост</a:t>
            </a:r>
          </a:p>
        </p:txBody>
      </p:sp>
      <p:sp>
        <p:nvSpPr>
          <p:cNvPr id="124933" name="Rectangle 5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918075" y="1557338"/>
            <a:ext cx="3927475" cy="4538662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Фразеологизмы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1</a:t>
            </a:r>
            <a:r>
              <a:rPr lang="ru-RU" sz="2400" dirty="0" smtClean="0"/>
              <a:t>) В их составе нельзя заменять одно слово другим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2) Слова теряют свою самостоятельность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3) Используются готовыми, запоминаются.</a:t>
            </a:r>
          </a:p>
          <a:p>
            <a:pPr marL="533400" indent="-5334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i="1" u="sng" dirty="0" smtClean="0"/>
          </a:p>
          <a:p>
            <a:pPr marL="533400" indent="-5334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i="1" u="sng" dirty="0" smtClean="0"/>
              <a:t>Повесить нос,   </a:t>
            </a:r>
          </a:p>
          <a:p>
            <a:pPr marL="533400" indent="-5334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i="1" u="sng" dirty="0" smtClean="0"/>
              <a:t>золотые руки,  </a:t>
            </a:r>
          </a:p>
          <a:p>
            <a:pPr marL="533400" indent="-5334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i="1" u="sng" dirty="0" smtClean="0"/>
              <a:t>волчий аппетит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sz="2400" dirty="0" smtClean="0"/>
              <a:t>  </a:t>
            </a:r>
            <a:r>
              <a:rPr lang="ru-RU" sz="3600" b="1" dirty="0" smtClean="0"/>
              <a:t>Сравните 2 предложения:</a:t>
            </a:r>
            <a:endParaRPr lang="ru-RU" sz="3600" b="1" i="1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/>
              <a:t>Алеша ломал голову над задачей.</a:t>
            </a:r>
          </a:p>
          <a:p>
            <a:pPr eaLnBrk="1" hangingPunct="1">
              <a:defRPr/>
            </a:pPr>
            <a:endParaRPr lang="ru-RU" sz="3600" i="1" dirty="0" smtClean="0"/>
          </a:p>
          <a:p>
            <a:pPr eaLnBrk="1" hangingPunct="1">
              <a:defRPr/>
            </a:pPr>
            <a:r>
              <a:rPr lang="ru-RU" sz="3600" i="1" dirty="0" smtClean="0"/>
              <a:t>Алеша решал  задачу.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3203575" y="5084763"/>
            <a:ext cx="215900" cy="288925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229600" cy="453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Итак, не будем </a:t>
            </a:r>
            <a:r>
              <a:rPr lang="ru-RU" sz="3600" i="1" dirty="0" smtClean="0">
                <a:solidFill>
                  <a:srgbClr val="FFFF00"/>
                </a:solidFill>
              </a:rPr>
              <a:t>бить баклуши</a:t>
            </a:r>
            <a:r>
              <a:rPr lang="ru-RU" sz="3600" dirty="0" smtClean="0"/>
              <a:t>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	   Вы </a:t>
            </a:r>
            <a:r>
              <a:rPr lang="ru-RU" sz="3600" i="1" dirty="0" smtClean="0">
                <a:solidFill>
                  <a:srgbClr val="FFFF00"/>
                </a:solidFill>
              </a:rPr>
              <a:t>засучите рукава.</a:t>
            </a:r>
            <a:endParaRPr lang="ru-RU" sz="3600" dirty="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Задание приготовьтесь слушать,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	   Чтоб </a:t>
            </a:r>
            <a:r>
              <a:rPr lang="ru-RU" sz="3600" i="1" dirty="0" smtClean="0"/>
              <a:t>не </a:t>
            </a:r>
            <a:r>
              <a:rPr lang="ru-RU" sz="3600" i="1" dirty="0" smtClean="0">
                <a:solidFill>
                  <a:srgbClr val="FFFF00"/>
                </a:solidFill>
              </a:rPr>
              <a:t>шла кругом голова</a:t>
            </a:r>
            <a:r>
              <a:rPr lang="ru-RU" sz="36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-315913"/>
            <a:ext cx="8229600" cy="1384301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Карта страны Фразеология</a:t>
            </a:r>
          </a:p>
        </p:txBody>
      </p:sp>
      <p:pic>
        <p:nvPicPr>
          <p:cNvPr id="5123" name="Picture 24" descr="IMG_35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765175"/>
            <a:ext cx="1474788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25"/>
          <p:cNvSpPr txBox="1">
            <a:spLocks noChangeArrowheads="1"/>
          </p:cNvSpPr>
          <p:nvPr/>
        </p:nvSpPr>
        <p:spPr bwMode="auto">
          <a:xfrm>
            <a:off x="1042988" y="2924175"/>
            <a:ext cx="1281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ЗООПАРК</a:t>
            </a:r>
          </a:p>
        </p:txBody>
      </p:sp>
      <p:pic>
        <p:nvPicPr>
          <p:cNvPr id="5125" name="Picture 27" descr="0002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429000"/>
            <a:ext cx="2065338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28"/>
          <p:cNvSpPr txBox="1">
            <a:spLocks noChangeArrowheads="1"/>
          </p:cNvSpPr>
          <p:nvPr/>
        </p:nvSpPr>
        <p:spPr bwMode="auto">
          <a:xfrm>
            <a:off x="0" y="5589588"/>
            <a:ext cx="2603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ГОРОДСКИЕ ВОРОТА</a:t>
            </a:r>
          </a:p>
        </p:txBody>
      </p:sp>
      <p:pic>
        <p:nvPicPr>
          <p:cNvPr id="5127" name="Picture 30" descr="luback-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836613"/>
            <a:ext cx="2108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2" descr="1325438208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908050"/>
            <a:ext cx="255270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34" descr="Tokovski_vodopa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3068638"/>
            <a:ext cx="22510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36" descr="36564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4797425"/>
            <a:ext cx="2447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38" descr="0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16238" y="4941888"/>
            <a:ext cx="2290762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Text Box 40"/>
          <p:cNvSpPr txBox="1">
            <a:spLocks noChangeArrowheads="1"/>
          </p:cNvSpPr>
          <p:nvPr/>
        </p:nvSpPr>
        <p:spPr bwMode="auto">
          <a:xfrm>
            <a:off x="2916238" y="2708275"/>
            <a:ext cx="231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ГОРОД МАСТЕРОВ</a:t>
            </a:r>
          </a:p>
        </p:txBody>
      </p:sp>
      <p:sp>
        <p:nvSpPr>
          <p:cNvPr id="5133" name="Text Box 41"/>
          <p:cNvSpPr txBox="1">
            <a:spLocks noChangeArrowheads="1"/>
          </p:cNvSpPr>
          <p:nvPr/>
        </p:nvSpPr>
        <p:spPr bwMode="auto">
          <a:xfrm>
            <a:off x="5126038" y="2420938"/>
            <a:ext cx="4017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ЛЕС СИНОНИМОВ И АНТОНИМОВ</a:t>
            </a:r>
          </a:p>
        </p:txBody>
      </p:sp>
      <p:sp>
        <p:nvSpPr>
          <p:cNvPr id="5134" name="Text Box 42"/>
          <p:cNvSpPr txBox="1">
            <a:spLocks noChangeArrowheads="1"/>
          </p:cNvSpPr>
          <p:nvPr/>
        </p:nvSpPr>
        <p:spPr bwMode="auto">
          <a:xfrm>
            <a:off x="7143750" y="3521075"/>
            <a:ext cx="158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ПЕРЕПРАВА</a:t>
            </a:r>
          </a:p>
        </p:txBody>
      </p:sp>
      <p:sp>
        <p:nvSpPr>
          <p:cNvPr id="5135" name="Text Box 43"/>
          <p:cNvSpPr txBox="1">
            <a:spLocks noChangeArrowheads="1"/>
          </p:cNvSpPr>
          <p:nvPr/>
        </p:nvSpPr>
        <p:spPr bwMode="auto">
          <a:xfrm>
            <a:off x="7216775" y="4456113"/>
            <a:ext cx="974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МУЗЕЙ</a:t>
            </a:r>
          </a:p>
        </p:txBody>
      </p:sp>
      <p:sp>
        <p:nvSpPr>
          <p:cNvPr id="5136" name="Text Box 44"/>
          <p:cNvSpPr txBox="1">
            <a:spLocks noChangeArrowheads="1"/>
          </p:cNvSpPr>
          <p:nvPr/>
        </p:nvSpPr>
        <p:spPr bwMode="auto">
          <a:xfrm>
            <a:off x="2484438" y="4652963"/>
            <a:ext cx="3336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МАСТЕРСКАЯ ХУДОЖНИКА</a:t>
            </a:r>
          </a:p>
        </p:txBody>
      </p:sp>
      <p:sp>
        <p:nvSpPr>
          <p:cNvPr id="5137" name="AutoShape 46"/>
          <p:cNvSpPr>
            <a:spLocks noChangeArrowheads="1"/>
          </p:cNvSpPr>
          <p:nvPr/>
        </p:nvSpPr>
        <p:spPr bwMode="auto">
          <a:xfrm rot="5400000">
            <a:off x="2582863" y="1601787"/>
            <a:ext cx="381000" cy="434975"/>
          </a:xfrm>
          <a:custGeom>
            <a:avLst/>
            <a:gdLst>
              <a:gd name="T0" fmla="*/ 83011439 w 21600"/>
              <a:gd name="T1" fmla="*/ 0 h 21600"/>
              <a:gd name="T2" fmla="*/ 83011439 w 21600"/>
              <a:gd name="T3" fmla="*/ 99287478 h 21600"/>
              <a:gd name="T4" fmla="*/ 17764617 w 21600"/>
              <a:gd name="T5" fmla="*/ 176394623 h 21600"/>
              <a:gd name="T6" fmla="*/ 118540664 w 21600"/>
              <a:gd name="T7" fmla="*/ 49643538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AutoShape 48"/>
          <p:cNvSpPr>
            <a:spLocks noChangeArrowheads="1"/>
          </p:cNvSpPr>
          <p:nvPr/>
        </p:nvSpPr>
        <p:spPr bwMode="auto">
          <a:xfrm>
            <a:off x="5292725" y="1628775"/>
            <a:ext cx="400050" cy="269875"/>
          </a:xfrm>
          <a:prstGeom prst="rightArrow">
            <a:avLst>
              <a:gd name="adj1" fmla="val 50000"/>
              <a:gd name="adj2" fmla="val 370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AutoShape 49"/>
          <p:cNvSpPr>
            <a:spLocks noChangeArrowheads="1"/>
          </p:cNvSpPr>
          <p:nvPr/>
        </p:nvSpPr>
        <p:spPr bwMode="auto">
          <a:xfrm>
            <a:off x="2339975" y="2997200"/>
            <a:ext cx="215900" cy="287338"/>
          </a:xfrm>
          <a:prstGeom prst="upArrow">
            <a:avLst>
              <a:gd name="adj1" fmla="val 50000"/>
              <a:gd name="adj2" fmla="val 3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AutoShape 50"/>
          <p:cNvSpPr>
            <a:spLocks noChangeArrowheads="1"/>
          </p:cNvSpPr>
          <p:nvPr/>
        </p:nvSpPr>
        <p:spPr bwMode="auto">
          <a:xfrm>
            <a:off x="7667625" y="2781300"/>
            <a:ext cx="268288" cy="687388"/>
          </a:xfrm>
          <a:prstGeom prst="downArrow">
            <a:avLst>
              <a:gd name="adj1" fmla="val 50000"/>
              <a:gd name="adj2" fmla="val 640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AutoShape 51"/>
          <p:cNvSpPr>
            <a:spLocks noChangeArrowheads="1"/>
          </p:cNvSpPr>
          <p:nvPr/>
        </p:nvSpPr>
        <p:spPr bwMode="auto">
          <a:xfrm>
            <a:off x="7451725" y="3860800"/>
            <a:ext cx="198438" cy="546100"/>
          </a:xfrm>
          <a:prstGeom prst="downArrow">
            <a:avLst>
              <a:gd name="adj1" fmla="val 50000"/>
              <a:gd name="adj2" fmla="val 688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AutoShape 52"/>
          <p:cNvSpPr>
            <a:spLocks noChangeArrowheads="1"/>
          </p:cNvSpPr>
          <p:nvPr/>
        </p:nvSpPr>
        <p:spPr bwMode="auto">
          <a:xfrm>
            <a:off x="5292725" y="5734050"/>
            <a:ext cx="647700" cy="215900"/>
          </a:xfrm>
          <a:prstGeom prst="lef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3" name="AutoShape 54"/>
          <p:cNvSpPr>
            <a:spLocks noChangeArrowheads="1"/>
          </p:cNvSpPr>
          <p:nvPr/>
        </p:nvSpPr>
        <p:spPr bwMode="auto">
          <a:xfrm>
            <a:off x="2700338" y="4149725"/>
            <a:ext cx="576262" cy="287338"/>
          </a:xfrm>
          <a:prstGeom prst="leftArrow">
            <a:avLst>
              <a:gd name="adj1" fmla="val 50000"/>
              <a:gd name="adj2" fmla="val 50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015288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Городские ворота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569325" cy="547211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i="1" dirty="0" smtClean="0"/>
              <a:t>                                          </a:t>
            </a:r>
            <a:r>
              <a:rPr lang="ru-RU" sz="2000" i="1" dirty="0" smtClean="0"/>
              <a:t>Когда от </a:t>
            </a:r>
            <a:r>
              <a:rPr lang="ru-RU" sz="2000" i="1" dirty="0" err="1" smtClean="0"/>
              <a:t>забот_____________________</a:t>
            </a:r>
            <a:r>
              <a:rPr lang="ru-RU" sz="2000" i="1" dirty="0" smtClean="0"/>
              <a:t>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                    То лучше прогуляться с другом.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  Пройдет он ________,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               </a:t>
            </a:r>
            <a:r>
              <a:rPr lang="ru-RU" sz="2000" i="1" dirty="0" err="1" smtClean="0"/>
              <a:t>У________не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будет________</a:t>
            </a:r>
            <a:r>
              <a:rPr lang="ru-RU" sz="2000" i="1" dirty="0" smtClean="0"/>
              <a:t>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      Он </a:t>
            </a:r>
            <a:r>
              <a:rPr lang="ru-RU" sz="2000" i="1" dirty="0" err="1" smtClean="0"/>
              <a:t>_______даже_______</a:t>
            </a:r>
            <a:r>
              <a:rPr lang="ru-RU" sz="2000" i="1" dirty="0" smtClean="0"/>
              <a:t>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Что только _______.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</a:t>
            </a:r>
            <a:endParaRPr lang="ru-RU" sz="2000" i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Да, вас ________…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/>
              <a:t>                     Но </a:t>
            </a:r>
            <a:r>
              <a:rPr lang="ru-RU" sz="2000" i="1" dirty="0" err="1" smtClean="0"/>
              <a:t>______такого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друга________</a:t>
            </a:r>
            <a:r>
              <a:rPr lang="ru-RU" sz="2000" i="1" dirty="0" smtClean="0"/>
              <a:t>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i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  </a:t>
            </a:r>
            <a:r>
              <a:rPr lang="ru-RU" sz="2000" dirty="0" smtClean="0">
                <a:solidFill>
                  <a:srgbClr val="FFFF00"/>
                </a:solidFill>
              </a:rPr>
              <a:t>-   </a:t>
            </a:r>
            <a:r>
              <a:rPr lang="ru-RU" sz="1600" i="1" dirty="0" smtClean="0">
                <a:solidFill>
                  <a:srgbClr val="FFFF00"/>
                </a:solidFill>
              </a:rPr>
              <a:t>голова идет кругом             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сквозь огонь и воду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у моря ждать погоды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не покажет вида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проглотил обиду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водой не разольешь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ru-RU" sz="1600" i="1" dirty="0" smtClean="0">
                <a:solidFill>
                  <a:srgbClr val="FFFF00"/>
                </a:solidFill>
              </a:rPr>
              <a:t>днем с огнем не найдешь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ru-RU" sz="1600" i="1" dirty="0" smtClean="0">
              <a:solidFill>
                <a:srgbClr val="FFFF00"/>
              </a:solidFill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1600" i="1" dirty="0" smtClean="0">
                <a:solidFill>
                  <a:srgbClr val="FF3300"/>
                </a:solidFill>
              </a:rPr>
              <a:t>Вставьте нужные фразеологизмы, объясните их значение. </a:t>
            </a:r>
          </a:p>
        </p:txBody>
      </p:sp>
      <p:pic>
        <p:nvPicPr>
          <p:cNvPr id="4" name="Picture 27" descr="0002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2065338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3300"/>
                </a:solidFill>
              </a:rPr>
              <a:t>Зоопарк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916113"/>
            <a:ext cx="8007350" cy="4191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Пишет </a:t>
            </a:r>
            <a:r>
              <a:rPr lang="ru-RU" sz="2400" i="1" dirty="0" err="1" smtClean="0">
                <a:solidFill>
                  <a:srgbClr val="FFFF00"/>
                </a:solidFill>
              </a:rPr>
              <a:t>как_________лапой</a:t>
            </a:r>
            <a:r>
              <a:rPr lang="ru-RU" sz="2400" i="1" dirty="0" smtClean="0">
                <a:solidFill>
                  <a:srgbClr val="FFFF00"/>
                </a:solidFill>
              </a:rPr>
              <a:t>.</a:t>
            </a:r>
          </a:p>
          <a:p>
            <a:pPr marL="609600" indent="-609600" eaLnBrk="1" hangingPunct="1"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Делить шкуру не убитого _______.</a:t>
            </a:r>
          </a:p>
          <a:p>
            <a:pPr marL="609600" indent="-609600" eaLnBrk="1" hangingPunct="1">
              <a:defRPr/>
            </a:pPr>
            <a:r>
              <a:rPr lang="ru-RU" sz="2400" i="1" dirty="0" err="1" smtClean="0">
                <a:solidFill>
                  <a:srgbClr val="FFFF00"/>
                </a:solidFill>
              </a:rPr>
              <a:t>______носа</a:t>
            </a:r>
            <a:r>
              <a:rPr lang="ru-RU" sz="2400" i="1" dirty="0" smtClean="0">
                <a:solidFill>
                  <a:srgbClr val="FFFF00"/>
                </a:solidFill>
              </a:rPr>
              <a:t> не подточит.</a:t>
            </a:r>
          </a:p>
          <a:p>
            <a:pPr marL="609600" indent="-609600" eaLnBrk="1" hangingPunct="1"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Не </a:t>
            </a:r>
            <a:r>
              <a:rPr lang="ru-RU" sz="2400" i="1" dirty="0" err="1" smtClean="0">
                <a:solidFill>
                  <a:srgbClr val="FFFF00"/>
                </a:solidFill>
              </a:rPr>
              <a:t>все______масленица</a:t>
            </a:r>
            <a:r>
              <a:rPr lang="ru-RU" sz="2400" i="1" dirty="0" smtClean="0">
                <a:solidFill>
                  <a:srgbClr val="FFFF00"/>
                </a:solidFill>
              </a:rPr>
              <a:t>. </a:t>
            </a:r>
          </a:p>
          <a:p>
            <a:pPr marL="609600" indent="-609600" eaLnBrk="1" hangingPunct="1">
              <a:defRPr/>
            </a:pPr>
            <a:r>
              <a:rPr lang="ru-RU" sz="2400" i="1" dirty="0" err="1" smtClean="0">
                <a:solidFill>
                  <a:srgbClr val="FFFF00"/>
                </a:solidFill>
              </a:rPr>
              <a:t>Денег______не</a:t>
            </a:r>
            <a:r>
              <a:rPr lang="ru-RU" sz="2400" i="1" dirty="0" smtClean="0">
                <a:solidFill>
                  <a:srgbClr val="FFFF00"/>
                </a:solidFill>
              </a:rPr>
              <a:t> клюют.</a:t>
            </a:r>
          </a:p>
        </p:txBody>
      </p:sp>
      <p:pic>
        <p:nvPicPr>
          <p:cNvPr id="11268" name="Picture 11" descr="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357188"/>
            <a:ext cx="2366962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0%5F641bf%5Fe037f468%5F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"/>
            <a:ext cx="2395537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 descr="kokos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3000375"/>
            <a:ext cx="264795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 descr="P919024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4429125"/>
            <a:ext cx="2593975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3" descr="18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50" y="4429125"/>
            <a:ext cx="2736850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640</Words>
  <Application>Microsoft Office PowerPoint</Application>
  <PresentationFormat>Экран (4:3)</PresentationFormat>
  <Paragraphs>123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Оформление по умолчанию</vt:lpstr>
      <vt:lpstr>Лучи</vt:lpstr>
      <vt:lpstr>Слайд 1</vt:lpstr>
      <vt:lpstr>Слайд 2</vt:lpstr>
      <vt:lpstr>Словосочетания: свободные      несвободные</vt:lpstr>
      <vt:lpstr>Отличие фразеологизмов от свободных словосочетаний</vt:lpstr>
      <vt:lpstr>   Сравните 2 предложения:</vt:lpstr>
      <vt:lpstr>Слайд 6</vt:lpstr>
      <vt:lpstr>Карта страны Фразеология</vt:lpstr>
      <vt:lpstr>Городские ворота</vt:lpstr>
      <vt:lpstr>Зоопарк</vt:lpstr>
      <vt:lpstr>Город мастеров</vt:lpstr>
      <vt:lpstr>Лес синонимов и антонимов</vt:lpstr>
      <vt:lpstr>Слайд 12</vt:lpstr>
      <vt:lpstr>Переправа</vt:lpstr>
      <vt:lpstr>Мир книги</vt:lpstr>
      <vt:lpstr>Крылатые выражения</vt:lpstr>
      <vt:lpstr>Музей</vt:lpstr>
      <vt:lpstr>Портрет на память</vt:lpstr>
      <vt:lpstr>Слайд 18</vt:lpstr>
      <vt:lpstr>Слайд 19</vt:lpstr>
      <vt:lpstr>1. Укажите предложение, в котором средством выразительности речи является фразеологизм. </vt:lpstr>
      <vt:lpstr>2. Укажите предложение, в котором средством выразительности речи является фразеологизм. </vt:lpstr>
      <vt:lpstr>3. Укажите предложение, в котором средством выразительности речи является фразеологизм. </vt:lpstr>
      <vt:lpstr>4. Укажите предложение, в котором средством выразительности речи является фразеологизм. </vt:lpstr>
      <vt:lpstr>Слайд 24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Ирина</cp:lastModifiedBy>
  <cp:revision>62</cp:revision>
  <dcterms:created xsi:type="dcterms:W3CDTF">2009-10-25T09:04:29Z</dcterms:created>
  <dcterms:modified xsi:type="dcterms:W3CDTF">2013-11-27T15:32:50Z</dcterms:modified>
</cp:coreProperties>
</file>