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6AFD3F-B6AA-48B6-BA75-FCFAAD729736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751ACB-E870-4A2D-8615-E82E622AA22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4040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«Как слово наше отзовётся…»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57628"/>
            <a:ext cx="7406640" cy="2357454"/>
          </a:xfrm>
        </p:spPr>
        <p:txBody>
          <a:bodyPr/>
          <a:lstStyle/>
          <a:p>
            <a:r>
              <a:rPr lang="ru-RU" sz="3600" dirty="0" smtClean="0"/>
              <a:t>Словарная работа на уроках русского языка</a:t>
            </a:r>
          </a:p>
          <a:p>
            <a:pPr algn="r"/>
            <a:r>
              <a:rPr lang="ru-RU" dirty="0" smtClean="0"/>
              <a:t>Учитель русского языка и литературы МБОУ СОШ №38 </a:t>
            </a:r>
            <a:r>
              <a:rPr lang="ru-RU" dirty="0" err="1" smtClean="0"/>
              <a:t>Лебига</a:t>
            </a:r>
            <a:r>
              <a:rPr lang="ru-RU" dirty="0" smtClean="0"/>
              <a:t> И.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Словообразовательные модели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Благо – благодать – благодарность – блаженство </a:t>
            </a:r>
          </a:p>
          <a:p>
            <a:pPr>
              <a:buNone/>
            </a:pPr>
            <a:r>
              <a:rPr lang="ru-RU" dirty="0" smtClean="0"/>
              <a:t>              блажь – блажить – блаженный</a:t>
            </a:r>
          </a:p>
          <a:p>
            <a:pPr>
              <a:buNone/>
            </a:pPr>
            <a:r>
              <a:rPr lang="ru-RU" dirty="0" smtClean="0"/>
              <a:t>Личность – личный – лицо – лик (икона)</a:t>
            </a:r>
          </a:p>
          <a:p>
            <a:pPr>
              <a:buNone/>
            </a:pPr>
            <a:r>
              <a:rPr lang="ru-RU" dirty="0" smtClean="0"/>
              <a:t>     личина (имидж) – лицедейство</a:t>
            </a:r>
          </a:p>
          <a:p>
            <a:pPr>
              <a:buNone/>
            </a:pPr>
            <a:r>
              <a:rPr lang="ru-RU" dirty="0" smtClean="0"/>
              <a:t>Стыд – </a:t>
            </a:r>
            <a:r>
              <a:rPr lang="ru-RU" dirty="0" err="1" smtClean="0"/>
              <a:t>студ</a:t>
            </a:r>
            <a:r>
              <a:rPr lang="ru-RU" dirty="0" smtClean="0"/>
              <a:t> – бесстыдство</a:t>
            </a:r>
          </a:p>
          <a:p>
            <a:pPr>
              <a:buNone/>
            </a:pPr>
            <a:r>
              <a:rPr lang="ru-RU" dirty="0" smtClean="0"/>
              <a:t>Растление – </a:t>
            </a:r>
            <a:r>
              <a:rPr lang="ru-RU" dirty="0" err="1" smtClean="0"/>
              <a:t>растлеть</a:t>
            </a:r>
            <a:r>
              <a:rPr lang="ru-RU" dirty="0" smtClean="0"/>
              <a:t> – тлеть</a:t>
            </a:r>
          </a:p>
          <a:p>
            <a:pPr>
              <a:buNone/>
            </a:pPr>
            <a:r>
              <a:rPr lang="ru-RU" dirty="0" smtClean="0"/>
              <a:t>Дружба – друг – другой</a:t>
            </a:r>
          </a:p>
          <a:p>
            <a:pPr>
              <a:buNone/>
            </a:pPr>
            <a:r>
              <a:rPr lang="ru-RU" dirty="0" smtClean="0"/>
              <a:t>Пол -половина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Словообразовательные модели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Род – родной – родимый – родина – родители – родословная – народ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отродье</a:t>
            </a:r>
            <a:r>
              <a:rPr lang="ru-RU" dirty="0" smtClean="0"/>
              <a:t> – </a:t>
            </a:r>
            <a:r>
              <a:rPr lang="ru-RU" dirty="0" err="1" smtClean="0"/>
              <a:t>выродок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Целомудрие – целая мудрость</a:t>
            </a:r>
          </a:p>
          <a:p>
            <a:pPr>
              <a:buNone/>
            </a:pPr>
            <a:r>
              <a:rPr lang="ru-RU" dirty="0" smtClean="0"/>
              <a:t>Заблуждение – заблудить – блудить - блуд</a:t>
            </a:r>
          </a:p>
          <a:p>
            <a:pPr>
              <a:buNone/>
            </a:pPr>
            <a:r>
              <a:rPr lang="ru-RU" dirty="0" smtClean="0"/>
              <a:t>Ответственность – ответственный -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текста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287451" y="2308418"/>
            <a:ext cx="1952898" cy="30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40812" y="1524000"/>
            <a:ext cx="4192876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Хотелось затесаться – забиться, затеряться</a:t>
            </a:r>
          </a:p>
          <a:p>
            <a:pPr>
              <a:buNone/>
            </a:pPr>
            <a:r>
              <a:rPr lang="ru-RU" dirty="0" smtClean="0"/>
              <a:t>Страгиваться – изменяться</a:t>
            </a:r>
          </a:p>
          <a:p>
            <a:pPr>
              <a:buNone/>
            </a:pPr>
            <a:r>
              <a:rPr lang="ru-RU" dirty="0" err="1" smtClean="0"/>
              <a:t>Пображивать</a:t>
            </a:r>
            <a:r>
              <a:rPr lang="ru-RU" dirty="0" smtClean="0"/>
              <a:t> – ходить</a:t>
            </a:r>
          </a:p>
          <a:p>
            <a:pPr>
              <a:buNone/>
            </a:pPr>
            <a:r>
              <a:rPr lang="ru-RU" dirty="0" smtClean="0"/>
              <a:t>В нутряной России – в коренной</a:t>
            </a:r>
          </a:p>
          <a:p>
            <a:pPr>
              <a:buNone/>
            </a:pPr>
            <a:r>
              <a:rPr lang="ru-RU" dirty="0" err="1" smtClean="0"/>
              <a:t>Любота</a:t>
            </a:r>
            <a:r>
              <a:rPr lang="ru-RU" dirty="0" smtClean="0"/>
              <a:t> одна – красота вокруг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Разворачивание слова в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«Самые тёплые слова  - это те, которые ты говоришь своим родным и близким, они согревают твою душу»</a:t>
            </a:r>
          </a:p>
          <a:p>
            <a:pPr>
              <a:buNone/>
            </a:pPr>
            <a:r>
              <a:rPr lang="ru-RU" dirty="0" smtClean="0"/>
              <a:t>«Самое тёплое слово- это слово «мама». Оно такое маленькое, короткое, но столько добра в нём…!»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«Мои любимые слова – «люблю» и «прости». Кажется, обычные. Но их очень трудно сказать человеку и ожидать ответа…»</a:t>
            </a:r>
          </a:p>
          <a:p>
            <a:pPr>
              <a:buNone/>
            </a:pPr>
            <a:r>
              <a:rPr lang="ru-RU" dirty="0" smtClean="0"/>
              <a:t>«Моё любимое слово- «</a:t>
            </a:r>
            <a:r>
              <a:rPr lang="ru-RU" dirty="0" err="1" smtClean="0"/>
              <a:t>шедеврально</a:t>
            </a:r>
            <a:r>
              <a:rPr lang="ru-RU" dirty="0" smtClean="0"/>
              <a:t>». В нём много веселья. Хотя и по-русски можно сказать «прекрасно, восхитительно».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Разворачивание слова в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«Моё любимое слово- мир. О нём можно рассказать многое. Мир на Земле - мир и покой в семье»</a:t>
            </a:r>
          </a:p>
          <a:p>
            <a:pPr>
              <a:buNone/>
            </a:pPr>
            <a:r>
              <a:rPr lang="ru-RU" dirty="0" smtClean="0"/>
              <a:t>«Самое тёплое слово – семья.  В ней тебя ценят и любят СЕМЬ Я – это про мою семью».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«Главное слово нашей семьи –СПАСИБО. Это самое важное и нужное в жизни слово. Оно говорит о том, что ты благодарен родителям и просишь Бога СПАСИ-БОГ!»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583680"/>
          </a:xfrm>
        </p:spPr>
        <p:txBody>
          <a:bodyPr>
            <a:normAutofit fontScale="90000"/>
          </a:bodyPr>
          <a:lstStyle/>
          <a:p>
            <a:r>
              <a:rPr lang="ru-RU" sz="5300" dirty="0">
                <a:effectLst/>
              </a:rPr>
              <a:t>Нам не дано предугадать,</a:t>
            </a:r>
            <a:br>
              <a:rPr lang="ru-RU" sz="5300" dirty="0">
                <a:effectLst/>
              </a:rPr>
            </a:br>
            <a:r>
              <a:rPr lang="ru-RU" sz="5300" dirty="0">
                <a:effectLst/>
              </a:rPr>
              <a:t>Как слово наше </a:t>
            </a:r>
            <a:r>
              <a:rPr lang="ru-RU" sz="5300">
                <a:effectLst/>
              </a:rPr>
              <a:t>отзовется</a:t>
            </a:r>
            <a:r>
              <a:rPr lang="ru-RU" sz="5300" smtClean="0">
                <a:effectLst/>
              </a:rPr>
              <a:t>,-</a:t>
            </a:r>
            <a:r>
              <a:rPr lang="ru-RU" sz="5300" dirty="0">
                <a:effectLst/>
              </a:rPr>
              <a:t/>
            </a:r>
            <a:br>
              <a:rPr lang="ru-RU" sz="5300" dirty="0">
                <a:effectLst/>
              </a:rPr>
            </a:br>
            <a:r>
              <a:rPr lang="ru-RU" sz="5300" dirty="0" smtClean="0">
                <a:effectLst/>
              </a:rPr>
              <a:t>И </a:t>
            </a:r>
            <a:r>
              <a:rPr lang="ru-RU" sz="5300" dirty="0">
                <a:effectLst/>
              </a:rPr>
              <a:t>нам сочувствие дается,</a:t>
            </a:r>
            <a:br>
              <a:rPr lang="ru-RU" sz="5300" dirty="0">
                <a:effectLst/>
              </a:rPr>
            </a:br>
            <a:r>
              <a:rPr lang="ru-RU" sz="5300" dirty="0">
                <a:effectLst/>
              </a:rPr>
              <a:t>Как нам дается благодать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                           Ф. И. Тютчев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0116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«…иже </a:t>
            </a:r>
            <a:r>
              <a:rPr lang="ru-RU" b="1" dirty="0" err="1" smtClean="0"/>
              <a:t>убо</a:t>
            </a:r>
            <a:r>
              <a:rPr lang="ru-RU" b="1" dirty="0" smtClean="0"/>
              <a:t> слово </a:t>
            </a:r>
            <a:r>
              <a:rPr lang="ru-RU" b="1" dirty="0" err="1" smtClean="0"/>
              <a:t>учаше</a:t>
            </a:r>
            <a:r>
              <a:rPr lang="ru-RU" b="1" dirty="0" smtClean="0"/>
              <a:t>, то же и сам делом </a:t>
            </a:r>
            <a:r>
              <a:rPr lang="ru-RU" b="1" dirty="0" err="1" smtClean="0"/>
              <a:t>творяше</a:t>
            </a:r>
            <a:r>
              <a:rPr lang="ru-RU" b="1" dirty="0" smtClean="0"/>
              <a:t>…»</a:t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1026" name="Picture 2" descr="http://upload.wikimedia.org/wikipedia/commons/6/69/Sergius_von_Radonez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241935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d/da/Epiphanius_the_Wise.jpg/200px-Epiphanius_the_Wi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8880"/>
            <a:ext cx="19050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8215338" cy="57864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Показать духовную составляющую русского слова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Прививать осознанное отношение к языку и к своей собственной речи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Развивать мыслительные способности учащихся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3136"/>
            <a:ext cx="26670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Формы и приёмы словарной работы: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Анализ текста.</a:t>
            </a:r>
            <a:br>
              <a:rPr lang="ru-RU" dirty="0" smtClean="0"/>
            </a:br>
            <a:r>
              <a:rPr lang="ru-RU" dirty="0" smtClean="0"/>
              <a:t>2. Составление словаря, примечаний к тексту.</a:t>
            </a:r>
            <a:br>
              <a:rPr lang="ru-RU" dirty="0" smtClean="0"/>
            </a:br>
            <a:r>
              <a:rPr lang="ru-RU" dirty="0" smtClean="0"/>
              <a:t>3. Составление </a:t>
            </a:r>
            <a:r>
              <a:rPr lang="ru-RU" dirty="0" err="1" smtClean="0"/>
              <a:t>синквейнов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4. Разворачивание слова в текст.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я\Pictures\Пленка\картинка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8128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/>
          <a:lstStyle/>
          <a:p>
            <a:r>
              <a:rPr lang="ru-RU" b="1" dirty="0" smtClean="0"/>
              <a:t>Подбор синонимов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1000100" y="1524000"/>
            <a:ext cx="4093108" cy="46634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b="1" u="sng" dirty="0" smtClean="0"/>
              <a:t>Добро</a:t>
            </a:r>
          </a:p>
          <a:p>
            <a:pPr>
              <a:buNone/>
            </a:pPr>
            <a:r>
              <a:rPr lang="ru-RU" sz="3600" dirty="0" smtClean="0"/>
              <a:t>Возрождает</a:t>
            </a:r>
          </a:p>
          <a:p>
            <a:pPr>
              <a:buNone/>
            </a:pPr>
            <a:r>
              <a:rPr lang="ru-RU" sz="3600" dirty="0" smtClean="0"/>
              <a:t>Созидает</a:t>
            </a:r>
          </a:p>
          <a:p>
            <a:pPr>
              <a:buNone/>
            </a:pPr>
            <a:r>
              <a:rPr lang="ru-RU" sz="3600" dirty="0" smtClean="0"/>
              <a:t>Оздоровляет</a:t>
            </a:r>
          </a:p>
          <a:p>
            <a:pPr>
              <a:buNone/>
            </a:pPr>
            <a:r>
              <a:rPr lang="ru-RU" sz="3600" dirty="0" smtClean="0"/>
              <a:t>Укрепляет</a:t>
            </a:r>
          </a:p>
          <a:p>
            <a:pPr>
              <a:buNone/>
            </a:pPr>
            <a:r>
              <a:rPr lang="ru-RU" sz="3600" dirty="0" smtClean="0"/>
              <a:t>Возвышает</a:t>
            </a:r>
          </a:p>
          <a:p>
            <a:pPr>
              <a:buNone/>
            </a:pPr>
            <a:r>
              <a:rPr lang="ru-RU" sz="3600" dirty="0" smtClean="0"/>
              <a:t>Облагораживает</a:t>
            </a:r>
          </a:p>
          <a:p>
            <a:pPr>
              <a:buNone/>
            </a:pPr>
            <a:r>
              <a:rPr lang="ru-RU" sz="3600" dirty="0" smtClean="0"/>
              <a:t>Освещает</a:t>
            </a:r>
          </a:p>
          <a:p>
            <a:pPr>
              <a:buNone/>
            </a:pPr>
            <a:r>
              <a:rPr lang="ru-RU" sz="3600" dirty="0" smtClean="0"/>
              <a:t>Несёт процветание и жизнь</a:t>
            </a:r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929190" y="1524000"/>
            <a:ext cx="4004498" cy="46634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b="1" u="sng" dirty="0" smtClean="0"/>
              <a:t>Зло</a:t>
            </a:r>
          </a:p>
          <a:p>
            <a:pPr>
              <a:buNone/>
            </a:pPr>
            <a:r>
              <a:rPr lang="ru-RU" sz="3600" dirty="0" smtClean="0"/>
              <a:t>Умертвляет</a:t>
            </a:r>
          </a:p>
          <a:p>
            <a:pPr>
              <a:buNone/>
            </a:pPr>
            <a:r>
              <a:rPr lang="ru-RU" sz="3600" dirty="0" smtClean="0"/>
              <a:t>Разрушает</a:t>
            </a:r>
          </a:p>
          <a:p>
            <a:pPr>
              <a:buNone/>
            </a:pPr>
            <a:r>
              <a:rPr lang="ru-RU" sz="3600" dirty="0" smtClean="0"/>
              <a:t>Приводит к болезни</a:t>
            </a:r>
          </a:p>
          <a:p>
            <a:pPr>
              <a:buNone/>
            </a:pPr>
            <a:r>
              <a:rPr lang="ru-RU" sz="3600" dirty="0" smtClean="0"/>
              <a:t>Ослабляет</a:t>
            </a:r>
          </a:p>
          <a:p>
            <a:pPr>
              <a:buNone/>
            </a:pPr>
            <a:r>
              <a:rPr lang="ru-RU" sz="3600" dirty="0" smtClean="0"/>
              <a:t>Унижает</a:t>
            </a:r>
          </a:p>
          <a:p>
            <a:pPr>
              <a:buNone/>
            </a:pPr>
            <a:r>
              <a:rPr lang="ru-RU" sz="3600" dirty="0" smtClean="0"/>
              <a:t>Опошляет</a:t>
            </a:r>
          </a:p>
          <a:p>
            <a:pPr>
              <a:buNone/>
            </a:pPr>
            <a:r>
              <a:rPr lang="ru-RU" sz="3600" dirty="0" smtClean="0"/>
              <a:t>Помрачает</a:t>
            </a:r>
          </a:p>
          <a:p>
            <a:pPr>
              <a:buNone/>
            </a:pPr>
            <a:r>
              <a:rPr lang="ru-RU" sz="3600" dirty="0" smtClean="0"/>
              <a:t>Несёт увядание и смерть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Подбор синонимов и антонимов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u="sng" dirty="0" smtClean="0"/>
              <a:t>Правда</a:t>
            </a:r>
          </a:p>
          <a:p>
            <a:pPr>
              <a:buNone/>
            </a:pPr>
            <a:r>
              <a:rPr lang="ru-RU" dirty="0" smtClean="0"/>
              <a:t>Ложь</a:t>
            </a:r>
          </a:p>
          <a:p>
            <a:pPr>
              <a:buNone/>
            </a:pPr>
            <a:r>
              <a:rPr lang="ru-RU" dirty="0"/>
              <a:t>Неправда</a:t>
            </a:r>
          </a:p>
          <a:p>
            <a:pPr>
              <a:buNone/>
            </a:pPr>
            <a:r>
              <a:rPr lang="ru-RU" dirty="0" smtClean="0"/>
              <a:t>Обман</a:t>
            </a:r>
          </a:p>
          <a:p>
            <a:pPr>
              <a:buNone/>
            </a:pPr>
            <a:r>
              <a:rPr lang="ru-RU" dirty="0" smtClean="0"/>
              <a:t>Враньё</a:t>
            </a:r>
            <a:endParaRPr lang="ru-RU" dirty="0"/>
          </a:p>
          <a:p>
            <a:pPr>
              <a:buNone/>
            </a:pPr>
            <a:r>
              <a:rPr lang="ru-RU" dirty="0"/>
              <a:t>Кривда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3200" b="1" u="sng" dirty="0" smtClean="0"/>
              <a:t>Правда</a:t>
            </a:r>
          </a:p>
          <a:p>
            <a:pPr>
              <a:buNone/>
            </a:pPr>
            <a:r>
              <a:rPr lang="ru-RU" dirty="0" smtClean="0"/>
              <a:t>Истина</a:t>
            </a:r>
          </a:p>
          <a:p>
            <a:pPr>
              <a:buNone/>
            </a:pPr>
            <a:r>
              <a:rPr lang="ru-RU" dirty="0" smtClean="0"/>
              <a:t>Справедливость</a:t>
            </a:r>
            <a:endParaRPr lang="ru-RU" dirty="0"/>
          </a:p>
          <a:p>
            <a:pPr>
              <a:buNone/>
            </a:pPr>
            <a:r>
              <a:rPr lang="ru-RU" dirty="0" smtClean="0"/>
              <a:t>Реалистичность</a:t>
            </a:r>
            <a:endParaRPr lang="ru-RU" dirty="0"/>
          </a:p>
          <a:p>
            <a:pPr>
              <a:buNone/>
            </a:pPr>
            <a:r>
              <a:rPr lang="ru-RU" dirty="0" smtClean="0"/>
              <a:t>Действительность</a:t>
            </a:r>
          </a:p>
        </p:txBody>
      </p:sp>
      <p:pic>
        <p:nvPicPr>
          <p:cNvPr id="2050" name="Picture 2" descr="http://i.i.ua/photo/images/pic/7/5/3417557_4ff2d1c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7"/>
            <a:ext cx="1809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Работа со старославянизмами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Пламя, плен</a:t>
            </a:r>
          </a:p>
          <a:p>
            <a:r>
              <a:rPr lang="ru-RU" sz="4800" dirty="0" err="1" smtClean="0"/>
              <a:t>Ладия</a:t>
            </a:r>
            <a:r>
              <a:rPr lang="ru-RU" sz="4800" dirty="0" smtClean="0"/>
              <a:t>, лобзание</a:t>
            </a:r>
          </a:p>
          <a:p>
            <a:r>
              <a:rPr lang="ru-RU" sz="4800" dirty="0" smtClean="0"/>
              <a:t>Бологое, Есенин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0"/>
            <a:ext cx="8229600" cy="2571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«Что за дело, какое и чьё слово, лишь бы оно верно передавало заключенное в нём понятие!»</a:t>
            </a:r>
            <a:br>
              <a:rPr lang="ru-RU" dirty="0" smtClean="0"/>
            </a:br>
            <a:r>
              <a:rPr lang="ru-RU" dirty="0" smtClean="0"/>
              <a:t>В. Г. Белинский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7432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Иностранное слово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8147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Русское слово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2336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Консенсус</a:t>
            </a:r>
          </a:p>
          <a:p>
            <a:pPr>
              <a:buNone/>
            </a:pPr>
            <a:r>
              <a:rPr lang="ru-RU" sz="4000" dirty="0" err="1" smtClean="0"/>
              <a:t>Пати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Респект 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63440" y="1357298"/>
            <a:ext cx="402336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Согласие</a:t>
            </a:r>
          </a:p>
          <a:p>
            <a:pPr>
              <a:buNone/>
            </a:pPr>
            <a:r>
              <a:rPr lang="ru-RU" sz="4000" dirty="0" smtClean="0"/>
              <a:t>Вечеринка</a:t>
            </a:r>
          </a:p>
          <a:p>
            <a:pPr>
              <a:buNone/>
            </a:pPr>
            <a:r>
              <a:rPr lang="ru-RU" sz="4000" dirty="0" smtClean="0"/>
              <a:t>уважение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422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«Как слово наше отзовётся…»</vt:lpstr>
      <vt:lpstr>«…иже убо слово учаше, то же и сам делом творяше…»  </vt:lpstr>
      <vt:lpstr>Показать духовную составляющую русского слова   Прививать осознанное отношение к языку и к своей собственной речи  Развивать мыслительные способности учащихся     </vt:lpstr>
      <vt:lpstr>Формы и приёмы словарной работы: 1. Анализ текста. 2. Составление словаря, примечаний к тексту. 3. Составление синквейнов. 4. Разворачивание слова в текст.   </vt:lpstr>
      <vt:lpstr>Презентация PowerPoint</vt:lpstr>
      <vt:lpstr>Подбор синонимов</vt:lpstr>
      <vt:lpstr>Подбор синонимов и антонимов</vt:lpstr>
      <vt:lpstr>Работа со старославянизмами</vt:lpstr>
      <vt:lpstr>«Что за дело, какое и чьё слово, лишь бы оно верно передавало заключенное в нём понятие!» В. Г. Белинский</vt:lpstr>
      <vt:lpstr>Словообразовательные модели</vt:lpstr>
      <vt:lpstr>Словообразовательные модели</vt:lpstr>
      <vt:lpstr>Анализ текста</vt:lpstr>
      <vt:lpstr>Разворачивание слова в текст</vt:lpstr>
      <vt:lpstr>Разворачивание слова в текст</vt:lpstr>
      <vt:lpstr>Нам не дано предугадать, Как слово наше отзовется,- И нам сочувствие дается, Как нам дается благодать.                             Ф. И. Тютчев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слово наше отзовётся…»</dc:title>
  <dc:creator>Мария</dc:creator>
  <cp:lastModifiedBy>User</cp:lastModifiedBy>
  <cp:revision>29</cp:revision>
  <dcterms:created xsi:type="dcterms:W3CDTF">2014-05-19T13:44:05Z</dcterms:created>
  <dcterms:modified xsi:type="dcterms:W3CDTF">2014-05-20T06:23:22Z</dcterms:modified>
</cp:coreProperties>
</file>