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83" r:id="rId3"/>
    <p:sldId id="281" r:id="rId4"/>
    <p:sldId id="285" r:id="rId5"/>
    <p:sldId id="257" r:id="rId6"/>
    <p:sldId id="284" r:id="rId7"/>
    <p:sldId id="280" r:id="rId8"/>
    <p:sldId id="275" r:id="rId9"/>
    <p:sldId id="258" r:id="rId10"/>
    <p:sldId id="263" r:id="rId11"/>
    <p:sldId id="289" r:id="rId12"/>
    <p:sldId id="288" r:id="rId13"/>
    <p:sldId id="287" r:id="rId14"/>
    <p:sldId id="259" r:id="rId15"/>
    <p:sldId id="276" r:id="rId16"/>
    <p:sldId id="277" r:id="rId17"/>
    <p:sldId id="267" r:id="rId18"/>
    <p:sldId id="273" r:id="rId19"/>
    <p:sldId id="271" r:id="rId20"/>
    <p:sldId id="272" r:id="rId21"/>
    <p:sldId id="270" r:id="rId22"/>
    <p:sldId id="262" r:id="rId23"/>
    <p:sldId id="26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83B18-BD37-4369-8E7F-80F5DF13DA0F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0FF12-6CC6-4ACD-9250-5ECA32540A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91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0FF12-6CC6-4ACD-9250-5ECA32540AF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0FF12-6CC6-4ACD-9250-5ECA32540AF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0FF12-6CC6-4ACD-9250-5ECA32540AF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0FF12-6CC6-4ACD-9250-5ECA32540AF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0FF12-6CC6-4ACD-9250-5ECA32540AF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D5D1-3772-40E5-B501-C15643C21B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BDF2-76D0-4798-B9BE-042081950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D5D1-3772-40E5-B501-C15643C21B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BDF2-76D0-4798-B9BE-042081950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D5D1-3772-40E5-B501-C15643C21B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BDF2-76D0-4798-B9BE-042081950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D5D1-3772-40E5-B501-C15643C21B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BDF2-76D0-4798-B9BE-042081950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D5D1-3772-40E5-B501-C15643C21B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BDF2-76D0-4798-B9BE-042081950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D5D1-3772-40E5-B501-C15643C21B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BDF2-76D0-4798-B9BE-042081950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D5D1-3772-40E5-B501-C15643C21B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BDF2-76D0-4798-B9BE-042081950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D5D1-3772-40E5-B501-C15643C21B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BDF2-76D0-4798-B9BE-042081950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D5D1-3772-40E5-B501-C15643C21B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BDF2-76D0-4798-B9BE-042081950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D5D1-3772-40E5-B501-C15643C21B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BDF2-76D0-4798-B9BE-042081950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D5D1-3772-40E5-B501-C15643C21B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BDF2-76D0-4798-B9BE-042081950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3D5D1-3772-40E5-B501-C15643C21B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9BDF2-76D0-4798-B9BE-042081950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&#1088;&#1072;&#1081;%20&#1088;&#1086;&#1076;&#1085;&#1086;&#1081;\&#1082;&#1091;&#1088;&#1077;&#1085;&#1100;\&#1050;&#1059;&#1056;&#1045;&#1053;&#1068;\11-prolegala_stepj-dorozhka_plyasovaya_kazachjya_pes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&#1088;&#1072;&#1081;%20&#1088;&#1086;&#1076;&#1085;&#1086;&#1081;\&#1082;&#1091;&#1088;&#1077;&#1085;&#1100;\&#1050;&#1059;&#1056;&#1045;&#1053;&#1068;\01-kogda_my_byli_na_voine_soldatskaya_pesnya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&#1088;&#1072;&#1081;%20&#1088;&#1086;&#1076;&#1085;&#1086;&#1081;\&#1082;&#1091;&#1088;&#1077;&#1085;&#1100;\&#1050;&#1059;&#1056;&#1045;&#1053;&#1068;\05-za_vysokii_za_kurgan_pohodnaya_kazachjya_pesnya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&#1088;&#1072;&#1081;%20&#1088;&#1086;&#1076;&#1085;&#1086;&#1081;\&#1082;&#1091;&#1088;&#1077;&#1085;&#1100;\&#1050;&#1059;&#1056;&#1045;&#1053;&#1068;\06-v_sadu_derevo_tcvetet_pohodnaya_kazachjya_pesnya.mp3" TargetMode="External"/><Relationship Id="rId6" Type="http://schemas.openxmlformats.org/officeDocument/2006/relationships/image" Target="../media/image44.gif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&#1088;&#1072;&#1081;%20&#1088;&#1086;&#1076;&#1085;&#1086;&#1081;\&#1082;&#1091;&#1088;&#1077;&#1085;&#1100;\&#1050;&#1059;&#1056;&#1045;&#1053;&#1068;\03-konj_boevoi_s_pohodnym_vjukom_rekrutskaya_kazachj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&#1088;&#1072;&#1081;%20&#1088;&#1086;&#1076;&#1085;&#1086;&#1081;\&#1082;&#1091;&#1088;&#1077;&#1085;&#1100;\&#1050;&#1059;&#1056;&#1045;&#1053;&#1068;\04-vsadniki-drugi_stroevaya_kazachjya_pesnya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c71b7e7ec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214290"/>
            <a:ext cx="75009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Земля донская- мать родная </a:t>
            </a:r>
            <a:endParaRPr lang="ru-RU" sz="66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11-prolegala_stepj-dorozhka_plyasovaya_kazachjya_p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3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335758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ойсковой круг — общее собрание казаков-воинов, получивший название от обычая становиться для решения важнейших вопросов по кругу, чтобы видеть глаза друг друга и чувствовать себя равными с другими членами общины. Круг решал вопросы войны и мира, церковных дел, приема в казаки, наказания за провинность. </a:t>
            </a:r>
            <a:endParaRPr lang="ru-RU" sz="2400" b="1" dirty="0"/>
          </a:p>
        </p:txBody>
      </p:sp>
      <p:pic>
        <p:nvPicPr>
          <p:cNvPr id="6" name="Рисунок 5" descr="x_afd8e6b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142852"/>
            <a:ext cx="5753100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7554" y="4857760"/>
            <a:ext cx="5667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Враг – грозись, а казаки 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друг за друга держись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36433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Войсковой атаман избирался открыто на войсковом кругу. Когда его полномочия заканчивались, он вместе с двумя помощниками выходил в круг, что означало процедуры по смене атамана. Кандидатуры бурно обсуждались. Победителем признавался либо тот, чья фамилия чаще выкрикивалась собравшимися, либо тот, к чьим ногам бросали больше шапок.</a:t>
            </a:r>
            <a:endParaRPr lang="ru-RU" b="1" dirty="0" smtClean="0"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357694"/>
            <a:ext cx="7898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рядовичей в атаманы выходят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214950"/>
            <a:ext cx="7300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Терпи казак, атаманом будешь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6000768"/>
            <a:ext cx="7818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 атамана казак кругом сирота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pict459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14290"/>
            <a:ext cx="5357851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41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71546"/>
            <a:ext cx="3757596" cy="4822249"/>
          </a:xfrm>
          <a:prstGeom prst="rect">
            <a:avLst/>
          </a:prstGeom>
        </p:spPr>
      </p:pic>
      <p:pic>
        <p:nvPicPr>
          <p:cNvPr id="3" name="Рисунок 2" descr="mkost0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071546"/>
            <a:ext cx="1500198" cy="49166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214290"/>
            <a:ext cx="6786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ласть в войске Донском представлял атаман (с тюркского -«отец народа») и 2 его помощника - есаул и войсковой дьяк.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6072206"/>
            <a:ext cx="467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Символы атаманской власти: булава, секира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29388" y="6215082"/>
            <a:ext cx="793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есаул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929066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Раньше казаки носили серьги в ушах, серьга в ушах - в правом ухе серьга - один сын у матери, в левом ухе - один сын в семье, две серьги - один сын в роду. Это подсказывало, что казаки их негласно оберегали.</a:t>
            </a:r>
            <a:endParaRPr lang="ru-RU" sz="2400" b="1" dirty="0"/>
          </a:p>
        </p:txBody>
      </p:sp>
      <p:pic>
        <p:nvPicPr>
          <p:cNvPr id="3" name="Рисунок 2" descr="DSC016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857232"/>
            <a:ext cx="3364080" cy="246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5720" y="142852"/>
            <a:ext cx="6951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Женщина – мать, все должны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её защищать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143116"/>
            <a:ext cx="3859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матери все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детки красивые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3929066"/>
            <a:ext cx="2857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Бери жену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Дону, 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проживёшь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 урону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latov-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000108"/>
            <a:ext cx="4248176" cy="5286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3438" y="5857892"/>
            <a:ext cx="4181546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Атаман Платов                                      </a:t>
            </a:r>
            <a:endParaRPr lang="ru-RU" sz="2000" b="1" dirty="0"/>
          </a:p>
        </p:txBody>
      </p:sp>
      <p:pic>
        <p:nvPicPr>
          <p:cNvPr id="4" name="Рисунок 3" descr="kazaki_ol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71546"/>
            <a:ext cx="4152900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538" y="285728"/>
            <a:ext cx="5890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Атаманом артель крепка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142844" y="1785926"/>
            <a:ext cx="3188341" cy="47975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86182" y="1785926"/>
            <a:ext cx="47863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Весьма эффективным оружием в ближнем бою у казаков была нагайка — старинное казачье оружие (существует много примеров, когда казаки с помощью нагайки стаскивали с лошади и наносили серьезные ранения своим противникам). </a:t>
            </a:r>
          </a:p>
          <a:p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Казак без нагайки — что монах без молитвы</a:t>
            </a:r>
          </a:p>
          <a:p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Нагайкой владеешь — силу имеешь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57166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Значительное влияние в процессе военно-физической подготовки казаков уделялось владению холодным оружием</a:t>
            </a:r>
            <a:r>
              <a:rPr lang="ru-RU" sz="2000" b="1" dirty="0" smtClean="0"/>
              <a:t>:</a:t>
            </a:r>
          </a:p>
          <a:p>
            <a:r>
              <a:rPr lang="ru-RU" sz="2000" b="1" dirty="0" smtClean="0"/>
              <a:t>                             </a:t>
            </a:r>
            <a:r>
              <a:rPr lang="ru-RU" sz="2400" b="1" dirty="0"/>
              <a:t>шашкой, кинжалом и нагайкой</a:t>
            </a:r>
            <a:r>
              <a:rPr lang="ru-RU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3061610" cy="3857628"/>
          </a:xfrm>
          <a:prstGeom prst="rect">
            <a:avLst/>
          </a:prstGeom>
        </p:spPr>
      </p:pic>
      <p:pic>
        <p:nvPicPr>
          <p:cNvPr id="5" name="Рисунок 4" descr="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1" y="0"/>
            <a:ext cx="6000760" cy="39497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86182" y="4286256"/>
            <a:ext cx="5130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Казаки в разведке. Великая отечественная война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5357826"/>
            <a:ext cx="61205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Казак костьми ляжет, а врагу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путь на Дон не укажет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01-kogda_my_byli_na_voine_soldatskaya_pesn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143240" y="3714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7939.JPG"/>
          <p:cNvPicPr>
            <a:picLocks noChangeAspect="1"/>
          </p:cNvPicPr>
          <p:nvPr/>
        </p:nvPicPr>
        <p:blipFill>
          <a:blip r:embed="rId3"/>
          <a:srcRect l="43750" t="18750" r="16406"/>
          <a:stretch>
            <a:fillRect/>
          </a:stretch>
        </p:blipFill>
        <p:spPr>
          <a:xfrm>
            <a:off x="142844" y="142852"/>
            <a:ext cx="4203854" cy="6429396"/>
          </a:xfrm>
          <a:prstGeom prst="rect">
            <a:avLst/>
          </a:prstGeom>
        </p:spPr>
      </p:pic>
      <p:pic>
        <p:nvPicPr>
          <p:cNvPr id="5" name="Рисунок 4" descr="PICT79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42852"/>
            <a:ext cx="3714776" cy="6443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4" y="0"/>
            <a:ext cx="4528997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Казак с конём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и ночью и днём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142852"/>
            <a:ext cx="369665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Казаку конь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себя дороже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05-za_vysokii_za_kurgan_pohodnaya_kazachjya_pesn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35781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5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79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57166"/>
            <a:ext cx="3857652" cy="6143620"/>
          </a:xfrm>
          <a:prstGeom prst="rect">
            <a:avLst/>
          </a:prstGeom>
        </p:spPr>
      </p:pic>
      <p:pic>
        <p:nvPicPr>
          <p:cNvPr id="3" name="Рисунок 2" descr="PICT7931.JPG"/>
          <p:cNvPicPr>
            <a:picLocks noChangeAspect="1"/>
          </p:cNvPicPr>
          <p:nvPr/>
        </p:nvPicPr>
        <p:blipFill>
          <a:blip r:embed="rId3"/>
          <a:srcRect r="128" b="107"/>
          <a:stretch>
            <a:fillRect/>
          </a:stretch>
        </p:blipFill>
        <p:spPr>
          <a:xfrm>
            <a:off x="4000496" y="357166"/>
            <a:ext cx="5143504" cy="61389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214290"/>
            <a:ext cx="6750246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Казак скорей умрёт, чем с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родной земли сойдёт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79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7714" cy="6823084"/>
          </a:xfrm>
          <a:prstGeom prst="rect">
            <a:avLst/>
          </a:prstGeom>
        </p:spPr>
      </p:pic>
      <p:pic>
        <p:nvPicPr>
          <p:cNvPr id="3" name="Рисунок 2" descr="PICT7911.JPG"/>
          <p:cNvPicPr>
            <a:picLocks noChangeAspect="1"/>
          </p:cNvPicPr>
          <p:nvPr/>
        </p:nvPicPr>
        <p:blipFill>
          <a:blip r:embed="rId3"/>
          <a:srcRect r="78"/>
          <a:stretch>
            <a:fillRect/>
          </a:stretch>
        </p:blipFill>
        <p:spPr>
          <a:xfrm>
            <a:off x="4570071" y="41979"/>
            <a:ext cx="4573929" cy="68160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868737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Казак без коня, что солдат без ружья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07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"/>
            <a:ext cx="9144000" cy="6309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929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Где Дон льётся, туда и конь рвётся 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2643206" cy="6215058"/>
          </a:xfrm>
          <a:prstGeom prst="rect">
            <a:avLst/>
          </a:prstGeom>
        </p:spPr>
      </p:pic>
      <p:pic>
        <p:nvPicPr>
          <p:cNvPr id="3" name="Рисунок 2" descr="PICT7966.JPG"/>
          <p:cNvPicPr>
            <a:picLocks noChangeAspect="1"/>
          </p:cNvPicPr>
          <p:nvPr/>
        </p:nvPicPr>
        <p:blipFill>
          <a:blip r:embed="rId3"/>
          <a:srcRect r="105"/>
          <a:stretch>
            <a:fillRect/>
          </a:stretch>
        </p:blipFill>
        <p:spPr>
          <a:xfrm>
            <a:off x="2500298" y="214290"/>
            <a:ext cx="3107555" cy="6215082"/>
          </a:xfrm>
          <a:prstGeom prst="rect">
            <a:avLst/>
          </a:prstGeom>
        </p:spPr>
      </p:pic>
      <p:pic>
        <p:nvPicPr>
          <p:cNvPr id="4" name="Рисунок 3" descr="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0" y="214290"/>
            <a:ext cx="3714750" cy="6215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5857892"/>
            <a:ext cx="836126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конь красит казака, а казак коня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jigitovk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571612"/>
            <a:ext cx="3176393" cy="3757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500042"/>
            <a:ext cx="642361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Казак донской – рубака лихой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5500702"/>
            <a:ext cx="7326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blipFill>
                  <a:blip r:embed="rId4"/>
                  <a:tile tx="0" ty="0" sx="100000" sy="100000" flip="none" algn="tl"/>
                </a:blipFill>
              </a:rPr>
              <a:t>Кто пули боится, тот в казаки не годится</a:t>
            </a:r>
            <a:endParaRPr lang="ru-RU" sz="3200" b="1" dirty="0">
              <a:blipFill>
                <a:blip r:embed="rId4"/>
                <a:tile tx="0" ty="0" sx="100000" sy="100000" flip="none" algn="tl"/>
              </a:blip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cb785cf722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14422"/>
            <a:ext cx="5286380" cy="45441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72132" y="428604"/>
            <a:ext cx="30003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У казачки раньше было: </a:t>
            </a:r>
            <a:r>
              <a:rPr lang="ru-RU" sz="2400" b="1" dirty="0" smtClean="0">
                <a:solidFill>
                  <a:srgbClr val="FF0000"/>
                </a:solidFill>
              </a:rPr>
              <a:t>серебряное кольцо </a:t>
            </a:r>
            <a:r>
              <a:rPr lang="ru-RU" sz="2400" b="1" dirty="0" smtClean="0"/>
              <a:t>на правой руке - девушка на выданье, </a:t>
            </a:r>
            <a:r>
              <a:rPr lang="ru-RU" sz="2400" b="1" dirty="0" smtClean="0">
                <a:solidFill>
                  <a:srgbClr val="FF0000"/>
                </a:solidFill>
              </a:rPr>
              <a:t>серебряное кольцо </a:t>
            </a:r>
            <a:r>
              <a:rPr lang="ru-RU" sz="2400" b="1" dirty="0" smtClean="0"/>
              <a:t>на левой руке - жених служит в армии. На правой </a:t>
            </a:r>
            <a:r>
              <a:rPr lang="ru-RU" sz="2400" b="1" dirty="0" smtClean="0">
                <a:solidFill>
                  <a:srgbClr val="FF0000"/>
                </a:solidFill>
              </a:rPr>
              <a:t>золотое кольцо </a:t>
            </a:r>
            <a:r>
              <a:rPr lang="ru-RU" sz="2400" b="1" dirty="0" smtClean="0"/>
              <a:t>- замужем, на левой - разведена. На левой </a:t>
            </a:r>
            <a:r>
              <a:rPr lang="ru-RU" sz="2400" b="1" dirty="0" smtClean="0">
                <a:solidFill>
                  <a:srgbClr val="FF0000"/>
                </a:solidFill>
              </a:rPr>
              <a:t>два кольца </a:t>
            </a:r>
            <a:r>
              <a:rPr lang="ru-RU" sz="2400" b="1" dirty="0" smtClean="0"/>
              <a:t>- кольцо мужа, убитого в сражении.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zaki_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1407296"/>
            <a:ext cx="3660845" cy="5450704"/>
          </a:xfrm>
          <a:prstGeom prst="rect">
            <a:avLst/>
          </a:prstGeom>
        </p:spPr>
      </p:pic>
      <p:pic>
        <p:nvPicPr>
          <p:cNvPr id="3" name="Рисунок 2" descr="kazaki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928670"/>
            <a:ext cx="3643339" cy="2732504"/>
          </a:xfrm>
          <a:prstGeom prst="rect">
            <a:avLst/>
          </a:prstGeom>
        </p:spPr>
      </p:pic>
      <p:pic>
        <p:nvPicPr>
          <p:cNvPr id="4" name="Рисунок 3" descr="kasak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357166"/>
            <a:ext cx="2095500" cy="2857500"/>
          </a:xfrm>
          <a:prstGeom prst="rect">
            <a:avLst/>
          </a:prstGeom>
        </p:spPr>
      </p:pic>
      <p:pic>
        <p:nvPicPr>
          <p:cNvPr id="5" name="Рисунок 4" descr="don-cossacks_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3929042"/>
            <a:ext cx="4232598" cy="2928958"/>
          </a:xfrm>
          <a:prstGeom prst="rect">
            <a:avLst/>
          </a:prstGeom>
        </p:spPr>
      </p:pic>
      <p:pic>
        <p:nvPicPr>
          <p:cNvPr id="6" name="Рисунок 5" descr="1197292076141257369.jpg"/>
          <p:cNvPicPr>
            <a:picLocks noChangeAspect="1"/>
          </p:cNvPicPr>
          <p:nvPr/>
        </p:nvPicPr>
        <p:blipFill>
          <a:blip r:embed="rId8"/>
          <a:srcRect r="155"/>
          <a:stretch>
            <a:fillRect/>
          </a:stretch>
        </p:blipFill>
        <p:spPr>
          <a:xfrm>
            <a:off x="3428992" y="3242904"/>
            <a:ext cx="2428892" cy="3615095"/>
          </a:xfrm>
          <a:prstGeom prst="rect">
            <a:avLst/>
          </a:prstGeom>
        </p:spPr>
      </p:pic>
      <p:pic>
        <p:nvPicPr>
          <p:cNvPr id="7" name="06-v_sadu_derevo_tcvetet_pohodnaya_kazachjya_pesn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429652" y="16430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5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5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45152" cy="5929330"/>
          </a:xfrm>
          <a:prstGeom prst="rect">
            <a:avLst/>
          </a:prstGeom>
        </p:spPr>
      </p:pic>
      <p:pic>
        <p:nvPicPr>
          <p:cNvPr id="3" name="Рисунок 2" descr="3361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778" y="0"/>
            <a:ext cx="4929222" cy="4136021"/>
          </a:xfrm>
          <a:prstGeom prst="rect">
            <a:avLst/>
          </a:prstGeom>
        </p:spPr>
      </p:pic>
      <p:pic>
        <p:nvPicPr>
          <p:cNvPr id="5" name="Рисунок 4" descr="52417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5154" y="4071942"/>
            <a:ext cx="5278846" cy="2786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5780782"/>
            <a:ext cx="26719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Каков казак, </a:t>
            </a:r>
          </a:p>
          <a:p>
            <a:r>
              <a:rPr lang="ru-RU" sz="3200" b="1" dirty="0" smtClean="0"/>
              <a:t>таков и рысак</a:t>
            </a:r>
            <a:endParaRPr lang="ru-RU" sz="3200" b="1" dirty="0"/>
          </a:p>
        </p:txBody>
      </p:sp>
      <p:pic>
        <p:nvPicPr>
          <p:cNvPr id="6" name="03-konj_boevoi_s_pohodnym_vjukom_rekrutskaya_kazachj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214810" y="3714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5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8b08_5f1987eb_L.jpeg"/>
          <p:cNvPicPr>
            <a:picLocks noChangeAspect="1"/>
          </p:cNvPicPr>
          <p:nvPr/>
        </p:nvPicPr>
        <p:blipFill>
          <a:blip r:embed="rId2"/>
          <a:srcRect b="200"/>
          <a:stretch>
            <a:fillRect/>
          </a:stretch>
        </p:blipFill>
        <p:spPr>
          <a:xfrm>
            <a:off x="0" y="-1"/>
            <a:ext cx="6072198" cy="3382003"/>
          </a:xfrm>
          <a:prstGeom prst="rect">
            <a:avLst/>
          </a:prstGeom>
        </p:spPr>
      </p:pic>
      <p:pic>
        <p:nvPicPr>
          <p:cNvPr id="3" name="Рисунок 2" descr="96200.jpeg"/>
          <p:cNvPicPr>
            <a:picLocks noChangeAspect="1"/>
          </p:cNvPicPr>
          <p:nvPr/>
        </p:nvPicPr>
        <p:blipFill>
          <a:blip r:embed="rId3"/>
          <a:srcRect t="9449"/>
          <a:stretch>
            <a:fillRect/>
          </a:stretch>
        </p:blipFill>
        <p:spPr>
          <a:xfrm>
            <a:off x="3867696" y="3357562"/>
            <a:ext cx="5276304" cy="3500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714752"/>
            <a:ext cx="41152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Казачья смелость</a:t>
            </a:r>
          </a:p>
          <a:p>
            <a:r>
              <a:rPr lang="ru-RU" sz="4000" b="1" dirty="0" smtClean="0"/>
              <a:t>порушит любую</a:t>
            </a:r>
          </a:p>
          <a:p>
            <a:r>
              <a:rPr lang="ru-RU" sz="4000" b="1" dirty="0" smtClean="0"/>
              <a:t>крепость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00826" y="642918"/>
            <a:ext cx="21852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У казака </a:t>
            </a:r>
          </a:p>
          <a:p>
            <a:r>
              <a:rPr lang="ru-RU" sz="4000" b="1" dirty="0" smtClean="0"/>
              <a:t>и дышло</a:t>
            </a:r>
          </a:p>
          <a:p>
            <a:r>
              <a:rPr lang="ru-RU" sz="4000" b="1" dirty="0" smtClean="0"/>
              <a:t>стреляет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857892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Донски́е</a:t>
            </a:r>
            <a:r>
              <a:rPr lang="ru-RU" b="1" dirty="0"/>
              <a:t> казаки́ или донцы, </a:t>
            </a:r>
            <a:r>
              <a:rPr lang="ru-RU" b="1" dirty="0" err="1"/>
              <a:t>Донско́е</a:t>
            </a:r>
            <a:r>
              <a:rPr lang="ru-RU" b="1" dirty="0"/>
              <a:t> </a:t>
            </a:r>
            <a:r>
              <a:rPr lang="ru-RU" b="1" dirty="0" err="1"/>
              <a:t>каза́чье</a:t>
            </a:r>
            <a:r>
              <a:rPr lang="ru-RU" b="1" dirty="0"/>
              <a:t> </a:t>
            </a:r>
            <a:r>
              <a:rPr lang="ru-RU" b="1" dirty="0" err="1"/>
              <a:t>во́йско</a:t>
            </a:r>
            <a:r>
              <a:rPr lang="ru-RU" b="1" dirty="0"/>
              <a:t> — первая и самая многочисленная ветвь Казачьего народа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3" name="Рисунок 2" descr="image00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1000108"/>
            <a:ext cx="4000528" cy="4500593"/>
          </a:xfrm>
          <a:prstGeom prst="rect">
            <a:avLst/>
          </a:prstGeom>
        </p:spPr>
      </p:pic>
      <p:pic>
        <p:nvPicPr>
          <p:cNvPr id="6" name="Рисунок 5" descr="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47744" cy="5974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kost0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571612"/>
            <a:ext cx="1857356" cy="4088258"/>
          </a:xfrm>
          <a:prstGeom prst="rect">
            <a:avLst/>
          </a:prstGeom>
        </p:spPr>
      </p:pic>
      <p:pic>
        <p:nvPicPr>
          <p:cNvPr id="3" name="Рисунок 2" descr="donkaz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1500174"/>
            <a:ext cx="2857500" cy="4143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500042"/>
            <a:ext cx="819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Пусть знает ворог, что казаку Дон дорог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1857364"/>
            <a:ext cx="3882730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Когда два</a:t>
            </a:r>
          </a:p>
          <a:p>
            <a:r>
              <a:rPr lang="ru-RU" sz="4000" b="1" dirty="0" smtClean="0"/>
              <a:t>казака заодно,</a:t>
            </a:r>
          </a:p>
          <a:p>
            <a:r>
              <a:rPr lang="ru-RU" sz="4000" b="1" dirty="0" smtClean="0"/>
              <a:t>никакой коршун</a:t>
            </a:r>
          </a:p>
          <a:p>
            <a:r>
              <a:rPr lang="ru-RU" sz="4000" b="1" dirty="0" smtClean="0"/>
              <a:t>не заклюёт их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14546" y="5500702"/>
            <a:ext cx="5948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Добрый конь не без седока, </a:t>
            </a:r>
          </a:p>
          <a:p>
            <a:r>
              <a:rPr lang="ru-RU" sz="3600" b="1" dirty="0" smtClean="0"/>
              <a:t>а казак не без друга</a:t>
            </a:r>
            <a:endParaRPr lang="ru-RU" sz="3600" b="1" dirty="0"/>
          </a:p>
        </p:txBody>
      </p:sp>
      <p:pic>
        <p:nvPicPr>
          <p:cNvPr id="7" name="04-vsadniki-drugi_stroevaya_kazachjya_pesn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929454" y="50006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18b03_323353a4_L.jpeg"/>
          <p:cNvPicPr>
            <a:picLocks noChangeAspect="1"/>
          </p:cNvPicPr>
          <p:nvPr/>
        </p:nvPicPr>
        <p:blipFill>
          <a:blip r:embed="rId2"/>
          <a:srcRect b="27"/>
          <a:stretch>
            <a:fillRect/>
          </a:stretch>
        </p:blipFill>
        <p:spPr>
          <a:xfrm>
            <a:off x="0" y="714356"/>
            <a:ext cx="4000528" cy="5929330"/>
          </a:xfrm>
          <a:prstGeom prst="rect">
            <a:avLst/>
          </a:prstGeom>
        </p:spPr>
      </p:pic>
      <p:pic>
        <p:nvPicPr>
          <p:cNvPr id="12" name="Рисунок 11" descr="4848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28" y="714356"/>
            <a:ext cx="4891952" cy="59293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2844" y="0"/>
            <a:ext cx="70537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Донской казак хват: силой да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удалью богат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714620"/>
            <a:ext cx="52149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Дисциплина была в исключительно ответственном отношении казака к исполнению своего воинского долга. У казаков были очень малые потери в боях, поскольку воевали они рядом со своими станичниками: зачастую дед, отец и внуки в одном строю. Они оберегали друг друга и скорее позволяли убить или ранить себя самого чем своего товарища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Значительное влияние в процессе военно-физической подготовки казаков уделялось владению холодным оружием: шашкой, кинжалом и нагайкой.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05" name="Рисунок 11" descr="1956DSC01723.jpg"/>
          <p:cNvPicPr>
            <a:picLocks noChangeAspect="1" noChangeArrowheads="1"/>
          </p:cNvPicPr>
          <p:nvPr/>
        </p:nvPicPr>
        <p:blipFill>
          <a:blip r:embed="rId2"/>
          <a:srcRect b="137"/>
          <a:stretch>
            <a:fillRect/>
          </a:stretch>
        </p:blipFill>
        <p:spPr bwMode="auto">
          <a:xfrm>
            <a:off x="5357818" y="1071546"/>
            <a:ext cx="3429024" cy="54129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68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каждую вражью  замашку  казак                        держит вострую шашку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428736"/>
            <a:ext cx="5133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Каков казак –отец, 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таков и сын молодец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142852"/>
            <a:ext cx="828680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Казачьи заповеди</a:t>
            </a:r>
            <a:endParaRPr kumimoji="0" lang="ru-RU" sz="36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Люби Россию, ибо она мать твоя, и ничто не заменит тебе её.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Люби Дон, ибо он колыбель твоей свободы.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Люби правду, ибо она единственный маяк в жизни человека.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Все кто идёт против Отчизны твоей — враги.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Только в борьбе за счастье Родины ты обретёшь своё утерянное право.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Веруй твёрдо в правоту своего дела, ибо вера — единственный камень, на котором ты построишь новую Отчизну свою.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Люби всё, что с ранних лет ты впитал в кровь и плоть в вольных степях твоей Родины.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Зови всех свободных и сильных вперёд.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Мир, красота, любовь и правда — вот лозунги на твоём знамени.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729</Words>
  <Application>Microsoft Office PowerPoint</Application>
  <PresentationFormat>Экран (4:3)</PresentationFormat>
  <Paragraphs>85</Paragraphs>
  <Slides>23</Slides>
  <Notes>5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Квартира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 ДОНСКАЯ - МАТЬ РОДНАЯ</dc:title>
  <dc:creator>НАДЕЖДА</dc:creator>
  <cp:lastModifiedBy>пользователь</cp:lastModifiedBy>
  <cp:revision>41</cp:revision>
  <dcterms:created xsi:type="dcterms:W3CDTF">2009-07-03T16:24:19Z</dcterms:created>
  <dcterms:modified xsi:type="dcterms:W3CDTF">2015-03-13T07:47:30Z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1644326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