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13D87-0BEE-4E4B-BF86-9A82F387D138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96B5F-5416-4386-B049-5E671C888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DA095-57E8-453B-A796-AAEBFF69262C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548257C-F655-4F21-8836-D66D9BE30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DA095-57E8-453B-A796-AAEBFF69262C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257C-F655-4F21-8836-D66D9BE30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DA095-57E8-453B-A796-AAEBFF69262C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257C-F655-4F21-8836-D66D9BE30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DA095-57E8-453B-A796-AAEBFF69262C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548257C-F655-4F21-8836-D66D9BE30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DA095-57E8-453B-A796-AAEBFF69262C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257C-F655-4F21-8836-D66D9BE306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DA095-57E8-453B-A796-AAEBFF69262C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257C-F655-4F21-8836-D66D9BE30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DA095-57E8-453B-A796-AAEBFF69262C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548257C-F655-4F21-8836-D66D9BE306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DA095-57E8-453B-A796-AAEBFF69262C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257C-F655-4F21-8836-D66D9BE30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DA095-57E8-453B-A796-AAEBFF69262C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257C-F655-4F21-8836-D66D9BE30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DA095-57E8-453B-A796-AAEBFF69262C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257C-F655-4F21-8836-D66D9BE30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DA095-57E8-453B-A796-AAEBFF69262C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257C-F655-4F21-8836-D66D9BE306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EDA095-57E8-453B-A796-AAEBFF69262C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548257C-F655-4F21-8836-D66D9BE306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2%D0%BE%D0%BF%D0%BB%D0%B8%D0%B2%D0%BE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s://ru.wikipedia.org/wiki/%D0%A3%D0%B3%D0%BB%D0%B5%D1%80%D0%BE%D0%B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pedia.org/wiki/%D0%91%D0%BE%D0%BB%D0%BE%D1%82%D0%BE" TargetMode="External"/><Relationship Id="rId11" Type="http://schemas.openxmlformats.org/officeDocument/2006/relationships/hyperlink" Target="https://ru.wikipedia.org/wiki/%D0%A4%D0%BE%D1%82%D0%BE%D1%81%D0%B8%D0%BD%D1%82%D0%B5%D0%B7" TargetMode="External"/><Relationship Id="rId5" Type="http://schemas.openxmlformats.org/officeDocument/2006/relationships/hyperlink" Target="https://ru.wikipedia.org/w/index.php?title=%D0%90%D0%B3%D1%80%D0%BE%D1%80%D1%83%D0%B4%D0%B0&amp;action=edit&amp;redlink=1" TargetMode="External"/><Relationship Id="rId10" Type="http://schemas.openxmlformats.org/officeDocument/2006/relationships/hyperlink" Target="https://ru.wikipedia.org/wiki/%D0%A2%D0%BE%D1%80%D1%84%D1%8F%D0%BD%D0%BE%D0%B9_%D0%B3%D0%B0%D0%B7" TargetMode="External"/><Relationship Id="rId4" Type="http://schemas.openxmlformats.org/officeDocument/2006/relationships/hyperlink" Target="https://ru.wikipedia.org/wiki/%D0%9F%D0%BE%D0%BB%D0%B5%D0%B7%D0%BD%D1%8B%D0%B5_%D0%B8%D1%81%D0%BA%D0%BE%D0%BF%D0%B0%D0%B5%D0%BC%D1%8B%D0%B5" TargetMode="External"/><Relationship Id="rId9" Type="http://schemas.openxmlformats.org/officeDocument/2006/relationships/hyperlink" Target="https://ru.wikipedia.org/wiki/%D0%A3%D0%B4%D0%BE%D0%B1%D1%80%D0%B5%D0%BD%D0%B8%D1%8F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/index.php?title=%D0%9B%D0%B5%D1%87%D0%B5%D0%B1%D0%BD%D1%8B%D0%B5_%D0%B3%D0%BB%D0%B8%D0%BD%D1%8B&amp;action=edit&amp;redlink=1" TargetMode="External"/><Relationship Id="rId3" Type="http://schemas.openxmlformats.org/officeDocument/2006/relationships/image" Target="../media/image6.jpeg"/><Relationship Id="rId7" Type="http://schemas.openxmlformats.org/officeDocument/2006/relationships/hyperlink" Target="https://ru.wikipedia.org/wiki/%D0%A6%D0%B5%D0%BC%D0%B5%D0%BD%D1%82" TargetMode="External"/><Relationship Id="rId2" Type="http://schemas.openxmlformats.org/officeDocument/2006/relationships/hyperlink" Target="https://ru.wikipedia.org/wiki/%D0%9E%D1%81%D0%B0%D0%B4%D0%BE%D1%87%D0%BD%D1%8B%D0%B5_%D0%B3%D0%BE%D1%80%D0%BD%D1%8B%D0%B5_%D0%BF%D0%BE%D1%80%D0%BE%D0%B4%D1%8B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pedia.org/wiki/%D0%9F%D0%BB%D0%B0%D1%81%D1%82%D0%B8%D1%87%D0%BD%D0%BE%D1%81%D1%82%D1%8C_(%D1%84%D0%B8%D0%B7%D0%B8%D0%BA%D0%B0)" TargetMode="External"/><Relationship Id="rId5" Type="http://schemas.openxmlformats.org/officeDocument/2006/relationships/hyperlink" Target="https://ru.wikipedia.org/wiki/%D0%9A%D0%B8%D1%80%D0%BF%D0%B8%D1%87" TargetMode="External"/><Relationship Id="rId4" Type="http://schemas.openxmlformats.org/officeDocument/2006/relationships/hyperlink" Target="https://ru.wikipedia.org/wiki/%D0%93%D0%BE%D0%BD%D1%87%D0%B0%D1%80%D0%BD%D0%BE%D0%B5_%D0%BF%D1%80%D0%BE%D0%B8%D0%B7%D0%B2%D0%BE%D0%B4%D1%81%D1%82%D0%B2%D0%BE" TargetMode="External"/><Relationship Id="rId9" Type="http://schemas.openxmlformats.org/officeDocument/2006/relationships/hyperlink" Target="https://ru.wikipedia.org/wiki/%D0%9B%D0%B5%D1%87%D0%B5%D0%B1%D0%BD%D1%8B%D0%B5_%D0%B3%D1%80%D1%8F%D0%B7%D0%B8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E%D0%BA%D1%81%D0%B8%D0%B4_%D0%BA%D0%B0%D0%BB%D1%8C%D1%86%D0%B8%D1%8F" TargetMode="External"/><Relationship Id="rId3" Type="http://schemas.openxmlformats.org/officeDocument/2006/relationships/image" Target="../media/image8.jpeg"/><Relationship Id="rId7" Type="http://schemas.openxmlformats.org/officeDocument/2006/relationships/hyperlink" Target="https://ru.wikipedia.org/wiki/%D0%9E%D0%B1%D0%B6%D0%B8%D0%B3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pedia.org/wiki/%D0%A1%D0%BA%D1%83%D0%BB%D1%8C%D0%BF%D1%82%D1%83%D1%80%D0%B0" TargetMode="External"/><Relationship Id="rId5" Type="http://schemas.openxmlformats.org/officeDocument/2006/relationships/hyperlink" Target="https://ru.wikipedia.org/wiki/%D0%9A%D0%B0%D0%BB%D1%8C%D1%86%D0%B8%D1%82" TargetMode="External"/><Relationship Id="rId10" Type="http://schemas.openxmlformats.org/officeDocument/2006/relationships/hyperlink" Target="https://ru.wikipedia.org/wiki/%D0%91%D0%B5%D1%82%D0%BE%D0%BD" TargetMode="External"/><Relationship Id="rId4" Type="http://schemas.openxmlformats.org/officeDocument/2006/relationships/hyperlink" Target="https://ru.wikipedia.org/wiki/%D0%9E%D1%81%D0%B0%D0%B4%D0%BE%D1%87%D0%BD%D1%8B%D0%B5_%D0%B3%D0%BE%D1%80%D0%BD%D1%8B%D0%B5_%D0%BF%D0%BE%D1%80%D0%BE%D0%B4%D1%8B" TargetMode="External"/><Relationship Id="rId9" Type="http://schemas.openxmlformats.org/officeDocument/2006/relationships/hyperlink" Target="https://ru.wikipedia.org/wiki/%D0%98%D0%B7%D0%B2%D0%B5%D1%81%D1%82%D0%BD%D1%8F%D0%BA%D0%BE%D0%B2%D1%8B%D0%B9_%D1%89%D0%B5%D0%B1%D0%B5%D0%BD%D1%8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s://ru.wikipedia.org/wiki/%D0%92%D0%BE%D0%B4%D0%BE%D1%91%D0%BC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s://ru.wikipedia.org/wiki/%D0%93%D1%80%D0%B5%D1%87%D0%B5%D1%81%D0%BA%D0%B8%D0%B9_%D1%8F%D0%B7%D1%8B%D0%BA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pedia.org/wiki/%D0%A3%D0%B4%D0%BE%D0%B1%D1%80%D0%B5%D0%BD%D0%B8%D0%B5" TargetMode="External"/><Relationship Id="rId5" Type="http://schemas.openxmlformats.org/officeDocument/2006/relationships/hyperlink" Target="https://ru.wikipedia.org/wiki/%D0%9B%D0%B5%D1%87%D0%B5%D0%B1%D0%BD%D1%8B%D0%B5_%D0%B3%D1%80%D1%8F%D0%B7%D0%B8" TargetMode="External"/><Relationship Id="rId4" Type="http://schemas.openxmlformats.org/officeDocument/2006/relationships/hyperlink" Target="https://ru.wikipedia.org/wiki/%D0%9F%D0%BB%D0%B0%D0%BD%D0%BA%D1%82%D0%BE%D0%B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556793"/>
            <a:ext cx="8458200" cy="2880319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Полезные ископаемые Республики Марий Эл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286256"/>
            <a:ext cx="8458200" cy="2071702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 : Москалёва Н.П.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МОУ СШ №9 им. А.С. Пушкина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г.Волжск РМЭ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fipfo.ru/images/resurs/shema_ma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84124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ТОРФ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upload.wikimedia.org/wikipedia/commons/thumb/8/89/Peat.JPG/220px-Pe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3888432" cy="2592288"/>
          </a:xfrm>
          <a:prstGeom prst="rect">
            <a:avLst/>
          </a:prstGeom>
          <a:noFill/>
        </p:spPr>
      </p:pic>
      <p:pic>
        <p:nvPicPr>
          <p:cNvPr id="15364" name="Picture 4" descr="https://upload.wikimedia.org/wikipedia/commons/thumb/5/54/%D0%A2%D0%BE%D1%80%D1%84%D1%8F%D0%BD%D1%8B%D0%B5_%D1%82%D0%B0%D0%B1%D0%BB%D0%B5%D1%82%D0%BA%D0%B8_%D1%81_%D1%80%D0%B0%D1%81%D1%81%D0%B0%D0%B4%D0%BE%D0%B9.jpg/220px-%D0%A2%D0%BE%D1%80%D1%84%D1%8F%D0%BD%D1%8B%D0%B5_%D1%82%D0%B0%D0%B1%D0%BB%D0%B5%D1%82%D0%BA%D0%B8_%D1%81_%D1%80%D0%B0%D1%81%D1%81%D0%B0%D0%B4%D0%BE%D0%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77072"/>
            <a:ext cx="3816424" cy="25922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139952" y="1268760"/>
            <a:ext cx="50040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Торф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устар.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турф)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— горючее 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4" tooltip="Полезные ископаемые"/>
              </a:rPr>
              <a:t>полезное ископаемое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  <a:hlinkClick r:id="rId5" tooltip="Агроруда (страница отсутствует)"/>
              </a:rPr>
              <a:t>агроруда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образовано скоплением остатков мхов, подвергшихся неполному разложению в условиях 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6" tooltip="Болото"/>
              </a:rPr>
              <a:t>болот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Содержит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50—60 % 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7" tooltip="Углерод"/>
              </a:rPr>
              <a:t>углерода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Используется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комплексно как 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8" tooltip="Топливо"/>
              </a:rPr>
              <a:t>топливо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9" tooltip="Удобрения"/>
              </a:rPr>
              <a:t>удобрение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теплоизоляционный материал и в других целях. Торф также является важным 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10" tooltip="Торфяной газ"/>
              </a:rPr>
              <a:t>газоносным материалом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Торф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выполняет важную экологическую функцию, накапливая продукты 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11" tooltip="Фотосинтез"/>
              </a:rPr>
              <a:t>фотосинтеза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и таким образом аккумулируя в себе атмосферный 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7" tooltip="Углерод"/>
              </a:rPr>
              <a:t>углерод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ГЛИНА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1052736"/>
            <a:ext cx="46440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Глина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— мелкозернистая 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2" tooltip="Осадочные горные породы"/>
              </a:rPr>
              <a:t>осадочная горная порода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пылевидная в сухом состоянии, пластичная при увлажнении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Глина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— это вторичный продукт земной коры, осадочная горная порода, образовавшаяся в результате разрушения скальных пород в процессе выветривания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386" name="Picture 2" descr="https://upload.wikimedia.org/wikipedia/commons/thumb/2/2c/Clay-ss-2005.jpg/220px-Clay-ss-2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3816424" cy="24482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3501008"/>
            <a:ext cx="8640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Глина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является основой 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4" tooltip="Гончарное производство"/>
              </a:rPr>
              <a:t>гончарного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5" tooltip="Кирпич"/>
              </a:rPr>
              <a:t>кирпичного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производства. В смеси с водой глина образует тестообразную 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6" tooltip="Пластичность (физика)"/>
              </a:rPr>
              <a:t>пластичную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массу, пригодную для дальнейшей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обработки.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изготовления 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7" tooltip="Цемент"/>
              </a:rPr>
              <a:t>цемента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сначала добывают известняк и глину из карьеров. Известняк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измельчают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тщательно перемешивают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глиной.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Глина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используется в медицине, например, глина входит в состав некоторых лечебных мазей,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противодиарейных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средств.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косметике глина является основой масок, некоторых мазей.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8" tooltip="Лечебные глины (страница отсутствует)"/>
              </a:rPr>
              <a:t>  Лечебные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8" tooltip="Лечебные глины (страница отсутствует)"/>
              </a:rPr>
              <a:t>глины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9" tooltip="Лечебные грязи"/>
              </a:rPr>
              <a:t>грязи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широко используются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курортолечении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кожных, гинекологических болезней, заболеваний опорно-двигательного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аппарата.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ИЗВЕСТНЯК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www.nerudsbyt.ru/images/photos/medium/05abb903e0f1e89676cb93c8c3703d8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3960440" cy="2448272"/>
          </a:xfrm>
          <a:prstGeom prst="rect">
            <a:avLst/>
          </a:prstGeom>
          <a:noFill/>
        </p:spPr>
      </p:pic>
      <p:pic>
        <p:nvPicPr>
          <p:cNvPr id="17412" name="Picture 4" descr="http://deep-travel.ru/upload/iblock/207/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14800"/>
            <a:ext cx="4032448" cy="26105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3968" y="1124744"/>
            <a:ext cx="486003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Известняк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— широко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распространённая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4" tooltip="Осадочные горные породы"/>
              </a:rPr>
              <a:t>осадочная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4" tooltip="Осадочные горные породы"/>
              </a:rPr>
              <a:t>порода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образующаяся при участии живых организмов в морских бассейнах. Это мономинеральная порода, состоящая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5" tooltip="Кальцит"/>
              </a:rPr>
              <a:t>кальцита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с примесями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Известняк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широко применяется в качестве строительного материала, мелкозернистые разновидности используют для создания 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6" tooltip="Скульптура"/>
              </a:rPr>
              <a:t>скульптур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7" tooltip="Обжиг"/>
              </a:rPr>
              <a:t>   Обжиг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известняка даёт 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8" tooltip="Оксид кальция"/>
              </a:rPr>
              <a:t>негашёную известь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— древний вяжущий материал, до сего времени применяемый в строительстве. Одним из основных строительных материалов, получаемых из известняка, является 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9" tooltip="Известняковый щебень"/>
              </a:rPr>
              <a:t>известняковый щебень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который широко используется в дорожном строительстве и в производстве 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10" tooltip="Бетон"/>
              </a:rPr>
              <a:t>бетона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ПЕСОК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tisk.su/wp-content/uploads/2015/03/13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3384376" cy="25202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63888" y="980728"/>
            <a:ext cx="558011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Речной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песок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-это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строительный песок, добытый из русла рек, отличающийся высокой степенью очистки и отсутствием посторонних включений, глинистых примесей и мелких камней.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Карьерный мытый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песок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песок, добытый в карьере путём промывки большим количеством воды, в результате чего из него вымывается глина и пылевидные частицы.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Карьерный сеяный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песок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добытый в карьере просеянный песок, очищенный от камней и больших фракций. Карьерный сеяный песок широко применяется при производстве раствора для кладки, штукатурных и фундаментных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работ,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приготовлении асфальтобетонных смесей.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Строительный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песок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 неорганический сыпучий материал с крупностью зёрен до 5 мм, образовавшийся в результате естественного разрушения скальных горных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пород.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8" name="Picture 6" descr="http://kadk.info/images/stories/01a/16f9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61048"/>
            <a:ext cx="3312368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73955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САПРОПЕЛЬ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80728"/>
            <a:ext cx="49685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Сапропе́ль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(от 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2" tooltip="Греческий язык"/>
              </a:rPr>
              <a:t>греч.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гнилой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и  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ил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грязь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 многовековые донные отложения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пресноводных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 tooltip="Водоём"/>
              </a:rPr>
              <a:t>водоёмов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которые сформировались из отмершей водной растительности, остатков живых организмов, 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4" tooltip="Планктон"/>
              </a:rPr>
              <a:t>планктона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также частиц почвенного перегноя, содержащий большое количество органических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веществ.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Сапропель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(сапропелевая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грязь)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используется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лечебной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практике для аппликаций, разводных ванн для 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5" tooltip="Лечебные грязи"/>
              </a:rPr>
              <a:t>грязелечения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611231"/>
            <a:ext cx="89644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В сельском хозяйстве сапропель применяют как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6" tooltip="Удобрение"/>
              </a:rPr>
              <a:t>удобрение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Особенно эффективно применение на кислых и лёгких песчаных и супесчаных почвах.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Сапропель, богатый солями кальция, железа, фосфора, без примеси песка и бедные глиной, добавляют в рационы сельскохозяйственным животным в качестве минеральной подкормки.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Сырой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сапропель добывается подъемниками со дна водоемов и проходит специальную подготовку — сушку.</a:t>
            </a:r>
          </a:p>
        </p:txBody>
      </p:sp>
      <p:pic>
        <p:nvPicPr>
          <p:cNvPr id="131074" name="Picture 2" descr="http://plantshome.com.ua/images/sapropel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188640"/>
            <a:ext cx="3456384" cy="2304256"/>
          </a:xfrm>
          <a:prstGeom prst="rect">
            <a:avLst/>
          </a:prstGeom>
          <a:noFill/>
        </p:spPr>
      </p:pic>
      <p:pic>
        <p:nvPicPr>
          <p:cNvPr id="131078" name="Picture 6" descr="http://cdn.govsad.ru/2014/6/sapropel-chto-jeto-takoe-i-kak-ispolzovat_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2564905"/>
            <a:ext cx="3456384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28215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МИНЕРАЛЬНО-СЫРЬЕВАЯ БАЗА РЕСПУБЛИКИ МАРИЙ ЭЛ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Республика Марий Эл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3744416" cy="31683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39952" y="1268760"/>
            <a:ext cx="47525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территории Республики Марий Эл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месторождений твердых полезных ископаемых федерального значения по 3 видам сырья (стекольное и цементное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сырьё,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грязи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лечебные)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77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месторождений общераспространенных твердых полезных ископаемых по 8 видам сырья, применяемого в основном для ведения строительных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509120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138 торфяных месторождений площадью более 10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22 месторождения сапропеля площадью более 3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га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Разведаны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28 месторождений  пресных подземных вод и 3 месторождения лечебных минеральных подземных вод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Кленовогорское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Сурокское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Сосновоборское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  <p:bldP spid="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19729195">
            <a:off x="0" y="2551836"/>
            <a:ext cx="92162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СПАСИБО ЗА ВНИМАНИЕ!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192</TotalTime>
  <Words>178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Полезные ископаемые Республики Марий Эл</vt:lpstr>
      <vt:lpstr>Слайд 2</vt:lpstr>
      <vt:lpstr>   ТОРФ</vt:lpstr>
      <vt:lpstr>    ГЛИНА</vt:lpstr>
      <vt:lpstr>   ИЗВЕСТНЯК</vt:lpstr>
      <vt:lpstr>    ПЕСОК</vt:lpstr>
      <vt:lpstr>     САПРОПЕЛЬ</vt:lpstr>
      <vt:lpstr>МИНЕРАЛЬНО-СЫРЬЕВАЯ БАЗА РЕСПУБЛИКИ МАРИЙ ЭЛ </vt:lpstr>
      <vt:lpstr>Слайд 9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Полезные ископаемые Республики Марий Эл</dc:title>
  <dc:creator>Venil</dc:creator>
  <cp:lastModifiedBy>Наталья</cp:lastModifiedBy>
  <cp:revision>19</cp:revision>
  <dcterms:created xsi:type="dcterms:W3CDTF">2015-11-23T16:58:11Z</dcterms:created>
  <dcterms:modified xsi:type="dcterms:W3CDTF">2016-01-29T10:51:19Z</dcterms:modified>
</cp:coreProperties>
</file>