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6" r:id="rId2"/>
    <p:sldId id="290" r:id="rId3"/>
    <p:sldId id="258" r:id="rId4"/>
    <p:sldId id="286" r:id="rId5"/>
    <p:sldId id="273" r:id="rId6"/>
    <p:sldId id="259" r:id="rId7"/>
    <p:sldId id="261" r:id="rId8"/>
    <p:sldId id="262" r:id="rId9"/>
    <p:sldId id="263" r:id="rId10"/>
    <p:sldId id="267" r:id="rId11"/>
    <p:sldId id="268" r:id="rId12"/>
    <p:sldId id="269" r:id="rId13"/>
    <p:sldId id="270" r:id="rId14"/>
    <p:sldId id="271" r:id="rId15"/>
    <p:sldId id="272" r:id="rId16"/>
    <p:sldId id="288" r:id="rId17"/>
    <p:sldId id="289" r:id="rId18"/>
    <p:sldId id="274" r:id="rId19"/>
    <p:sldId id="287" r:id="rId20"/>
    <p:sldId id="276" r:id="rId21"/>
    <p:sldId id="279" r:id="rId22"/>
    <p:sldId id="281" r:id="rId23"/>
    <p:sldId id="282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252" autoAdjust="0"/>
  </p:normalViewPr>
  <p:slideViewPr>
    <p:cSldViewPr>
      <p:cViewPr>
        <p:scale>
          <a:sx n="64" d="100"/>
          <a:sy n="64" d="100"/>
        </p:scale>
        <p:origin x="-1536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A6A66-1859-4B4D-95CD-48D8B8BD93D2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77481-02B7-477C-B6D0-B7554AD74F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376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77481-02B7-477C-B6D0-B7554AD74F7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08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E1961-0DBD-41F4-8AE2-2B87CDA75A92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7CAA5-EBFB-445B-84CE-63B14D15B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E1961-0DBD-41F4-8AE2-2B87CDA75A92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7CAA5-EBFB-445B-84CE-63B14D15B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E1961-0DBD-41F4-8AE2-2B87CDA75A92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7CAA5-EBFB-445B-84CE-63B14D15B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E1961-0DBD-41F4-8AE2-2B87CDA75A92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7CAA5-EBFB-445B-84CE-63B14D15B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E1961-0DBD-41F4-8AE2-2B87CDA75A92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7CAA5-EBFB-445B-84CE-63B14D15B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E1961-0DBD-41F4-8AE2-2B87CDA75A92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7CAA5-EBFB-445B-84CE-63B14D15B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E1961-0DBD-41F4-8AE2-2B87CDA75A92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7CAA5-EBFB-445B-84CE-63B14D15B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E1961-0DBD-41F4-8AE2-2B87CDA75A92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7CAA5-EBFB-445B-84CE-63B14D15B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E1961-0DBD-41F4-8AE2-2B87CDA75A92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7CAA5-EBFB-445B-84CE-63B14D15B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E1961-0DBD-41F4-8AE2-2B87CDA75A92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7CAA5-EBFB-445B-84CE-63B14D15B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E1961-0DBD-41F4-8AE2-2B87CDA75A92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7CAA5-EBFB-445B-84CE-63B14D15BDCD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56E1961-0DBD-41F4-8AE2-2B87CDA75A92}" type="datetimeFigureOut">
              <a:rPr lang="ru-RU" smtClean="0"/>
              <a:t>11.01.2016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087CAA5-EBFB-445B-84CE-63B14D15BDC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548680"/>
            <a:ext cx="7117180" cy="792088"/>
          </a:xfrm>
        </p:spPr>
        <p:txBody>
          <a:bodyPr/>
          <a:lstStyle/>
          <a:p>
            <a:r>
              <a:rPr lang="ru-RU" sz="2000" dirty="0" smtClean="0">
                <a:solidFill>
                  <a:schemeClr val="tx2"/>
                </a:solidFill>
              </a:rPr>
              <a:t>              </a:t>
            </a:r>
            <a:r>
              <a:rPr lang="ru-RU" sz="2000" b="1" dirty="0" smtClean="0">
                <a:solidFill>
                  <a:schemeClr val="tx2"/>
                </a:solidFill>
              </a:rPr>
              <a:t>МБДОУ детский сад «</a:t>
            </a:r>
            <a:r>
              <a:rPr lang="ru-RU" sz="2000" b="1" dirty="0" err="1" smtClean="0">
                <a:solidFill>
                  <a:schemeClr val="tx2"/>
                </a:solidFill>
              </a:rPr>
              <a:t>Сайзанак</a:t>
            </a:r>
            <a:r>
              <a:rPr lang="ru-RU" sz="2000" b="1" dirty="0" smtClean="0">
                <a:solidFill>
                  <a:schemeClr val="tx2"/>
                </a:solidFill>
              </a:rPr>
              <a:t>»</a:t>
            </a:r>
            <a:br>
              <a:rPr lang="ru-RU" sz="2000" b="1" dirty="0" smtClean="0">
                <a:solidFill>
                  <a:schemeClr val="tx2"/>
                </a:solidFill>
              </a:rPr>
            </a:br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</a:rPr>
              <a:t>                      с. </a:t>
            </a:r>
            <a:r>
              <a:rPr lang="ru-RU" sz="2000" b="1" dirty="0" err="1" smtClean="0">
                <a:solidFill>
                  <a:schemeClr val="tx2"/>
                </a:solidFill>
              </a:rPr>
              <a:t>Хайыраканский</a:t>
            </a:r>
            <a:r>
              <a:rPr lang="ru-RU" sz="2000" b="1" dirty="0" smtClean="0">
                <a:solidFill>
                  <a:schemeClr val="tx2"/>
                </a:solidFill>
              </a:rPr>
              <a:t>.                   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341" y="2204864"/>
            <a:ext cx="8064896" cy="424847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</a:t>
            </a: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                                                       </a:t>
            </a:r>
            <a:r>
              <a:rPr lang="ru-RU" sz="3300" b="1" dirty="0">
                <a:solidFill>
                  <a:srgbClr val="7030A0"/>
                </a:solidFill>
              </a:rPr>
              <a:t>П</a:t>
            </a:r>
            <a:r>
              <a:rPr lang="ru-RU" sz="3300" b="1" dirty="0" smtClean="0">
                <a:solidFill>
                  <a:srgbClr val="7030A0"/>
                </a:solidFill>
              </a:rPr>
              <a:t>роект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                                </a:t>
            </a:r>
            <a:r>
              <a:rPr lang="ru-RU" sz="3000" b="1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3000" b="1" dirty="0" smtClean="0">
                <a:solidFill>
                  <a:srgbClr val="FF0000"/>
                </a:solidFill>
                <a:latin typeface="Monotype Corsiva" pitchFamily="66" charset="0"/>
              </a:rPr>
              <a:t>приобщение детей к народным традициям через тувинские загадки</a:t>
            </a:r>
          </a:p>
          <a:p>
            <a:r>
              <a:rPr lang="ru-RU" sz="3000" b="1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3000" b="1" dirty="0" smtClean="0">
                <a:solidFill>
                  <a:srgbClr val="FF0000"/>
                </a:solidFill>
                <a:latin typeface="Monotype Corsiva" pitchFamily="66" charset="0"/>
              </a:rPr>
              <a:t>                                       </a:t>
            </a:r>
          </a:p>
          <a:p>
            <a:endParaRPr lang="ru-RU" sz="30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endParaRPr lang="ru-RU" sz="3000" b="1" dirty="0">
              <a:solidFill>
                <a:srgbClr val="FF0000"/>
              </a:solidFill>
              <a:latin typeface="Monotype Corsiva" pitchFamily="66" charset="0"/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                         Составила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: воспитатель 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                  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</a:rPr>
              <a:t>Суван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А.М.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Рисунок 5" descr="C:\Documents and Settings\Admin\Local Settings\Temporary Internet Files\Content.Word\Изображение 06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132856"/>
            <a:ext cx="252028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2837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latin typeface="Monotype Corsiva" pitchFamily="66" charset="0"/>
              </a:rPr>
              <a:t>        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Гипотеза:</a:t>
            </a:r>
            <a:endParaRPr lang="ru-RU" sz="6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2" y="1340768"/>
            <a:ext cx="7306973" cy="496855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itchFamily="66" charset="0"/>
              </a:rPr>
              <a:t>В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оспитания 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детей дошкольного возраста средствами малых фольклорных форм тувинского народа будет эффективным, если:</a:t>
            </a:r>
          </a:p>
          <a:p>
            <a:pPr algn="just"/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обеспечить  взаимосвязь когнитивного, эмоционального и поведенческого компонентов культурной компетентности ребенка;</a:t>
            </a:r>
          </a:p>
          <a:p>
            <a:pPr algn="just"/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реализовать продуктивное взаимодействие в системе "педагог-ребенок-родитель" в процессе воспитания детей дошкольного возраста средствами малых фольклорных форм тувинского народа</a:t>
            </a:r>
          </a:p>
          <a:p>
            <a:pPr algn="just"/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организовать процесс ознакомления средствами малых форм фольклора в комплексе занятий, праздников, свободной деятельности, игры; </a:t>
            </a:r>
          </a:p>
        </p:txBody>
      </p:sp>
    </p:spTree>
    <p:extLst>
      <p:ext uri="{BB962C8B-B14F-4D97-AF65-F5344CB8AC3E}">
        <p14:creationId xmlns:p14="http://schemas.microsoft.com/office/powerpoint/2010/main" val="331613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Задачи:</a:t>
            </a:r>
            <a:endParaRPr lang="ru-RU" sz="6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00808"/>
            <a:ext cx="7125112" cy="4536503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Определить специфику культурного воспитания детей  дошкольного возраста средствами малых фольклорных форм тувинского народа </a:t>
            </a:r>
          </a:p>
          <a:p>
            <a:pPr algn="just"/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Выявить содержание средств малых форм фольклора, доступных детям дошкольного возраста и дидактические средства для достижения цели исследования.</a:t>
            </a:r>
          </a:p>
          <a:p>
            <a:pPr algn="just"/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Определить  основу доказательства гипотезы и проверить опытным путем эффективность выявленных условий воспитания детей дошкольного возраста средствами малых форм фольклора.</a:t>
            </a:r>
          </a:p>
          <a:p>
            <a:pPr algn="just"/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Разработать рекомендации по совершенствованию воспитания детей дошкольного возраста средствами малых форм фольклора.</a:t>
            </a:r>
          </a:p>
          <a:p>
            <a:pPr algn="just"/>
            <a:endParaRPr lang="ru-RU" sz="2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32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</a:rPr>
              <a:t>       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Новизна:</a:t>
            </a:r>
            <a:endParaRPr lang="ru-RU" sz="6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12776"/>
            <a:ext cx="7125112" cy="408598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- определить 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условия воспитания детей дошкольного возраста средствами малых форм фольклора тувинского 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народа;</a:t>
            </a:r>
            <a:endParaRPr lang="ru-RU" sz="2000" dirty="0">
              <a:solidFill>
                <a:srgbClr val="7030A0"/>
              </a:solidFill>
              <a:latin typeface="Monotype Corsiva" pitchFamily="66" charset="0"/>
            </a:endParaRPr>
          </a:p>
          <a:p>
            <a:pPr marL="0" indent="0" algn="just">
              <a:buNone/>
            </a:pP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- установить уровни усвоения средств малых форм фольклора (правильность, полнота, дифференцировка представлений о средствах малых форм фольклора), интереса к ним (устойчивость и мотивация), реализации имеющихся представлений  о средствах малых форм фольклора в самостоятельной деятельности</a:t>
            </a:r>
            <a:r>
              <a:rPr lang="ru-RU" dirty="0">
                <a:solidFill>
                  <a:srgbClr val="7030A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8143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7125113" cy="924475"/>
          </a:xfrm>
        </p:spPr>
        <p:txBody>
          <a:bodyPr/>
          <a:lstStyle/>
          <a:p>
            <a:r>
              <a:rPr lang="ru-RU" dirty="0" smtClean="0"/>
              <a:t>            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Сущность практического опыта</a:t>
            </a:r>
            <a:endParaRPr lang="ru-RU" sz="6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764704"/>
            <a:ext cx="7125112" cy="50405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Для решения поставленных задач  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можно использовать 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комплекс исследовательских методов: теоретический анализ философской, социологической, этнографической, психолого-педагогической и методической литературы по 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проблеме;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изучать опыт 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педагогической работы ДОУ; анкетирование, наблюдение, педагогический эксперимент, статистическая обработка материалов.</a:t>
            </a:r>
          </a:p>
        </p:txBody>
      </p:sp>
    </p:spTree>
    <p:extLst>
      <p:ext uri="{BB962C8B-B14F-4D97-AF65-F5344CB8AC3E}">
        <p14:creationId xmlns:p14="http://schemas.microsoft.com/office/powerpoint/2010/main" val="205496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2" y="260648"/>
            <a:ext cx="7450989" cy="59046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Ребенок является будущим полноправным членом социума, ему предстоит осваивать, сохранять, развивать и передавать дальше культурное наследие этноса через включение в культуру и социальную активность.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У детей  дошкольного возраста возможно формирование положительного отношения к явлениям общественной жизни при условии отбора содержания знаний и соответствующей организации детской деятельности. Кроме того, в дошкольном возрасте идет процесс целенаправленного формирования знаний, чувств, оценок, интересов.  Вышеизложенное, а также особенности развития детей  дошкольного возраста, проявляющиеся прежде всего в интенсивном развитии мышления и других интеллектуальных процессов, существенном изменении мотивационной сферы, ориентации на социальные отношения в мире взрослых дают основание предположить следующее: дошкольный период является наиболее оптимальным для начала целенаправленного воспитания средствами малых фольклорных форм тувинского народа.</a:t>
            </a:r>
          </a:p>
        </p:txBody>
      </p:sp>
    </p:spTree>
    <p:extLst>
      <p:ext uri="{BB962C8B-B14F-4D97-AF65-F5344CB8AC3E}">
        <p14:creationId xmlns:p14="http://schemas.microsoft.com/office/powerpoint/2010/main" val="428902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476672"/>
            <a:ext cx="7450989" cy="538212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 smtClean="0">
              <a:latin typeface="Monotype Corsiva" pitchFamily="66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Наиболее 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актуальным представляется вопрос о «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вращивании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» ребенка в культуру уже в дошкольном возрасте, т.к. изучение форм и содержания соседствующих культур помогает ребенку-дошкольнику познать самого себя, гордиться своей страной, осознавая ценность, а главное, необходимость своей жизни не только для самого себя, но и общества в целом .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По 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свидетельству фольклорных материалов (в частности загадки, поговорки и пословицы) человеческая мысль является чрезвычайно активной субстанцией. В них мысли человека отводится значительное внимание, главным образом, явный намек на ее силу, живущую в глубинах сознания. Пословицы и поговорки выступают в качестве «окон» в эти глубины, подсказывают как увидеть и использовать эти «творческие 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силы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», которые таят в себе скрытые возможности самого человека.  </a:t>
            </a:r>
            <a:endParaRPr lang="ru-RU" sz="2000" dirty="0" smtClean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45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548680"/>
            <a:ext cx="7125112" cy="55446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Б.Т.Лихачев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 не перестал удивляться мудростью тувинского народа. Он говорил, что в живом голосе тувинского народа слышится многовековое назидание.  Вот художественно-эстетическое осмысление природы:</a:t>
            </a:r>
          </a:p>
          <a:p>
            <a:pPr marL="0" indent="0" algn="just">
              <a:buNone/>
            </a:pP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Уннун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чаражы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хекте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        </a:t>
            </a:r>
          </a:p>
          <a:p>
            <a:pPr marL="0" indent="0" algn="just">
              <a:buNone/>
            </a:pP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Унуштун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чаражы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чечекте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Нет голоса красивее, чем у кукушки,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Нет растения наряднее, чем цветок.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В загадке:</a:t>
            </a:r>
          </a:p>
          <a:p>
            <a:pPr marL="0" indent="0" algn="just">
              <a:buNone/>
            </a:pP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Хун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адалыг,чер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иелиг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, </a:t>
            </a: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суг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угбалыг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Солнце – отец, мать – земля, вода - сестра показаны основные условия роста растений через термины родства.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В половицах: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Куш </a:t>
            </a: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уялыг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, </a:t>
            </a: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кижи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чурттуг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У птицы – гнездо, у человека –родина –родина, родная земля воплощены в интернациональных по сути образах </a:t>
            </a: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гнезды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 птицы, матери и колыбели.</a:t>
            </a:r>
          </a:p>
        </p:txBody>
      </p:sp>
    </p:spTree>
    <p:extLst>
      <p:ext uri="{BB962C8B-B14F-4D97-AF65-F5344CB8AC3E}">
        <p14:creationId xmlns:p14="http://schemas.microsoft.com/office/powerpoint/2010/main" val="81816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620689"/>
            <a:ext cx="7125112" cy="523811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Как отмечает </a:t>
            </a: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Г.Н.Курбатский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, тувинцев отличала большая родственная привязанность, во многом сохраняющая и до сих пор. О родственниках никогда не говорили плохо. Связь с родней делает человека сильным, уверенным в себе: например,</a:t>
            </a:r>
          </a:p>
          <a:p>
            <a:pPr marL="0" indent="0" algn="just">
              <a:buNone/>
            </a:pP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Дагыр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эргек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 тала </a:t>
            </a: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тыртар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Большой палец к ладони жмется. 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Но и требования к родне предъявлялись высокие:</a:t>
            </a:r>
          </a:p>
          <a:p>
            <a:pPr marL="0" indent="0" algn="just">
              <a:buNone/>
            </a:pP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Торел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багы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 – </a:t>
            </a: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аал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 чуду.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С плохой родней – </a:t>
            </a: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аалу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 позор.</a:t>
            </a:r>
          </a:p>
          <a:p>
            <a:pPr marL="0" indent="0" algn="just">
              <a:buNone/>
            </a:pP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Жизненые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 потребности, исторические обстоятельства, общественные условия породили мудрые народные афоризмы. </a:t>
            </a: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Тысячилетние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 достижения человеческого духа сохраняют свою непреходящую ценность, причем сокровища любого из народов обогащают общечеловеческую духовную сокровищницу. И в настоящее время в освоении духовных </a:t>
            </a:r>
            <a:r>
              <a:rPr lang="ru-RU" dirty="0" err="1">
                <a:solidFill>
                  <a:srgbClr val="7030A0"/>
                </a:solidFill>
                <a:latin typeface="Monotype Corsiva" pitchFamily="66" charset="0"/>
              </a:rPr>
              <a:t>приобретаний</a:t>
            </a: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 прошлых поколений дети народов выступают как дети человечества.</a:t>
            </a:r>
          </a:p>
        </p:txBody>
      </p:sp>
    </p:spTree>
    <p:extLst>
      <p:ext uri="{BB962C8B-B14F-4D97-AF65-F5344CB8AC3E}">
        <p14:creationId xmlns:p14="http://schemas.microsoft.com/office/powerpoint/2010/main" val="84884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476672"/>
            <a:ext cx="7125112" cy="568863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Из всего выше сказанного можно определить следующие приоритеты воспитания детей дошкольного возраста средствами малых форм фольклора: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1. Формировать чувство причастности к 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истории своей малой  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Родины через знакомство средствами малых форм фольклора ,в которых фокусируются накопленные веками тончайшие наблюдения за характерными особенностями времён года, погодными изменениями, поведением птиц, насекомых , растений. Причем эти наблюдения непосредственно связаны с трудом и различными сторонами общественной жизни человека во всей их целостности и многообразии.</a:t>
            </a:r>
          </a:p>
          <a:p>
            <a:pPr algn="just"/>
            <a:endParaRPr lang="ru-RU" sz="2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30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268760"/>
            <a:ext cx="7125112" cy="405143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2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. Накапливать опыт восприятия произведений малых фольклорных жанров. В устном народном творчестве как нигде сохранились особенные черты  характера тувинского народа, присущие ему нравственные ценности, представления о добре, красоте, правде, храбрости, трудолюбии, верности. Благодаря этому, фольклор является богатейшим источником познавательного и нравственного развития детей. 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3. Показать глубокий нравственный смысл пословиц, поговорок , загадок и их поэтичность, отражение в них национального характера, мировосприятия. Знакомить через них со средствами выразительности родного языка (яркость, образность, меткость). 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9877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Изображение 59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6" r="15143"/>
          <a:stretch>
            <a:fillRect/>
          </a:stretch>
        </p:blipFill>
        <p:spPr>
          <a:xfrm>
            <a:off x="2411760" y="548680"/>
            <a:ext cx="3600400" cy="3888432"/>
          </a:xfr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4941168"/>
            <a:ext cx="669674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               </a:t>
            </a: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СУВАН </a:t>
            </a:r>
            <a:r>
              <a:rPr lang="ru-RU" sz="2400" b="1" dirty="0">
                <a:solidFill>
                  <a:srgbClr val="7030A0"/>
                </a:solidFill>
                <a:latin typeface="Monotype Corsiva" pitchFamily="66" charset="0"/>
              </a:rPr>
              <a:t>АЛЛА МАЙ-ООЛОВНА</a:t>
            </a:r>
          </a:p>
          <a:p>
            <a:pPr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   МЕСТО </a:t>
            </a:r>
            <a:r>
              <a:rPr lang="ru-RU" sz="2400" b="1" dirty="0">
                <a:solidFill>
                  <a:srgbClr val="7030A0"/>
                </a:solidFill>
                <a:latin typeface="Monotype Corsiva" pitchFamily="66" charset="0"/>
              </a:rPr>
              <a:t>РАБОТЫ: МДОУ ДЕТСКИЙ САД </a:t>
            </a: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 КОМБИНИРОВАННОГО </a:t>
            </a:r>
            <a:r>
              <a:rPr lang="ru-RU" sz="2400" b="1" dirty="0">
                <a:solidFill>
                  <a:srgbClr val="7030A0"/>
                </a:solidFill>
                <a:latin typeface="Monotype Corsiva" pitchFamily="66" charset="0"/>
              </a:rPr>
              <a:t>ВИДА «САЙЗАНАК»</a:t>
            </a:r>
          </a:p>
          <a:p>
            <a:pPr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            ДОЛЖНОСТЬ</a:t>
            </a:r>
            <a:r>
              <a:rPr lang="ru-RU" sz="2400" b="1" dirty="0">
                <a:solidFill>
                  <a:srgbClr val="7030A0"/>
                </a:solidFill>
                <a:latin typeface="Monotype Corsiva" pitchFamily="66" charset="0"/>
              </a:rPr>
              <a:t>: ВОСПИТАТЕЛЬ. </a:t>
            </a:r>
          </a:p>
        </p:txBody>
      </p:sp>
    </p:spTree>
    <p:extLst>
      <p:ext uri="{BB962C8B-B14F-4D97-AF65-F5344CB8AC3E}">
        <p14:creationId xmlns:p14="http://schemas.microsoft.com/office/powerpoint/2010/main" val="3653509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196753"/>
            <a:ext cx="7125112" cy="466204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4.Использовать 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средства малых форм фольклора  для развития у детей правильного звукопроизношения, связной речи. Знакомясь с 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потешками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, ребенок вслушивается в речь, улавливает ее ритм, отдельные звукосочетания и постепенно проникает в их смысл, таким образом, развивается фонематический слух малыша. Те дети, которых укачивали под колыбельные, развлекали прибаутками и сказками, с которыми играли, исполняя 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потешки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, по многочисленным наблюдениям, стали наиболее творческими личностями. Пословицы, поговорки, загадки развивают логическое мышление, приучают к образному меткому слову. 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8339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125113" cy="924475"/>
          </a:xfrm>
        </p:spPr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 Список литературы:</a:t>
            </a:r>
            <a:endParaRPr lang="ru-RU" sz="6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060848"/>
            <a:ext cx="7125112" cy="4051437"/>
          </a:xfrm>
        </p:spPr>
        <p:txBody>
          <a:bodyPr>
            <a:noAutofit/>
          </a:bodyPr>
          <a:lstStyle/>
          <a:p>
            <a:pPr algn="just"/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err="1" smtClean="0">
                <a:latin typeface="Monotype Corsiva" pitchFamily="66" charset="0"/>
              </a:rPr>
              <a:t>М.Б.Кенин-Лопсан</a:t>
            </a:r>
            <a:r>
              <a:rPr lang="ru-RU" dirty="0" smtClean="0">
                <a:latin typeface="Monotype Corsiva" pitchFamily="66" charset="0"/>
              </a:rPr>
              <a:t> .Тыва </a:t>
            </a:r>
            <a:r>
              <a:rPr lang="ru-RU" dirty="0" err="1" smtClean="0">
                <a:latin typeface="Monotype Corsiva" pitchFamily="66" charset="0"/>
              </a:rPr>
              <a:t>чоннун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err="1" smtClean="0">
                <a:latin typeface="Monotype Corsiva" pitchFamily="66" charset="0"/>
              </a:rPr>
              <a:t>бурунгу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err="1" smtClean="0">
                <a:latin typeface="Monotype Corsiva" pitchFamily="66" charset="0"/>
              </a:rPr>
              <a:t>ужурлары</a:t>
            </a:r>
            <a:r>
              <a:rPr lang="ru-RU" dirty="0" smtClean="0">
                <a:latin typeface="Monotype Corsiva" pitchFamily="66" charset="0"/>
              </a:rPr>
              <a:t>- Кызыл 1994.</a:t>
            </a:r>
          </a:p>
          <a:p>
            <a:pPr algn="just"/>
            <a:r>
              <a:rPr lang="ru-RU" dirty="0" err="1" smtClean="0">
                <a:latin typeface="Monotype Corsiva" pitchFamily="66" charset="0"/>
              </a:rPr>
              <a:t>Л.К.Аракчаа</a:t>
            </a:r>
            <a:r>
              <a:rPr lang="ru-RU" dirty="0" smtClean="0">
                <a:latin typeface="Monotype Corsiva" pitchFamily="66" charset="0"/>
              </a:rPr>
              <a:t> Истоки экологического воспитания-Кызыл 2004.</a:t>
            </a:r>
          </a:p>
          <a:p>
            <a:pPr algn="just"/>
            <a:r>
              <a:rPr lang="ru-RU" dirty="0" err="1" smtClean="0">
                <a:latin typeface="Monotype Corsiva" pitchFamily="66" charset="0"/>
              </a:rPr>
              <a:t>Г.Н.Волков</a:t>
            </a:r>
            <a:r>
              <a:rPr lang="ru-RU" dirty="0" smtClean="0">
                <a:latin typeface="Monotype Corsiva" pitchFamily="66" charset="0"/>
              </a:rPr>
              <a:t>., К.Б.</a:t>
            </a:r>
            <a:r>
              <a:rPr lang="ru-RU" dirty="0" err="1" smtClean="0">
                <a:latin typeface="Monotype Corsiva" pitchFamily="66" charset="0"/>
              </a:rPr>
              <a:t>Салчак</a:t>
            </a:r>
            <a:r>
              <a:rPr lang="ru-RU" dirty="0" smtClean="0">
                <a:latin typeface="Monotype Corsiva" pitchFamily="66" charset="0"/>
              </a:rPr>
              <a:t>.,</a:t>
            </a:r>
            <a:r>
              <a:rPr lang="ru-RU" dirty="0" err="1" smtClean="0">
                <a:latin typeface="Monotype Corsiva" pitchFamily="66" charset="0"/>
              </a:rPr>
              <a:t>А.С.Шаалы</a:t>
            </a:r>
            <a:r>
              <a:rPr lang="ru-RU" dirty="0" smtClean="0">
                <a:latin typeface="Monotype Corsiva" pitchFamily="66" charset="0"/>
              </a:rPr>
              <a:t>  </a:t>
            </a:r>
            <a:r>
              <a:rPr lang="ru-RU" dirty="0" err="1" smtClean="0">
                <a:latin typeface="Monotype Corsiva" pitchFamily="66" charset="0"/>
              </a:rPr>
              <a:t>Этнопедагогика</a:t>
            </a:r>
            <a:r>
              <a:rPr lang="ru-RU" dirty="0" smtClean="0">
                <a:latin typeface="Monotype Corsiva" pitchFamily="66" charset="0"/>
              </a:rPr>
              <a:t> тувинского народа-Кызыл 2009.</a:t>
            </a:r>
          </a:p>
          <a:p>
            <a:pPr algn="just"/>
            <a:r>
              <a:rPr lang="ru-RU" dirty="0" smtClean="0">
                <a:latin typeface="Monotype Corsiva" pitchFamily="66" charset="0"/>
              </a:rPr>
              <a:t>О.О.</a:t>
            </a:r>
            <a:r>
              <a:rPr lang="ru-RU" dirty="0" err="1" smtClean="0">
                <a:latin typeface="Monotype Corsiva" pitchFamily="66" charset="0"/>
              </a:rPr>
              <a:t>Сувакпит</a:t>
            </a:r>
            <a:r>
              <a:rPr lang="ru-RU" dirty="0" smtClean="0">
                <a:latin typeface="Monotype Corsiva" pitchFamily="66" charset="0"/>
              </a:rPr>
              <a:t>.,Б.М.</a:t>
            </a:r>
            <a:r>
              <a:rPr lang="ru-RU" dirty="0" err="1" smtClean="0">
                <a:latin typeface="Monotype Corsiva" pitchFamily="66" charset="0"/>
              </a:rPr>
              <a:t>Монгуш</a:t>
            </a:r>
            <a:r>
              <a:rPr lang="ru-RU" dirty="0" smtClean="0">
                <a:latin typeface="Monotype Corsiva" pitchFamily="66" charset="0"/>
              </a:rPr>
              <a:t>.,</a:t>
            </a:r>
            <a:r>
              <a:rPr lang="ru-RU" dirty="0" err="1" smtClean="0">
                <a:latin typeface="Monotype Corsiva" pitchFamily="66" charset="0"/>
              </a:rPr>
              <a:t>Ч.К.Кара</a:t>
            </a:r>
            <a:r>
              <a:rPr lang="ru-RU" dirty="0" smtClean="0">
                <a:latin typeface="Monotype Corsiva" pitchFamily="66" charset="0"/>
              </a:rPr>
              <a:t>-Куске  Тыва </a:t>
            </a:r>
            <a:r>
              <a:rPr lang="ru-RU" dirty="0" err="1" smtClean="0">
                <a:latin typeface="Monotype Corsiva" pitchFamily="66" charset="0"/>
              </a:rPr>
              <a:t>уруглар</a:t>
            </a:r>
            <a:r>
              <a:rPr lang="ru-RU" dirty="0" smtClean="0">
                <a:latin typeface="Monotype Corsiva" pitchFamily="66" charset="0"/>
              </a:rPr>
              <a:t> ясли-</a:t>
            </a:r>
            <a:r>
              <a:rPr lang="ru-RU" dirty="0" err="1" smtClean="0">
                <a:latin typeface="Monotype Corsiva" pitchFamily="66" charset="0"/>
              </a:rPr>
              <a:t>садтарынга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err="1" smtClean="0">
                <a:latin typeface="Monotype Corsiva" pitchFamily="66" charset="0"/>
              </a:rPr>
              <a:t>номчулга</a:t>
            </a:r>
            <a:r>
              <a:rPr lang="ru-RU" dirty="0" smtClean="0">
                <a:latin typeface="Monotype Corsiva" pitchFamily="66" charset="0"/>
              </a:rPr>
              <a:t> ному- Кызыл 2001.</a:t>
            </a:r>
          </a:p>
          <a:p>
            <a:pPr lvl="0" algn="just"/>
            <a:r>
              <a:rPr lang="ru-RU" dirty="0" err="1">
                <a:latin typeface="Monotype Corsiva" pitchFamily="66" charset="0"/>
              </a:rPr>
              <a:t>Гербова</a:t>
            </a:r>
            <a:r>
              <a:rPr lang="ru-RU" dirty="0">
                <a:latin typeface="Monotype Corsiva" pitchFamily="66" charset="0"/>
              </a:rPr>
              <a:t> В. В. Планирование работы по развитию речи и ознакомлению с художественной литературой // Дошкольное воспитание. - 1998. - № 8. -С. 17-25</a:t>
            </a:r>
            <a:r>
              <a:rPr lang="ru-RU" dirty="0" smtClean="0">
                <a:latin typeface="Monotype Corsiva" pitchFamily="66" charset="0"/>
              </a:rPr>
              <a:t>.</a:t>
            </a:r>
          </a:p>
          <a:p>
            <a:pPr algn="just"/>
            <a:r>
              <a:rPr lang="ru-RU" dirty="0">
                <a:latin typeface="Monotype Corsiva" pitchFamily="66" charset="0"/>
              </a:rPr>
              <a:t>Илларионова Ю.Г. Учите детей отгадывать загадки: пособие для воспитателя детского сада - М.: Просвещение, 1982. – 160 с. </a:t>
            </a:r>
          </a:p>
          <a:p>
            <a:pPr algn="just"/>
            <a:r>
              <a:rPr lang="ru-RU" dirty="0" err="1">
                <a:latin typeface="Monotype Corsiva" pitchFamily="66" charset="0"/>
              </a:rPr>
              <a:t>Урунтаева</a:t>
            </a:r>
            <a:r>
              <a:rPr lang="ru-RU" dirty="0">
                <a:latin typeface="Monotype Corsiva" pitchFamily="66" charset="0"/>
              </a:rPr>
              <a:t> Г.А. Дошкольная психология. Учеб пособие. – М. – «Академия», 1999.</a:t>
            </a:r>
          </a:p>
          <a:p>
            <a:pPr lvl="0" algn="just"/>
            <a:r>
              <a:rPr lang="ru-RU" dirty="0" err="1" smtClean="0">
                <a:latin typeface="Monotype Corsiva" pitchFamily="66" charset="0"/>
              </a:rPr>
              <a:t>З.С.Маадыр</a:t>
            </a:r>
            <a:r>
              <a:rPr lang="ru-RU" dirty="0" smtClean="0">
                <a:latin typeface="Monotype Corsiva" pitchFamily="66" charset="0"/>
              </a:rPr>
              <a:t>  </a:t>
            </a:r>
            <a:r>
              <a:rPr lang="ru-RU" dirty="0" err="1" smtClean="0">
                <a:latin typeface="Monotype Corsiva" pitchFamily="66" charset="0"/>
              </a:rPr>
              <a:t>Дурген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err="1" smtClean="0">
                <a:latin typeface="Monotype Corsiva" pitchFamily="66" charset="0"/>
              </a:rPr>
              <a:t>чугаалар</a:t>
            </a:r>
            <a:r>
              <a:rPr lang="ru-RU" dirty="0" smtClean="0">
                <a:latin typeface="Monotype Corsiva" pitchFamily="66" charset="0"/>
              </a:rPr>
              <a:t>, </a:t>
            </a:r>
            <a:r>
              <a:rPr lang="ru-RU" dirty="0" err="1" smtClean="0">
                <a:latin typeface="Monotype Corsiva" pitchFamily="66" charset="0"/>
              </a:rPr>
              <a:t>тывызыктар</a:t>
            </a:r>
            <a:r>
              <a:rPr lang="ru-RU" dirty="0" smtClean="0">
                <a:latin typeface="Monotype Corsiva" pitchFamily="66" charset="0"/>
              </a:rPr>
              <a:t>-Журнал «</a:t>
            </a:r>
            <a:r>
              <a:rPr lang="ru-RU" dirty="0" err="1" smtClean="0">
                <a:latin typeface="Monotype Corsiva" pitchFamily="66" charset="0"/>
              </a:rPr>
              <a:t>Башкы</a:t>
            </a:r>
            <a:r>
              <a:rPr lang="ru-RU" dirty="0" smtClean="0">
                <a:latin typeface="Monotype Corsiva" pitchFamily="66" charset="0"/>
              </a:rPr>
              <a:t> №2/2009.. </a:t>
            </a:r>
            <a:r>
              <a:rPr lang="ru-RU" dirty="0" err="1" smtClean="0">
                <a:latin typeface="Monotype Corsiva" pitchFamily="66" charset="0"/>
              </a:rPr>
              <a:t>Стр</a:t>
            </a:r>
            <a:r>
              <a:rPr lang="ru-RU" dirty="0" smtClean="0">
                <a:latin typeface="Monotype Corsiva" pitchFamily="66" charset="0"/>
              </a:rPr>
              <a:t> 70.» </a:t>
            </a:r>
          </a:p>
          <a:p>
            <a:pPr marL="0" lvl="0" indent="0" algn="just">
              <a:buNone/>
            </a:pPr>
            <a:endParaRPr lang="ru-RU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96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Приложения</a:t>
            </a:r>
            <a:endParaRPr lang="ru-RU" sz="6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000" dirty="0" smtClean="0">
                <a:solidFill>
                  <a:srgbClr val="FF0000"/>
                </a:solidFill>
                <a:latin typeface="Monotype Corsiva" pitchFamily="66" charset="0"/>
              </a:rPr>
              <a:t>                                         Приложение А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В 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традиционных представлениях тувинцев четко прослеживается взаимодействие мысли с поступками человека и их последствиями. Об этом свидетельствуют следующие пословицы и 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поговорки.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Например,</a:t>
            </a:r>
            <a:r>
              <a:rPr lang="ru-RU" sz="2000" dirty="0">
                <a:solidFill>
                  <a:srgbClr val="7030A0"/>
                </a:solidFill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«</a:t>
            </a:r>
          </a:p>
          <a:p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Чарын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эъдин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чааскаан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чивес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, 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чанында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эшке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 кара 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салбас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» (мясо лопатки одни не едят, рядом сидящему зла не желают);</a:t>
            </a:r>
          </a:p>
          <a:p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«Биче 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сеткил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хунду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болур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, 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улуг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сеткил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уржук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болур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» (мысли добрые – к уважению, мысли высокомерные – к преграде);</a:t>
            </a:r>
          </a:p>
          <a:p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«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Сыяп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сагыш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суксадыр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, 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шолук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сагыш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човадыр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» (прожорливая мысль вызывает жажду, запальчивая мысль вызывает утомление).</a:t>
            </a:r>
          </a:p>
          <a:p>
            <a:pPr marL="0" indent="0" algn="just">
              <a:buNone/>
            </a:pPr>
            <a:endParaRPr lang="ru-RU" sz="2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3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692696"/>
            <a:ext cx="7125112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                                                Приложение Б.</a:t>
            </a:r>
          </a:p>
          <a:p>
            <a:pPr marL="0" indent="0">
              <a:buNone/>
            </a:pPr>
            <a:endParaRPr lang="ru-RU" dirty="0" smtClean="0">
              <a:latin typeface="Monotype Corsiva" pitchFamily="66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Дети успешно отгадывают загадки, в которых исполь­зован такой художественный прием, как сравнение, осо­бенно если оно им хорошо известно, понятно. </a:t>
            </a:r>
            <a:endParaRPr lang="ru-RU" sz="20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marL="0" indent="0">
              <a:buNone/>
            </a:pPr>
            <a:r>
              <a:rPr lang="ru-RU" sz="2000" dirty="0" err="1">
                <a:solidFill>
                  <a:srgbClr val="7030A0"/>
                </a:solidFill>
                <a:latin typeface="Monotype Corsiva" pitchFamily="66" charset="0"/>
              </a:rPr>
              <a:t>А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ккыр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, 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хоюг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суттуг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,</a:t>
            </a:r>
          </a:p>
          <a:p>
            <a:pPr marL="0" indent="0">
              <a:buNone/>
            </a:pP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Алдын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ортектиг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. (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ошку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)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                                     Чем 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чивес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чарашпай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,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                                     Черге 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чорбас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чарашпай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,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                                      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Чучак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хептиг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чарашпай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,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                                      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Чугаазы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чок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чарашпай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.  (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Ойнаар-кыс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)</a:t>
            </a:r>
            <a:endParaRPr lang="ru-RU" sz="2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98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420888"/>
            <a:ext cx="792088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СПАСИБО ЗА ВНИМАНИЕ!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49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                    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Тема:</a:t>
            </a:r>
            <a:endParaRPr lang="ru-RU" sz="6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340768"/>
            <a:ext cx="6370870" cy="396043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Воспитание детей дошкольного         возраста средствами малых форм фольклора тувинского народа.</a:t>
            </a:r>
            <a:endParaRPr lang="ru-RU" sz="4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82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96752"/>
            <a:ext cx="7125112" cy="405143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                </a:t>
            </a:r>
            <a:r>
              <a:rPr lang="ru-RU" sz="4800" dirty="0" smtClean="0">
                <a:solidFill>
                  <a:srgbClr val="7030A0"/>
                </a:solidFill>
                <a:latin typeface="Monotype Corsiva" pitchFamily="66" charset="0"/>
              </a:rPr>
              <a:t>Вечность народного воспитания – в вечных заботах, в вечной любви, в вечной памяти</a:t>
            </a:r>
            <a:endParaRPr lang="ru-RU" sz="4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58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Цель:</a:t>
            </a:r>
            <a:endParaRPr lang="ru-RU" sz="6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00808"/>
            <a:ext cx="7125112" cy="405143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Создание педагогических </a:t>
            </a:r>
            <a:r>
              <a:rPr lang="ru-RU" sz="4000" b="1" dirty="0">
                <a:solidFill>
                  <a:srgbClr val="7030A0"/>
                </a:solidFill>
                <a:latin typeface="Monotype Corsiva" pitchFamily="66" charset="0"/>
              </a:rPr>
              <a:t>условий воспитания детей дошкольного возраста средствами малых фольклорных форм тувинского народа.</a:t>
            </a:r>
          </a:p>
        </p:txBody>
      </p:sp>
    </p:spTree>
    <p:extLst>
      <p:ext uri="{BB962C8B-B14F-4D97-AF65-F5344CB8AC3E}">
        <p14:creationId xmlns:p14="http://schemas.microsoft.com/office/powerpoint/2010/main" val="5130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125113" cy="924475"/>
          </a:xfrm>
        </p:spPr>
        <p:txBody>
          <a:bodyPr/>
          <a:lstStyle/>
          <a:p>
            <a:r>
              <a:rPr lang="ru-RU" b="1" dirty="0" smtClean="0"/>
              <a:t>         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Актуальность</a:t>
            </a:r>
            <a:endParaRPr lang="ru-RU" sz="6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Современное общество характеризуется ростом национального самосознания, стремлением понять и познать историю, культуру своего народа. Особенно остро встает вопрос глубокого и научного обоснования национально-региональных факторов в воспитании детей, ибо сохранение и возрождение культурного наследия начинается со своего края и играет важную роль в воспитании подрастающего поколения. Концепции развития личности ребенка, а также региональные подходы к образовательному процессу в дошкольных учреждениях предполагают включение отдельных элементов народной культуры в процесс развития ребенка. Дошкольные учреждения с учетом реализации собственной образовательной программы обеспечивают приобщение к общекультурным и национально-значимым условиям, формированию общей базовой культуры. В связи с этим появляется необходимость учета личностных особенностей, интересов, склонностей дошкольников и педагогов ДОУ, позволяющих индивидуализировать 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воспитательно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-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образовательный процесс в ДОУ по данному направлению .</a:t>
            </a:r>
          </a:p>
        </p:txBody>
      </p:sp>
    </p:spTree>
    <p:extLst>
      <p:ext uri="{BB962C8B-B14F-4D97-AF65-F5344CB8AC3E}">
        <p14:creationId xmlns:p14="http://schemas.microsoft.com/office/powerpoint/2010/main" val="184292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04664"/>
            <a:ext cx="7776863" cy="5616624"/>
          </a:xfrm>
        </p:spPr>
        <p:txBody>
          <a:bodyPr>
            <a:normAutofit/>
          </a:bodyPr>
          <a:lstStyle/>
          <a:p>
            <a:pPr marL="0" lvl="0" indent="0" algn="just">
              <a:buClr>
                <a:prstClr val="black">
                  <a:lumMod val="75000"/>
                  <a:lumOff val="25000"/>
                </a:prstClr>
              </a:buClr>
              <a:buNone/>
            </a:pP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Наследие каждого народа содержит ценные идеи и опыт воспитания. Национальное самосознание или этническая идентичность, как осознание своей принадлежности к определенному этносу, формируется у человека в первые годы его жизни. Именно этот период является определяющим в становлении основ характера и выработке норм поведения, во многом зависящих от социального окружения. Приобщение новых поколений к национальной культуре становится актуальным педагогическим вопросом современности, так как каждый народ не просто хранит исторически сложившиеся воспитательные традиции и особенности, но и стремится перенести их в будущее, чтобы не утратить исторического национального лица и самобытности.</a:t>
            </a:r>
          </a:p>
          <a:p>
            <a:pPr marL="0" lvl="0" indent="0" algn="just">
              <a:buClr>
                <a:prstClr val="black">
                  <a:lumMod val="75000"/>
                  <a:lumOff val="25000"/>
                </a:prstClr>
              </a:buClr>
              <a:buNone/>
            </a:pPr>
            <a:r>
              <a:rPr lang="ru-RU" dirty="0">
                <a:solidFill>
                  <a:srgbClr val="7030A0"/>
                </a:solidFill>
                <a:latin typeface="Monotype Corsiva" pitchFamily="66" charset="0"/>
              </a:rPr>
              <a:t> Во все времена и у всех народов основной целью воспитания являлась забота о сохранении, укреплении и развитии добрых народных обычаев и традиций, забота о передаче подрастающим поколениям житейского, производственного, духовного, в том числе и педагогического, опыта, накопленного предшествующими поколениями. В чем же заключается сила народной педагогики, народных традиций? Ответ прост: прежде всего в человечном, добром, гуманном подходе к личности воспитуемого и требовании с его стороны взаимообратного человеколюбивого отношения к окружающим. Национальная культура становится для ребенка первым шагом в освоении богатств мировой культуры, присвоении общечеловеческих ценностей, формировании собственной личностной культуры</a:t>
            </a:r>
            <a:r>
              <a:rPr lang="ru-RU" dirty="0">
                <a:solidFill>
                  <a:srgbClr val="7030A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2982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atin typeface="Monotype Corsiva" pitchFamily="66" charset="0"/>
              </a:rPr>
              <a:t>             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Противоречие</a:t>
            </a:r>
            <a:endParaRPr lang="ru-RU" sz="6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12776"/>
            <a:ext cx="7125112" cy="405143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М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ежду 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потребностью в</a:t>
            </a:r>
            <a:r>
              <a:rPr lang="ru-RU" sz="2000" b="1" dirty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воспитании детей дошкольного возраста средствами малых фольклорных форм тувинского народа, с одной стороны, и недостаточной разработанностью теоретического обоснования и опытно-экспериментальной проверки педагогических условий воспитания детей  дошкольного возраста на кружковых  занятиях - с другой. Выявленное противоречие помогло 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обозначить</a:t>
            </a:r>
            <a:endParaRPr lang="ru-RU" sz="2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14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052736"/>
            <a:ext cx="7125113" cy="924475"/>
          </a:xfrm>
        </p:spPr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</a:rPr>
              <a:t>     </a:t>
            </a:r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Проблема</a:t>
            </a:r>
            <a:endParaRPr lang="ru-RU" sz="6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12776"/>
            <a:ext cx="7125112" cy="340336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  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Как 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сделать </a:t>
            </a:r>
            <a:r>
              <a:rPr lang="ru-RU" sz="2000" i="1" dirty="0">
                <a:solidFill>
                  <a:srgbClr val="7030A0"/>
                </a:solidFill>
                <a:latin typeface="Monotype Corsiva" pitchFamily="66" charset="0"/>
              </a:rPr>
              <a:t>процесс воспитания детей </a:t>
            </a:r>
            <a:r>
              <a:rPr lang="ru-RU" sz="2000" dirty="0">
                <a:solidFill>
                  <a:srgbClr val="7030A0"/>
                </a:solidFill>
                <a:latin typeface="Monotype Corsiva" pitchFamily="66" charset="0"/>
              </a:rPr>
              <a:t>дошкольного возраста средствами малых фольклорных форм тувинского народа  наиболее успешным, отвечающим потребностям современного общества</a:t>
            </a:r>
          </a:p>
        </p:txBody>
      </p:sp>
    </p:spTree>
    <p:extLst>
      <p:ext uri="{BB962C8B-B14F-4D97-AF65-F5344CB8AC3E}">
        <p14:creationId xmlns:p14="http://schemas.microsoft.com/office/powerpoint/2010/main" val="187399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349</TotalTime>
  <Words>1785</Words>
  <Application>Microsoft Office PowerPoint</Application>
  <PresentationFormat>Экран (4:3)</PresentationFormat>
  <Paragraphs>100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Spring</vt:lpstr>
      <vt:lpstr>              МБДОУ детский сад «Сайзанак»                        с. Хайыраканский.                   </vt:lpstr>
      <vt:lpstr>Презентация PowerPoint</vt:lpstr>
      <vt:lpstr>                    Тема:</vt:lpstr>
      <vt:lpstr>Презентация PowerPoint</vt:lpstr>
      <vt:lpstr>               Цель:</vt:lpstr>
      <vt:lpstr>         Актуальность</vt:lpstr>
      <vt:lpstr>Презентация PowerPoint</vt:lpstr>
      <vt:lpstr>             Противоречие</vt:lpstr>
      <vt:lpstr>     Проблема</vt:lpstr>
      <vt:lpstr>        Гипотеза:</vt:lpstr>
      <vt:lpstr>            Задачи:</vt:lpstr>
      <vt:lpstr>       Новизна:</vt:lpstr>
      <vt:lpstr>            Сущность практического опыта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Список литературы:</vt:lpstr>
      <vt:lpstr>        Приложения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детский сад «Сайзанак»       с. Хайыраканский.</dc:title>
  <dc:creator>123</dc:creator>
  <cp:lastModifiedBy>123</cp:lastModifiedBy>
  <cp:revision>32</cp:revision>
  <dcterms:created xsi:type="dcterms:W3CDTF">2013-03-27T07:28:34Z</dcterms:created>
  <dcterms:modified xsi:type="dcterms:W3CDTF">2016-01-11T06:36:59Z</dcterms:modified>
</cp:coreProperties>
</file>