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heme/themeOverride15.xml" ContentType="application/vnd.openxmlformats-officedocument.themeOverr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theme/themeOverride18.xml" ContentType="application/vnd.openxmlformats-officedocument.themeOverr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1"/>
  </p:notesMasterIdLst>
  <p:sldIdLst>
    <p:sldId id="256" r:id="rId3"/>
    <p:sldId id="257" r:id="rId4"/>
    <p:sldId id="258" r:id="rId5"/>
    <p:sldId id="261" r:id="rId6"/>
    <p:sldId id="283" r:id="rId7"/>
    <p:sldId id="262" r:id="rId8"/>
    <p:sldId id="264" r:id="rId9"/>
    <p:sldId id="265" r:id="rId10"/>
    <p:sldId id="284" r:id="rId11"/>
    <p:sldId id="266" r:id="rId12"/>
    <p:sldId id="267" r:id="rId13"/>
    <p:sldId id="269" r:id="rId14"/>
    <p:sldId id="268" r:id="rId15"/>
    <p:sldId id="270" r:id="rId16"/>
    <p:sldId id="285" r:id="rId17"/>
    <p:sldId id="286" r:id="rId18"/>
    <p:sldId id="271" r:id="rId19"/>
    <p:sldId id="287" r:id="rId20"/>
    <p:sldId id="272" r:id="rId21"/>
    <p:sldId id="274" r:id="rId22"/>
    <p:sldId id="276" r:id="rId23"/>
    <p:sldId id="277" r:id="rId24"/>
    <p:sldId id="288" r:id="rId25"/>
    <p:sldId id="289" r:id="rId26"/>
    <p:sldId id="278" r:id="rId27"/>
    <p:sldId id="259" r:id="rId28"/>
    <p:sldId id="260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C6714"/>
    <a:srgbClr val="FF7171"/>
    <a:srgbClr val="AFD1FF"/>
    <a:srgbClr val="40AB05"/>
    <a:srgbClr val="008000"/>
    <a:srgbClr val="FF4F4F"/>
    <a:srgbClr val="F65A04"/>
    <a:srgbClr val="3BCCFF"/>
    <a:srgbClr val="FAFA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3" autoAdjust="0"/>
    <p:restoredTop sz="94660"/>
  </p:normalViewPr>
  <p:slideViewPr>
    <p:cSldViewPr>
      <p:cViewPr>
        <p:scale>
          <a:sx n="100" d="100"/>
          <a:sy n="100" d="100"/>
        </p:scale>
        <p:origin x="-498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latin typeface="Comic Sans MS" pitchFamily="66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7692828368864541E-2"/>
          <c:y val="0.15729304842420694"/>
          <c:w val="0.59302361466010356"/>
          <c:h val="0.80572076296631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35.700000000000003</c:v>
                </c:pt>
                <c:pt idx="2">
                  <c:v>64.3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 sz="1600">
              <a:latin typeface="Comic Sans MS" pitchFamily="66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9463608449635864"/>
          <c:y val="0"/>
        </c:manualLayout>
      </c:layout>
      <c:txPr>
        <a:bodyPr/>
        <a:lstStyle/>
        <a:p>
          <a:pPr>
            <a:defRPr>
              <a:latin typeface="Comic Sans MS" pitchFamily="66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8364116005251124"/>
          <c:w val="0.63707985437515913"/>
          <c:h val="0.816358839947488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28.6</c:v>
                </c:pt>
                <c:pt idx="1">
                  <c:v>71.400000000000006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 sz="1600">
              <a:latin typeface="Comic Sans MS" pitchFamily="66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D9DF3-3CAC-49C0-BB83-6E215B2211BA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3BE1050-F76E-4560-9A84-EB26F91B451F}">
      <dgm:prSet custT="1"/>
      <dgm:spPr/>
      <dgm:t>
        <a:bodyPr/>
        <a:lstStyle/>
        <a:p>
          <a:pPr rtl="0"/>
          <a:r>
            <a:rPr lang="ru-RU" sz="2800" b="1" dirty="0" smtClean="0"/>
            <a:t>Задачи:</a:t>
          </a:r>
          <a:endParaRPr lang="ru-RU" sz="2800" b="1" dirty="0"/>
        </a:p>
      </dgm:t>
    </dgm:pt>
    <dgm:pt modelId="{E1957E76-9BE5-4A52-A881-EF3506D22023}" type="parTrans" cxnId="{2F4335F2-F6D0-4C6E-B492-3D514D92B15A}">
      <dgm:prSet/>
      <dgm:spPr/>
      <dgm:t>
        <a:bodyPr/>
        <a:lstStyle/>
        <a:p>
          <a:endParaRPr lang="ru-RU"/>
        </a:p>
      </dgm:t>
    </dgm:pt>
    <dgm:pt modelId="{77E4ABE7-520F-444A-9173-AD1C94D299D6}" type="sibTrans" cxnId="{2F4335F2-F6D0-4C6E-B492-3D514D92B15A}">
      <dgm:prSet/>
      <dgm:spPr/>
      <dgm:t>
        <a:bodyPr/>
        <a:lstStyle/>
        <a:p>
          <a:endParaRPr lang="ru-RU"/>
        </a:p>
      </dgm:t>
    </dgm:pt>
    <dgm:pt modelId="{40ACB708-C0FD-4C05-B7C0-00971F496DD6}">
      <dgm:prSet custT="1"/>
      <dgm:spPr/>
      <dgm:t>
        <a:bodyPr/>
        <a:lstStyle/>
        <a:p>
          <a:pPr rtl="0"/>
          <a:r>
            <a:rPr lang="ru-RU" sz="1600" dirty="0" smtClean="0"/>
            <a:t>Обучение детей различным приемам преобразования бумаги, ткани, природного и бросового материалов, теста.</a:t>
          </a:r>
          <a:endParaRPr lang="ru-RU" sz="1600" b="1" dirty="0"/>
        </a:p>
      </dgm:t>
    </dgm:pt>
    <dgm:pt modelId="{B9A57421-6A88-4D4B-A768-133EB4866A64}" type="parTrans" cxnId="{38A9B228-0A5F-4AFE-B116-B95EDEEE1779}">
      <dgm:prSet/>
      <dgm:spPr/>
      <dgm:t>
        <a:bodyPr/>
        <a:lstStyle/>
        <a:p>
          <a:endParaRPr lang="ru-RU"/>
        </a:p>
      </dgm:t>
    </dgm:pt>
    <dgm:pt modelId="{D12A7B6E-E4FA-448B-96E9-B5609C9FCCCD}" type="sibTrans" cxnId="{38A9B228-0A5F-4AFE-B116-B95EDEEE1779}">
      <dgm:prSet/>
      <dgm:spPr/>
      <dgm:t>
        <a:bodyPr/>
        <a:lstStyle/>
        <a:p>
          <a:endParaRPr lang="ru-RU"/>
        </a:p>
      </dgm:t>
    </dgm:pt>
    <dgm:pt modelId="{C2ABEEE6-4026-460B-9E9D-0C28030BBA7E}">
      <dgm:prSet custT="1"/>
      <dgm:spPr/>
      <dgm:t>
        <a:bodyPr/>
        <a:lstStyle/>
        <a:p>
          <a:pPr rtl="0"/>
          <a:r>
            <a:rPr lang="ru-RU" sz="1600" dirty="0" smtClean="0"/>
            <a:t>Развитие воображения, умения видеть необычное в обычных предметах, развитие художественно-творческих способностей и творчества детей.</a:t>
          </a:r>
          <a:endParaRPr lang="ru-RU" sz="1600" b="1" dirty="0"/>
        </a:p>
      </dgm:t>
    </dgm:pt>
    <dgm:pt modelId="{0577FFB3-9B8E-49B1-AA72-C5AD4095D8B9}" type="parTrans" cxnId="{20E8FC49-C193-4FF7-AB24-BB2F8E9F145C}">
      <dgm:prSet/>
      <dgm:spPr/>
      <dgm:t>
        <a:bodyPr/>
        <a:lstStyle/>
        <a:p>
          <a:endParaRPr lang="ru-RU"/>
        </a:p>
      </dgm:t>
    </dgm:pt>
    <dgm:pt modelId="{112C0B0D-190B-4A5F-94BF-39BAF9946EA7}" type="sibTrans" cxnId="{20E8FC49-C193-4FF7-AB24-BB2F8E9F145C}">
      <dgm:prSet/>
      <dgm:spPr/>
      <dgm:t>
        <a:bodyPr/>
        <a:lstStyle/>
        <a:p>
          <a:endParaRPr lang="ru-RU"/>
        </a:p>
      </dgm:t>
    </dgm:pt>
    <dgm:pt modelId="{40E14E12-B1CC-462F-B86B-D950B38B5C34}">
      <dgm:prSet custT="1"/>
      <dgm:spPr/>
      <dgm:t>
        <a:bodyPr/>
        <a:lstStyle/>
        <a:p>
          <a:pPr rtl="0"/>
          <a:r>
            <a:rPr lang="ru-RU" sz="1600" dirty="0" smtClean="0"/>
            <a:t>Изготовление детьми атрибутов для сюжетно-ролевых и дидактических игр, игр-драматизаций, использование детских поделок для оформления интерьера. </a:t>
          </a:r>
          <a:endParaRPr lang="ru-RU" sz="1600" b="1" dirty="0"/>
        </a:p>
      </dgm:t>
    </dgm:pt>
    <dgm:pt modelId="{2E8C9EBA-56F2-4037-8038-BEB1CA1D4588}" type="parTrans" cxnId="{06EBC179-F05B-4B4A-A98F-8E49BA190A6C}">
      <dgm:prSet/>
      <dgm:spPr/>
      <dgm:t>
        <a:bodyPr/>
        <a:lstStyle/>
        <a:p>
          <a:endParaRPr lang="ru-RU"/>
        </a:p>
      </dgm:t>
    </dgm:pt>
    <dgm:pt modelId="{B8269F66-4A33-4289-83C1-5F15C0B9FA27}" type="sibTrans" cxnId="{06EBC179-F05B-4B4A-A98F-8E49BA190A6C}">
      <dgm:prSet/>
      <dgm:spPr/>
      <dgm:t>
        <a:bodyPr/>
        <a:lstStyle/>
        <a:p>
          <a:endParaRPr lang="ru-RU"/>
        </a:p>
      </dgm:t>
    </dgm:pt>
    <dgm:pt modelId="{F47233C8-C67A-40D1-9F3C-6FED56CE67F8}">
      <dgm:prSet custT="1"/>
      <dgm:spPr/>
      <dgm:t>
        <a:bodyPr/>
        <a:lstStyle/>
        <a:p>
          <a:pPr rtl="0"/>
          <a:r>
            <a:rPr lang="ru-RU" sz="1800" dirty="0" smtClean="0"/>
            <a:t>Воспитание трудолюбия, аккуратности, желание доводить начатое дело до конца.</a:t>
          </a:r>
          <a:endParaRPr lang="ru-RU" sz="1800" b="1" dirty="0"/>
        </a:p>
      </dgm:t>
    </dgm:pt>
    <dgm:pt modelId="{337C7E96-C9A6-4355-B56E-97DC6A5ADF56}" type="parTrans" cxnId="{178AEC84-DECF-4D00-AEC1-F4CEABA7C41F}">
      <dgm:prSet/>
      <dgm:spPr/>
      <dgm:t>
        <a:bodyPr/>
        <a:lstStyle/>
        <a:p>
          <a:endParaRPr lang="ru-RU"/>
        </a:p>
      </dgm:t>
    </dgm:pt>
    <dgm:pt modelId="{BA3047C3-F0A8-45DC-98BC-C1137D7F5C2B}" type="sibTrans" cxnId="{178AEC84-DECF-4D00-AEC1-F4CEABA7C41F}">
      <dgm:prSet/>
      <dgm:spPr/>
      <dgm:t>
        <a:bodyPr/>
        <a:lstStyle/>
        <a:p>
          <a:endParaRPr lang="ru-RU"/>
        </a:p>
      </dgm:t>
    </dgm:pt>
    <dgm:pt modelId="{A06EC0AE-B3ED-4237-8238-6E0AB455C835}" type="pres">
      <dgm:prSet presAssocID="{53DD9DF3-3CAC-49C0-BB83-6E215B2211B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EAD40E-9851-49F3-BC1F-E8094F3A3980}" type="pres">
      <dgm:prSet presAssocID="{53DD9DF3-3CAC-49C0-BB83-6E215B2211BA}" presName="dummyMaxCanvas" presStyleCnt="0">
        <dgm:presLayoutVars/>
      </dgm:prSet>
      <dgm:spPr/>
    </dgm:pt>
    <dgm:pt modelId="{B4E15066-B4AA-4B6C-B969-2C7C11A1C566}" type="pres">
      <dgm:prSet presAssocID="{53DD9DF3-3CAC-49C0-BB83-6E215B2211BA}" presName="FiveNodes_1" presStyleLbl="node1" presStyleIdx="0" presStyleCnt="5" custScaleY="37446" custLinFactNeighborX="-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86EFD-03FD-4896-8A0F-84194770F274}" type="pres">
      <dgm:prSet presAssocID="{53DD9DF3-3CAC-49C0-BB83-6E215B2211BA}" presName="FiveNodes_2" presStyleLbl="node1" presStyleIdx="1" presStyleCnt="5" custScaleY="111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96536-9C07-4EBF-A034-263555D5407E}" type="pres">
      <dgm:prSet presAssocID="{53DD9DF3-3CAC-49C0-BB83-6E215B2211B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8B765-29F7-478F-B039-B6000C5D650B}" type="pres">
      <dgm:prSet presAssocID="{53DD9DF3-3CAC-49C0-BB83-6E215B2211BA}" presName="FiveNodes_4" presStyleLbl="node1" presStyleIdx="3" presStyleCnt="5" custScaleY="135623" custLinFactNeighborX="445" custLinFactNeighborY="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EA5F0-5E10-4287-BD24-75ECC545703C}" type="pres">
      <dgm:prSet presAssocID="{53DD9DF3-3CAC-49C0-BB83-6E215B2211BA}" presName="FiveNodes_5" presStyleLbl="node1" presStyleIdx="4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3B1BC-2C0F-4B2D-8EE7-6DC97D17368A}" type="pres">
      <dgm:prSet presAssocID="{53DD9DF3-3CAC-49C0-BB83-6E215B2211BA}" presName="FiveConn_1-2" presStyleLbl="fgAccFollowNode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CD7CF-EBB5-43D8-A356-29E630D8BDC3}" type="pres">
      <dgm:prSet presAssocID="{53DD9DF3-3CAC-49C0-BB83-6E215B2211B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0DFDB-6751-497A-A972-BEF86133E085}" type="pres">
      <dgm:prSet presAssocID="{53DD9DF3-3CAC-49C0-BB83-6E215B2211B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4D382-58D0-41BA-9EDA-F2647122648B}" type="pres">
      <dgm:prSet presAssocID="{53DD9DF3-3CAC-49C0-BB83-6E215B2211B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8316-33D8-488C-B2B0-959132EEE65A}" type="pres">
      <dgm:prSet presAssocID="{53DD9DF3-3CAC-49C0-BB83-6E215B2211B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915F-6C44-4687-A6E9-B41120979BA6}" type="pres">
      <dgm:prSet presAssocID="{53DD9DF3-3CAC-49C0-BB83-6E215B2211B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49802-F53A-4A3A-A7C9-D2BE1F9C7598}" type="pres">
      <dgm:prSet presAssocID="{53DD9DF3-3CAC-49C0-BB83-6E215B2211B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752FD-D7C8-4534-BFFB-ED7EA3C9D1CF}" type="pres">
      <dgm:prSet presAssocID="{53DD9DF3-3CAC-49C0-BB83-6E215B2211B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D8D01-2167-4BE1-A869-0AA9CCB00D98}" type="pres">
      <dgm:prSet presAssocID="{53DD9DF3-3CAC-49C0-BB83-6E215B2211B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02C94-122E-40B1-B8B6-4766D839A695}" type="presOf" srcId="{112C0B0D-190B-4A5F-94BF-39BAF9946EA7}" destId="{ABE0DFDB-6751-497A-A972-BEF86133E085}" srcOrd="0" destOrd="0" presId="urn:microsoft.com/office/officeart/2005/8/layout/vProcess5"/>
    <dgm:cxn modelId="{965F9330-4292-4255-AF26-1FABC0A85CF0}" type="presOf" srcId="{23BE1050-F76E-4560-9A84-EB26F91B451F}" destId="{10258316-33D8-488C-B2B0-959132EEE65A}" srcOrd="1" destOrd="0" presId="urn:microsoft.com/office/officeart/2005/8/layout/vProcess5"/>
    <dgm:cxn modelId="{178AEC84-DECF-4D00-AEC1-F4CEABA7C41F}" srcId="{53DD9DF3-3CAC-49C0-BB83-6E215B2211BA}" destId="{F47233C8-C67A-40D1-9F3C-6FED56CE67F8}" srcOrd="4" destOrd="0" parTransId="{337C7E96-C9A6-4355-B56E-97DC6A5ADF56}" sibTransId="{BA3047C3-F0A8-45DC-98BC-C1137D7F5C2B}"/>
    <dgm:cxn modelId="{59329EFF-2E7F-464D-A9B7-9C8176B20925}" type="presOf" srcId="{C2ABEEE6-4026-460B-9E9D-0C28030BBA7E}" destId="{96A49802-F53A-4A3A-A7C9-D2BE1F9C7598}" srcOrd="1" destOrd="0" presId="urn:microsoft.com/office/officeart/2005/8/layout/vProcess5"/>
    <dgm:cxn modelId="{38A9B228-0A5F-4AFE-B116-B95EDEEE1779}" srcId="{53DD9DF3-3CAC-49C0-BB83-6E215B2211BA}" destId="{40ACB708-C0FD-4C05-B7C0-00971F496DD6}" srcOrd="1" destOrd="0" parTransId="{B9A57421-6A88-4D4B-A768-133EB4866A64}" sibTransId="{D12A7B6E-E4FA-448B-96E9-B5609C9FCCCD}"/>
    <dgm:cxn modelId="{62BAE4CC-E0B7-4AB6-AE65-CADE32F9F1A3}" type="presOf" srcId="{D12A7B6E-E4FA-448B-96E9-B5609C9FCCCD}" destId="{D1CCD7CF-EBB5-43D8-A356-29E630D8BDC3}" srcOrd="0" destOrd="0" presId="urn:microsoft.com/office/officeart/2005/8/layout/vProcess5"/>
    <dgm:cxn modelId="{17DB1E2C-37E6-4FA5-97CA-486FA9452A92}" type="presOf" srcId="{40ACB708-C0FD-4C05-B7C0-00971F496DD6}" destId="{88D3915F-6C44-4687-A6E9-B41120979BA6}" srcOrd="1" destOrd="0" presId="urn:microsoft.com/office/officeart/2005/8/layout/vProcess5"/>
    <dgm:cxn modelId="{6D8C9C13-0280-45F3-8CC6-5A06A99D9C1E}" type="presOf" srcId="{40E14E12-B1CC-462F-B86B-D950B38B5C34}" destId="{C118B765-29F7-478F-B039-B6000C5D650B}" srcOrd="0" destOrd="0" presId="urn:microsoft.com/office/officeart/2005/8/layout/vProcess5"/>
    <dgm:cxn modelId="{06EBC179-F05B-4B4A-A98F-8E49BA190A6C}" srcId="{53DD9DF3-3CAC-49C0-BB83-6E215B2211BA}" destId="{40E14E12-B1CC-462F-B86B-D950B38B5C34}" srcOrd="3" destOrd="0" parTransId="{2E8C9EBA-56F2-4037-8038-BEB1CA1D4588}" sibTransId="{B8269F66-4A33-4289-83C1-5F15C0B9FA27}"/>
    <dgm:cxn modelId="{58D31EAF-957B-4304-A109-BE732D32E348}" type="presOf" srcId="{77E4ABE7-520F-444A-9173-AD1C94D299D6}" destId="{4B83B1BC-2C0F-4B2D-8EE7-6DC97D17368A}" srcOrd="0" destOrd="0" presId="urn:microsoft.com/office/officeart/2005/8/layout/vProcess5"/>
    <dgm:cxn modelId="{20E8FC49-C193-4FF7-AB24-BB2F8E9F145C}" srcId="{53DD9DF3-3CAC-49C0-BB83-6E215B2211BA}" destId="{C2ABEEE6-4026-460B-9E9D-0C28030BBA7E}" srcOrd="2" destOrd="0" parTransId="{0577FFB3-9B8E-49B1-AA72-C5AD4095D8B9}" sibTransId="{112C0B0D-190B-4A5F-94BF-39BAF9946EA7}"/>
    <dgm:cxn modelId="{2F4335F2-F6D0-4C6E-B492-3D514D92B15A}" srcId="{53DD9DF3-3CAC-49C0-BB83-6E215B2211BA}" destId="{23BE1050-F76E-4560-9A84-EB26F91B451F}" srcOrd="0" destOrd="0" parTransId="{E1957E76-9BE5-4A52-A881-EF3506D22023}" sibTransId="{77E4ABE7-520F-444A-9173-AD1C94D299D6}"/>
    <dgm:cxn modelId="{A5A390BA-0ABE-42EE-B5AC-5C092C06A215}" type="presOf" srcId="{F47233C8-C67A-40D1-9F3C-6FED56CE67F8}" destId="{84CD8D01-2167-4BE1-A869-0AA9CCB00D98}" srcOrd="1" destOrd="0" presId="urn:microsoft.com/office/officeart/2005/8/layout/vProcess5"/>
    <dgm:cxn modelId="{AC2DC1C0-54F2-4339-BA4A-7760EE58B5AC}" type="presOf" srcId="{23BE1050-F76E-4560-9A84-EB26F91B451F}" destId="{B4E15066-B4AA-4B6C-B969-2C7C11A1C566}" srcOrd="0" destOrd="0" presId="urn:microsoft.com/office/officeart/2005/8/layout/vProcess5"/>
    <dgm:cxn modelId="{91F84BC8-3DC8-4DF2-9B1D-4464D1758352}" type="presOf" srcId="{B8269F66-4A33-4289-83C1-5F15C0B9FA27}" destId="{2A04D382-58D0-41BA-9EDA-F2647122648B}" srcOrd="0" destOrd="0" presId="urn:microsoft.com/office/officeart/2005/8/layout/vProcess5"/>
    <dgm:cxn modelId="{A1C33937-E0AA-4259-88CF-59B419015E13}" type="presOf" srcId="{F47233C8-C67A-40D1-9F3C-6FED56CE67F8}" destId="{966EA5F0-5E10-4287-BD24-75ECC545703C}" srcOrd="0" destOrd="0" presId="urn:microsoft.com/office/officeart/2005/8/layout/vProcess5"/>
    <dgm:cxn modelId="{60D548FC-2C8B-4343-A919-4523235CEB93}" type="presOf" srcId="{53DD9DF3-3CAC-49C0-BB83-6E215B2211BA}" destId="{A06EC0AE-B3ED-4237-8238-6E0AB455C835}" srcOrd="0" destOrd="0" presId="urn:microsoft.com/office/officeart/2005/8/layout/vProcess5"/>
    <dgm:cxn modelId="{5BFC9605-D0AC-4FFA-ADF0-63651D5DB420}" type="presOf" srcId="{40E14E12-B1CC-462F-B86B-D950B38B5C34}" destId="{FDD752FD-D7C8-4534-BFFB-ED7EA3C9D1CF}" srcOrd="1" destOrd="0" presId="urn:microsoft.com/office/officeart/2005/8/layout/vProcess5"/>
    <dgm:cxn modelId="{E031CBB6-62D1-4687-90D2-7D2F0B82D077}" type="presOf" srcId="{40ACB708-C0FD-4C05-B7C0-00971F496DD6}" destId="{46186EFD-03FD-4896-8A0F-84194770F274}" srcOrd="0" destOrd="0" presId="urn:microsoft.com/office/officeart/2005/8/layout/vProcess5"/>
    <dgm:cxn modelId="{2B90C807-E531-4267-9FF6-FBFBAC4BB42B}" type="presOf" srcId="{C2ABEEE6-4026-460B-9E9D-0C28030BBA7E}" destId="{AB296536-9C07-4EBF-A034-263555D5407E}" srcOrd="0" destOrd="0" presId="urn:microsoft.com/office/officeart/2005/8/layout/vProcess5"/>
    <dgm:cxn modelId="{7C42ABBC-E57B-4F3F-96CB-BB038F8717D9}" type="presParOf" srcId="{A06EC0AE-B3ED-4237-8238-6E0AB455C835}" destId="{86EAD40E-9851-49F3-BC1F-E8094F3A3980}" srcOrd="0" destOrd="0" presId="urn:microsoft.com/office/officeart/2005/8/layout/vProcess5"/>
    <dgm:cxn modelId="{1BD72BF0-958C-4D97-9646-003ADEF0C91A}" type="presParOf" srcId="{A06EC0AE-B3ED-4237-8238-6E0AB455C835}" destId="{B4E15066-B4AA-4B6C-B969-2C7C11A1C566}" srcOrd="1" destOrd="0" presId="urn:microsoft.com/office/officeart/2005/8/layout/vProcess5"/>
    <dgm:cxn modelId="{BD69C4E9-02ED-4D9E-B778-D9B10AF79104}" type="presParOf" srcId="{A06EC0AE-B3ED-4237-8238-6E0AB455C835}" destId="{46186EFD-03FD-4896-8A0F-84194770F274}" srcOrd="2" destOrd="0" presId="urn:microsoft.com/office/officeart/2005/8/layout/vProcess5"/>
    <dgm:cxn modelId="{FB9A7228-90AE-402D-AB93-42A7C99A9E65}" type="presParOf" srcId="{A06EC0AE-B3ED-4237-8238-6E0AB455C835}" destId="{AB296536-9C07-4EBF-A034-263555D5407E}" srcOrd="3" destOrd="0" presId="urn:microsoft.com/office/officeart/2005/8/layout/vProcess5"/>
    <dgm:cxn modelId="{050239F0-BDBB-46E2-9371-67914052D9CD}" type="presParOf" srcId="{A06EC0AE-B3ED-4237-8238-6E0AB455C835}" destId="{C118B765-29F7-478F-B039-B6000C5D650B}" srcOrd="4" destOrd="0" presId="urn:microsoft.com/office/officeart/2005/8/layout/vProcess5"/>
    <dgm:cxn modelId="{0F0DD0FE-0AA9-4488-AFEC-51F76319DA79}" type="presParOf" srcId="{A06EC0AE-B3ED-4237-8238-6E0AB455C835}" destId="{966EA5F0-5E10-4287-BD24-75ECC545703C}" srcOrd="5" destOrd="0" presId="urn:microsoft.com/office/officeart/2005/8/layout/vProcess5"/>
    <dgm:cxn modelId="{7B802634-8C6C-4E06-B618-029BC645923D}" type="presParOf" srcId="{A06EC0AE-B3ED-4237-8238-6E0AB455C835}" destId="{4B83B1BC-2C0F-4B2D-8EE7-6DC97D17368A}" srcOrd="6" destOrd="0" presId="urn:microsoft.com/office/officeart/2005/8/layout/vProcess5"/>
    <dgm:cxn modelId="{41EA3B95-28FC-48AC-943C-206FA07F68BC}" type="presParOf" srcId="{A06EC0AE-B3ED-4237-8238-6E0AB455C835}" destId="{D1CCD7CF-EBB5-43D8-A356-29E630D8BDC3}" srcOrd="7" destOrd="0" presId="urn:microsoft.com/office/officeart/2005/8/layout/vProcess5"/>
    <dgm:cxn modelId="{E756E15B-F3F9-464B-B4A1-8CCD9ECF4869}" type="presParOf" srcId="{A06EC0AE-B3ED-4237-8238-6E0AB455C835}" destId="{ABE0DFDB-6751-497A-A972-BEF86133E085}" srcOrd="8" destOrd="0" presId="urn:microsoft.com/office/officeart/2005/8/layout/vProcess5"/>
    <dgm:cxn modelId="{6ED7306E-B32B-4CD7-957F-C0C18804DD05}" type="presParOf" srcId="{A06EC0AE-B3ED-4237-8238-6E0AB455C835}" destId="{2A04D382-58D0-41BA-9EDA-F2647122648B}" srcOrd="9" destOrd="0" presId="urn:microsoft.com/office/officeart/2005/8/layout/vProcess5"/>
    <dgm:cxn modelId="{10B11DF1-A420-4569-8D40-81BDB0587E7F}" type="presParOf" srcId="{A06EC0AE-B3ED-4237-8238-6E0AB455C835}" destId="{10258316-33D8-488C-B2B0-959132EEE65A}" srcOrd="10" destOrd="0" presId="urn:microsoft.com/office/officeart/2005/8/layout/vProcess5"/>
    <dgm:cxn modelId="{C7CA4E0B-02D8-45DF-B3F2-2D5C86007DD7}" type="presParOf" srcId="{A06EC0AE-B3ED-4237-8238-6E0AB455C835}" destId="{88D3915F-6C44-4687-A6E9-B41120979BA6}" srcOrd="11" destOrd="0" presId="urn:microsoft.com/office/officeart/2005/8/layout/vProcess5"/>
    <dgm:cxn modelId="{FD927D2B-C7AF-4205-8C56-5B594A0E8243}" type="presParOf" srcId="{A06EC0AE-B3ED-4237-8238-6E0AB455C835}" destId="{96A49802-F53A-4A3A-A7C9-D2BE1F9C7598}" srcOrd="12" destOrd="0" presId="urn:microsoft.com/office/officeart/2005/8/layout/vProcess5"/>
    <dgm:cxn modelId="{5DB04428-0912-4461-816C-53ADAC94FFB4}" type="presParOf" srcId="{A06EC0AE-B3ED-4237-8238-6E0AB455C835}" destId="{FDD752FD-D7C8-4534-BFFB-ED7EA3C9D1CF}" srcOrd="13" destOrd="0" presId="urn:microsoft.com/office/officeart/2005/8/layout/vProcess5"/>
    <dgm:cxn modelId="{D7AAD467-D606-4A79-B3B7-B4D3BA97372E}" type="presParOf" srcId="{A06EC0AE-B3ED-4237-8238-6E0AB455C835}" destId="{84CD8D01-2167-4BE1-A869-0AA9CCB00D98}" srcOrd="14" destOrd="0" presId="urn:microsoft.com/office/officeart/2005/8/layout/v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6364A-0E5F-4234-9760-469433231B8E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62CA76-B7E0-4DB5-818F-A93873903BA8}">
      <dgm:prSet custT="1"/>
      <dgm:spPr/>
      <dgm:t>
        <a:bodyPr/>
        <a:lstStyle/>
        <a:p>
          <a:pPr rtl="0"/>
          <a:r>
            <a:rPr lang="ru-RU" sz="2000" b="1" dirty="0" smtClean="0"/>
            <a:t>Цель</a:t>
          </a:r>
          <a:r>
            <a:rPr lang="ru-RU" sz="2000" dirty="0" smtClean="0"/>
            <a:t>: развивать познавательные, конструктивные, творческие и художественные способности в процессе создания образов, используя различные материалы и техники</a:t>
          </a:r>
          <a:endParaRPr lang="ru-RU" sz="2000" dirty="0"/>
        </a:p>
      </dgm:t>
    </dgm:pt>
    <dgm:pt modelId="{6C979A0B-D20F-4AA4-B27B-B9BCBCB72F4B}" type="parTrans" cxnId="{E451ED91-964E-46F4-82FD-44E215EE268A}">
      <dgm:prSet/>
      <dgm:spPr/>
      <dgm:t>
        <a:bodyPr/>
        <a:lstStyle/>
        <a:p>
          <a:endParaRPr lang="ru-RU"/>
        </a:p>
      </dgm:t>
    </dgm:pt>
    <dgm:pt modelId="{A77507EB-AE9A-4F19-B30C-9250E56950B8}" type="sibTrans" cxnId="{E451ED91-964E-46F4-82FD-44E215EE268A}">
      <dgm:prSet/>
      <dgm:spPr/>
      <dgm:t>
        <a:bodyPr/>
        <a:lstStyle/>
        <a:p>
          <a:endParaRPr lang="ru-RU"/>
        </a:p>
      </dgm:t>
    </dgm:pt>
    <dgm:pt modelId="{CEAE0779-247E-486C-8E06-E5106904FF34}" type="pres">
      <dgm:prSet presAssocID="{83D6364A-0E5F-4234-9760-469433231B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F7BAA-8D2D-4B3A-9C27-02A111EDBF2F}" type="pres">
      <dgm:prSet presAssocID="{B162CA76-B7E0-4DB5-818F-A93873903BA8}" presName="parentText" presStyleLbl="node1" presStyleIdx="0" presStyleCnt="1" custLinFactNeighborY="-2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A7F76B-6039-494D-AF34-E3586DF76E5C}" type="presOf" srcId="{B162CA76-B7E0-4DB5-818F-A93873903BA8}" destId="{43DF7BAA-8D2D-4B3A-9C27-02A111EDBF2F}" srcOrd="0" destOrd="0" presId="urn:microsoft.com/office/officeart/2005/8/layout/vList2"/>
    <dgm:cxn modelId="{0A1239B1-228D-47D1-8B08-4C756704A8A7}" type="presOf" srcId="{83D6364A-0E5F-4234-9760-469433231B8E}" destId="{CEAE0779-247E-486C-8E06-E5106904FF34}" srcOrd="0" destOrd="0" presId="urn:microsoft.com/office/officeart/2005/8/layout/vList2"/>
    <dgm:cxn modelId="{E451ED91-964E-46F4-82FD-44E215EE268A}" srcId="{83D6364A-0E5F-4234-9760-469433231B8E}" destId="{B162CA76-B7E0-4DB5-818F-A93873903BA8}" srcOrd="0" destOrd="0" parTransId="{6C979A0B-D20F-4AA4-B27B-B9BCBCB72F4B}" sibTransId="{A77507EB-AE9A-4F19-B30C-9250E56950B8}"/>
    <dgm:cxn modelId="{F99030AA-C46F-49AC-83C1-C815B95F9AB5}" type="presParOf" srcId="{CEAE0779-247E-486C-8E06-E5106904FF34}" destId="{43DF7BAA-8D2D-4B3A-9C27-02A111EDBF2F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E15066-B4AA-4B6C-B969-2C7C11A1C566}">
      <dsp:nvSpPr>
        <dsp:cNvPr id="0" name=""/>
        <dsp:cNvSpPr/>
      </dsp:nvSpPr>
      <dsp:spPr>
        <a:xfrm>
          <a:off x="0" y="255398"/>
          <a:ext cx="6303306" cy="305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Задачи:</a:t>
          </a:r>
          <a:endParaRPr lang="ru-RU" sz="2800" b="1" kern="1200" dirty="0"/>
        </a:p>
      </dsp:txBody>
      <dsp:txXfrm>
        <a:off x="0" y="255398"/>
        <a:ext cx="5374457" cy="305773"/>
      </dsp:txXfrm>
    </dsp:sp>
    <dsp:sp modelId="{46186EFD-03FD-4896-8A0F-84194770F274}">
      <dsp:nvSpPr>
        <dsp:cNvPr id="0" name=""/>
        <dsp:cNvSpPr/>
      </dsp:nvSpPr>
      <dsp:spPr>
        <a:xfrm>
          <a:off x="470701" y="881846"/>
          <a:ext cx="6303306" cy="912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Обучение детей различным приемам преобразования бумаги, ткани, природного и бросового материалов, теста.</a:t>
          </a:r>
          <a:endParaRPr lang="ru-RU" sz="1600" b="1" kern="1200" dirty="0"/>
        </a:p>
      </dsp:txBody>
      <dsp:txXfrm>
        <a:off x="470701" y="881846"/>
        <a:ext cx="5301833" cy="912844"/>
      </dsp:txXfrm>
    </dsp:sp>
    <dsp:sp modelId="{AB296536-9C07-4EBF-A034-263555D5407E}">
      <dsp:nvSpPr>
        <dsp:cNvPr id="0" name=""/>
        <dsp:cNvSpPr/>
      </dsp:nvSpPr>
      <dsp:spPr>
        <a:xfrm>
          <a:off x="941402" y="1859966"/>
          <a:ext cx="630330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воображения, умения видеть необычное в обычных предметах, развитие художественно-творческих способностей и творчества детей.</a:t>
          </a:r>
          <a:endParaRPr lang="ru-RU" sz="1600" b="1" kern="1200" dirty="0"/>
        </a:p>
      </dsp:txBody>
      <dsp:txXfrm>
        <a:off x="941402" y="1859966"/>
        <a:ext cx="5301833" cy="816570"/>
      </dsp:txXfrm>
    </dsp:sp>
    <dsp:sp modelId="{C118B765-29F7-478F-B039-B6000C5D650B}">
      <dsp:nvSpPr>
        <dsp:cNvPr id="0" name=""/>
        <dsp:cNvSpPr/>
      </dsp:nvSpPr>
      <dsp:spPr>
        <a:xfrm>
          <a:off x="1440154" y="2660421"/>
          <a:ext cx="6303306" cy="1107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Изготовление детьми атрибутов для сюжетно-ролевых и дидактических игр, игр-драматизаций, использование детских поделок для оформления интерьера. </a:t>
          </a:r>
          <a:endParaRPr lang="ru-RU" sz="1600" b="1" kern="1200" dirty="0"/>
        </a:p>
      </dsp:txBody>
      <dsp:txXfrm>
        <a:off x="1440154" y="2660421"/>
        <a:ext cx="5301833" cy="1107457"/>
      </dsp:txXfrm>
    </dsp:sp>
    <dsp:sp modelId="{966EA5F0-5E10-4287-BD24-75ECC545703C}">
      <dsp:nvSpPr>
        <dsp:cNvPr id="0" name=""/>
        <dsp:cNvSpPr/>
      </dsp:nvSpPr>
      <dsp:spPr>
        <a:xfrm>
          <a:off x="1882805" y="3719933"/>
          <a:ext cx="630330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Воспитание трудолюбия, аккуратности, желание доводить начатое дело до конца.</a:t>
          </a:r>
          <a:endParaRPr lang="ru-RU" sz="1800" b="1" kern="1200" dirty="0"/>
        </a:p>
      </dsp:txBody>
      <dsp:txXfrm>
        <a:off x="1882805" y="3719933"/>
        <a:ext cx="5301833" cy="816570"/>
      </dsp:txXfrm>
    </dsp:sp>
    <dsp:sp modelId="{4B83B1BC-2C0F-4B2D-8EE7-6DC97D17368A}">
      <dsp:nvSpPr>
        <dsp:cNvPr id="0" name=""/>
        <dsp:cNvSpPr/>
      </dsp:nvSpPr>
      <dsp:spPr>
        <a:xfrm>
          <a:off x="5772535" y="596550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772535" y="596550"/>
        <a:ext cx="530770" cy="530770"/>
      </dsp:txXfrm>
    </dsp:sp>
    <dsp:sp modelId="{D1CCD7CF-EBB5-43D8-A356-29E630D8BDC3}">
      <dsp:nvSpPr>
        <dsp:cNvPr id="0" name=""/>
        <dsp:cNvSpPr/>
      </dsp:nvSpPr>
      <dsp:spPr>
        <a:xfrm>
          <a:off x="6243236" y="152653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243236" y="1526533"/>
        <a:ext cx="530770" cy="530770"/>
      </dsp:txXfrm>
    </dsp:sp>
    <dsp:sp modelId="{ABE0DFDB-6751-497A-A972-BEF86133E085}">
      <dsp:nvSpPr>
        <dsp:cNvPr id="0" name=""/>
        <dsp:cNvSpPr/>
      </dsp:nvSpPr>
      <dsp:spPr>
        <a:xfrm>
          <a:off x="6713938" y="2442907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713938" y="2442907"/>
        <a:ext cx="530770" cy="530770"/>
      </dsp:txXfrm>
    </dsp:sp>
    <dsp:sp modelId="{2A04D382-58D0-41BA-9EDA-F2647122648B}">
      <dsp:nvSpPr>
        <dsp:cNvPr id="0" name=""/>
        <dsp:cNvSpPr/>
      </dsp:nvSpPr>
      <dsp:spPr>
        <a:xfrm>
          <a:off x="7184639" y="338196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184639" y="3381963"/>
        <a:ext cx="530770" cy="5307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F7BAA-8D2D-4B3A-9C27-02A111EDBF2F}">
      <dsp:nvSpPr>
        <dsp:cNvPr id="0" name=""/>
        <dsp:cNvSpPr/>
      </dsp:nvSpPr>
      <dsp:spPr>
        <a:xfrm>
          <a:off x="0" y="0"/>
          <a:ext cx="9014796" cy="105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</a:t>
          </a:r>
          <a:r>
            <a:rPr lang="ru-RU" sz="2000" kern="1200" dirty="0" smtClean="0"/>
            <a:t>: развивать познавательные, конструктивные, творческие и художественные способности в процессе создания образов, используя различные материалы и техники</a:t>
          </a:r>
          <a:endParaRPr lang="ru-RU" sz="2000" kern="1200" dirty="0"/>
        </a:p>
      </dsp:txBody>
      <dsp:txXfrm>
        <a:off x="0" y="0"/>
        <a:ext cx="9014796" cy="1054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EAF8A-8B29-4AEA-809E-2CE1AF07B7B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1E6DE-A4AD-4076-917E-AE402AA5A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E6DE-A4AD-4076-917E-AE402AA5A50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132519"/>
            <a:ext cx="3923928" cy="4392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Руководитель </a:t>
            </a:r>
          </a:p>
          <a:p>
            <a:r>
              <a:rPr lang="ru-RU" sz="2800" b="1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кружка </a:t>
            </a:r>
          </a:p>
          <a:p>
            <a:r>
              <a:rPr lang="ru-RU" sz="2800" b="1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воспитатель </a:t>
            </a:r>
          </a:p>
          <a:p>
            <a:r>
              <a:rPr lang="en-US" sz="2800" b="1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 </a:t>
            </a:r>
            <a:r>
              <a:rPr lang="ru-RU" sz="2800" b="1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кв. кат.  </a:t>
            </a:r>
          </a:p>
          <a:p>
            <a:r>
              <a:rPr lang="ru-RU" sz="3600" b="1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Чистова Наталья Валерьевна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6672"/>
            <a:ext cx="75418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Mistral" pitchFamily="66" charset="0"/>
              </a:rPr>
              <a:t>«</a:t>
            </a:r>
            <a:r>
              <a:rPr lang="ru-RU" sz="8000" b="1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Mistral" pitchFamily="66" charset="0"/>
              </a:rPr>
              <a:t>Затейники</a:t>
            </a:r>
            <a:r>
              <a:rPr lang="ru-RU" sz="8000" b="1" cap="none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Mistral" pitchFamily="66" charset="0"/>
              </a:rPr>
              <a:t>»</a:t>
            </a:r>
            <a:endParaRPr lang="ru-RU" sz="8000" b="1" cap="none" spc="50" dirty="0">
              <a:ln w="11430"/>
              <a:solidFill>
                <a:srgbClr val="A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Mistral" pitchFamily="66" charset="0"/>
            </a:endParaRPr>
          </a:p>
        </p:txBody>
      </p:sp>
      <p:pic>
        <p:nvPicPr>
          <p:cNvPr id="5" name="Рисунок 4" descr="C:\Users\Сергей\Desktop\Новая папка\IMG_1420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43608" y="2564904"/>
            <a:ext cx="4172989" cy="3096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9524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415152">
            <a:off x="5324888" y="3311502"/>
            <a:ext cx="3643993" cy="153096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51521" y="2348881"/>
            <a:ext cx="2664296" cy="3777282"/>
          </a:xfrm>
        </p:spPr>
        <p:txBody>
          <a:bodyPr/>
          <a:lstStyle/>
          <a:p>
            <a:endParaRPr lang="ru-RU" b="1" dirty="0">
              <a:solidFill>
                <a:srgbClr val="FF66FF"/>
              </a:solidFill>
            </a:endParaRPr>
          </a:p>
        </p:txBody>
      </p:sp>
      <p:pic>
        <p:nvPicPr>
          <p:cNvPr id="11" name="Рисунок 10" descr="C:\Users\Сергей\Desktop\Мамины документы\фото 1\сказочный герой\DSCF07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71499" y="2024845"/>
            <a:ext cx="302433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59632" y="620688"/>
            <a:ext cx="7200800" cy="1008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Аппликации с использованием стружек от карандаша</a:t>
            </a:r>
            <a:endParaRPr lang="ru-RU" sz="2400" b="1" dirty="0"/>
          </a:p>
        </p:txBody>
      </p:sp>
      <p:pic>
        <p:nvPicPr>
          <p:cNvPr id="1026" name="Picture 2" descr="C:\Users\Сергей\Desktop\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56992"/>
            <a:ext cx="2877691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Блок-схема: решение 12"/>
          <p:cNvSpPr/>
          <p:nvPr/>
        </p:nvSpPr>
        <p:spPr>
          <a:xfrm>
            <a:off x="3275856" y="2132856"/>
            <a:ext cx="2448272" cy="1008112"/>
          </a:xfrm>
          <a:prstGeom prst="flowChartDecisi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«Ежик зимой»</a:t>
            </a:r>
            <a:endParaRPr lang="ru-RU" b="1" dirty="0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395536" y="5085184"/>
            <a:ext cx="3168352" cy="1080120"/>
          </a:xfrm>
          <a:prstGeom prst="flowChartDecisi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«Буратино»</a:t>
            </a:r>
            <a:endParaRPr lang="ru-RU" b="1" dirty="0"/>
          </a:p>
        </p:txBody>
      </p:sp>
      <p:pic>
        <p:nvPicPr>
          <p:cNvPr id="1027" name="Picture 3" descr="C:\Users\Сергей\Desktop\im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988840"/>
            <a:ext cx="194421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Блок-схема: решение 14"/>
          <p:cNvSpPr/>
          <p:nvPr/>
        </p:nvSpPr>
        <p:spPr>
          <a:xfrm>
            <a:off x="5436096" y="5373216"/>
            <a:ext cx="3600400" cy="1080120"/>
          </a:xfrm>
          <a:prstGeom prst="flowChartDecisi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«Новогодняя елочка»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224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214950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cap="all" spc="-150" dirty="0" smtClean="0">
                <a:solidFill>
                  <a:srgbClr val="EAF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Аппликации из бобовых зерен </a:t>
            </a:r>
            <a:endParaRPr lang="ru-RU" sz="3600" b="1" cap="all" spc="-150" dirty="0">
              <a:solidFill>
                <a:srgbClr val="EAF9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Сергей\Desktop\Чистова НВ кружок\всё 1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340768"/>
            <a:ext cx="223224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99592" y="620688"/>
            <a:ext cx="187220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«Зебра»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27" name="Picture 3" descr="C:\Users\Сергей\Desktop\Чистова НВ кружок\всё 1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420888"/>
            <a:ext cx="244827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707904" y="1844824"/>
            <a:ext cx="180020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«Попугай»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C:\Users\Сергей\Desktop\Чистова НВ кружок\всё 1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124744"/>
            <a:ext cx="252028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372200" y="548680"/>
            <a:ext cx="230425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«Дракон»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4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517232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cap="all" spc="-150" dirty="0" smtClean="0">
                <a:solidFill>
                  <a:srgbClr val="B686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Аппликации из круп (манка, гречка, рис, горох, пшено)</a:t>
            </a:r>
            <a:endParaRPr lang="ru-RU" sz="3200" b="1" cap="all" spc="-150" dirty="0">
              <a:solidFill>
                <a:srgbClr val="B686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Сергей\Desktop\Чистова НВ кружок\всё 2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214554"/>
            <a:ext cx="2376264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83568" y="1484784"/>
            <a:ext cx="2376264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«Тетушка Тыква»</a:t>
            </a:r>
            <a:endParaRPr lang="ru-RU" b="1" dirty="0"/>
          </a:p>
        </p:txBody>
      </p:sp>
      <p:pic>
        <p:nvPicPr>
          <p:cNvPr id="2051" name="Picture 3" descr="C:\Users\Сергей\Desktop\Чистова НВ кружок\всё 3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764704"/>
            <a:ext cx="2448272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275856" y="332656"/>
            <a:ext cx="223224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«Тигр»</a:t>
            </a:r>
            <a:endParaRPr lang="ru-RU" b="1" dirty="0"/>
          </a:p>
        </p:txBody>
      </p:sp>
      <p:pic>
        <p:nvPicPr>
          <p:cNvPr id="2052" name="Picture 4" descr="C:\Users\Сергей\Desktop\Чистова НВ кружок\всё 1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3284984"/>
            <a:ext cx="3384376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6228184" y="2492896"/>
            <a:ext cx="2376264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«Прогулка»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185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8936" y="428604"/>
            <a:ext cx="6115064" cy="6091068"/>
          </a:xfrm>
        </p:spPr>
        <p:txBody>
          <a:bodyPr>
            <a:noAutofit/>
          </a:bodyPr>
          <a:lstStyle/>
          <a:p>
            <a:r>
              <a:rPr lang="ru-RU" sz="6600" b="1" cap="all" spc="-150" dirty="0" smtClean="0">
                <a:solidFill>
                  <a:srgbClr val="C8A5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sz="7200" b="1" cap="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sz="7200" b="1" cap="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b="1" cap="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600" b="1" cap="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b="1" cap="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600" b="1" cap="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b="1" cap="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600" b="1" cap="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b="1" cap="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endParaRPr lang="ru-RU" sz="6600" b="1" cap="all" spc="-300" dirty="0">
              <a:solidFill>
                <a:srgbClr val="00A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ергей\Desktop\Чистова НВ кружок\всё 3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340768"/>
            <a:ext cx="4464496" cy="2664296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620688"/>
            <a:ext cx="432048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Коллективная работа.</a:t>
            </a:r>
          </a:p>
          <a:p>
            <a:pPr algn="ctr"/>
            <a:r>
              <a:rPr lang="ru-RU" sz="2000" dirty="0" smtClean="0"/>
              <a:t>«Ежовая семейка»</a:t>
            </a:r>
            <a:endParaRPr lang="ru-RU" sz="2000" dirty="0"/>
          </a:p>
        </p:txBody>
      </p:sp>
      <p:pic>
        <p:nvPicPr>
          <p:cNvPr id="7" name="Рисунок 6" descr="C:\Users\Сергей\Desktop\Новая папка\IMG_897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077072"/>
            <a:ext cx="3947864" cy="259080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580112" y="3284984"/>
            <a:ext cx="31683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«Лебеди»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144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212229">
            <a:off x="466871" y="4050239"/>
            <a:ext cx="3471858" cy="876094"/>
          </a:xfrm>
        </p:spPr>
        <p:txBody>
          <a:bodyPr>
            <a:normAutofit fontScale="90000"/>
          </a:bodyPr>
          <a:lstStyle/>
          <a:p>
            <a:r>
              <a:rPr lang="ru-RU" sz="5400" b="1" spc="-150" dirty="0" smtClean="0">
                <a:solidFill>
                  <a:srgbClr val="FF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5400" b="1" spc="-150" dirty="0">
              <a:solidFill>
                <a:srgbClr val="FF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12" descr="C:\Users\Сергей\Desktop\Новая папка\IMG_2709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484728" y="2300248"/>
            <a:ext cx="3779837" cy="2292925"/>
          </a:xfrm>
          <a:prstGeom prst="rect">
            <a:avLst/>
          </a:prstGeom>
          <a:ln w="38100" cap="sq">
            <a:solidFill>
              <a:srgbClr val="FF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1619672" y="476672"/>
            <a:ext cx="6696744" cy="792088"/>
          </a:xfrm>
          <a:prstGeom prst="horizont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Пластилиновая аппликация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 rot="19920286">
            <a:off x="6804315" y="5247340"/>
            <a:ext cx="2033026" cy="1346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«Два веселых гуся»</a:t>
            </a:r>
            <a:endParaRPr lang="ru-RU" b="1" dirty="0"/>
          </a:p>
        </p:txBody>
      </p:sp>
      <p:pic>
        <p:nvPicPr>
          <p:cNvPr id="6" name="Рисунок 5" descr="C:\Users\Сергей\Desktop\Новая папка\DSCF077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2060848"/>
            <a:ext cx="3095625" cy="2552700"/>
          </a:xfrm>
          <a:prstGeom prst="rect">
            <a:avLst/>
          </a:prstGeom>
          <a:ln w="38100" cap="sq">
            <a:solidFill>
              <a:srgbClr val="FC671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Сергей\Desktop\Новая папка\DSCF077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005064"/>
            <a:ext cx="2933700" cy="2266950"/>
          </a:xfrm>
          <a:prstGeom prst="rect">
            <a:avLst/>
          </a:prstGeom>
          <a:ln w="38100" cap="sq">
            <a:solidFill>
              <a:srgbClr val="FF717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 rot="19986987">
            <a:off x="323528" y="2132856"/>
            <a:ext cx="20162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«Овощи и фрукты»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457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Герои произведений К.И. Чуковского</a:t>
            </a:r>
            <a:endParaRPr lang="ru-RU" dirty="0"/>
          </a:p>
        </p:txBody>
      </p:sp>
      <p:pic>
        <p:nvPicPr>
          <p:cNvPr id="4" name="Содержимое 3" descr="C:\Users\Сергей\Desktop\Новая папка\DSCF0767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5364090" y="2276872"/>
            <a:ext cx="3888432" cy="2448273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Сергей\Desktop\Новая папка\DSCF076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628800"/>
            <a:ext cx="2362200" cy="3343275"/>
          </a:xfrm>
          <a:prstGeom prst="rect">
            <a:avLst/>
          </a:prstGeom>
          <a:ln w="38100" cap="sq">
            <a:solidFill>
              <a:srgbClr val="FC671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Сергей\Desktop\Новая папка\DSCF076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816938">
            <a:off x="3605215" y="2417812"/>
            <a:ext cx="2486025" cy="3505200"/>
          </a:xfrm>
          <a:prstGeom prst="rect">
            <a:avLst/>
          </a:prstGeom>
          <a:ln w="38100" cap="sq">
            <a:solidFill>
              <a:srgbClr val="FC671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92696"/>
            <a:ext cx="3240360" cy="50405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«Павлин»</a:t>
            </a:r>
            <a:endParaRPr lang="ru-RU" dirty="0"/>
          </a:p>
        </p:txBody>
      </p:sp>
      <p:pic>
        <p:nvPicPr>
          <p:cNvPr id="4" name="Содержимое 3" descr="C:\Users\Сергей\Desktop\Новая папка\DSCF075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34723" y="2193669"/>
            <a:ext cx="4580963" cy="3451225"/>
          </a:xfrm>
          <a:prstGeom prst="rect">
            <a:avLst/>
          </a:prstGeom>
          <a:ln w="38100" cap="sq">
            <a:solidFill>
              <a:srgbClr val="FF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Сергей\Desktop\Новая папка\DSCF076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96752"/>
            <a:ext cx="4095750" cy="30765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8104" y="4941168"/>
            <a:ext cx="31683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Панно по замыслу </a:t>
            </a:r>
          </a:p>
          <a:p>
            <a:pPr algn="ctr"/>
            <a:r>
              <a:rPr lang="ru-RU" b="1" dirty="0" smtClean="0"/>
              <a:t>( пластилин, бисер)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661248"/>
            <a:ext cx="8229600" cy="1020744"/>
          </a:xfrm>
        </p:spPr>
        <p:txBody>
          <a:bodyPr>
            <a:noAutofit/>
          </a:bodyPr>
          <a:lstStyle/>
          <a:p>
            <a:r>
              <a:rPr lang="ru-RU" sz="3200" b="1" cap="all" spc="-150" dirty="0" smtClean="0">
                <a:solidFill>
                  <a:srgbClr val="FAFA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Аппликация из цветного песка</a:t>
            </a:r>
            <a:endParaRPr lang="ru-RU" sz="3200" b="1" cap="all" spc="-150" dirty="0">
              <a:solidFill>
                <a:srgbClr val="FAFA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Содержимое 5" descr="C:\Users\Сергей\Desktop\Новая папка\IMG_9204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260648"/>
            <a:ext cx="29906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ергей\Desktop\Новая папка\DSCF076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1340768"/>
            <a:ext cx="2790825" cy="29523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Сергей\Desktop\Новая папка\DSCF076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2996952"/>
            <a:ext cx="2826643" cy="27363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61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1340768"/>
            <a:ext cx="3538736" cy="720080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«Цветы»</a:t>
            </a:r>
            <a:endParaRPr lang="ru-RU" dirty="0"/>
          </a:p>
        </p:txBody>
      </p:sp>
      <p:pic>
        <p:nvPicPr>
          <p:cNvPr id="4" name="Содержимое 3" descr="C:\Users\Сергей\Desktop\Новая папка\IMG_920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548680"/>
            <a:ext cx="388843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Сергей\Desktop\Новая папка\IMG_917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2780928"/>
            <a:ext cx="5305425" cy="325755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120172">
            <a:off x="415628" y="324856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spc="-300" dirty="0" smtClean="0">
                <a:solidFill>
                  <a:srgbClr val="FF7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Аппликации из ткани</a:t>
            </a:r>
            <a:endParaRPr lang="ru-RU" sz="4000" b="1" spc="-300" dirty="0">
              <a:solidFill>
                <a:srgbClr val="FF71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Содержимое 6" descr="C:\Users\Сергей\Desktop\Новая папка\IMG_2886.JPG"/>
          <p:cNvPicPr>
            <a:picLocks noGr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1412776"/>
            <a:ext cx="4789778" cy="34512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Блок-схема: решение 7"/>
          <p:cNvSpPr/>
          <p:nvPr/>
        </p:nvSpPr>
        <p:spPr>
          <a:xfrm>
            <a:off x="5436096" y="5085184"/>
            <a:ext cx="3096344" cy="792088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«Кабанята»</a:t>
            </a:r>
            <a:endParaRPr lang="ru-RU" b="1" dirty="0"/>
          </a:p>
        </p:txBody>
      </p:sp>
      <p:pic>
        <p:nvPicPr>
          <p:cNvPr id="9" name="Рисунок 8" descr="C:\Users\Сергей\Desktop\Новая папка\IMG_264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895888">
            <a:off x="277802" y="3377807"/>
            <a:ext cx="4333875" cy="24288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Блок-схема: решение 9"/>
          <p:cNvSpPr/>
          <p:nvPr/>
        </p:nvSpPr>
        <p:spPr>
          <a:xfrm rot="20896556">
            <a:off x="439688" y="1549762"/>
            <a:ext cx="3078296" cy="725698"/>
          </a:xfrm>
          <a:prstGeom prst="flowChartDecisi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«Жирафик»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152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6728407"/>
              </p:ext>
            </p:extLst>
          </p:nvPr>
        </p:nvGraphicFramePr>
        <p:xfrm>
          <a:off x="395536" y="1916832"/>
          <a:ext cx="81861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253303229"/>
              </p:ext>
            </p:extLst>
          </p:nvPr>
        </p:nvGraphicFramePr>
        <p:xfrm>
          <a:off x="-252536" y="355847"/>
          <a:ext cx="9014796" cy="105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6512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548680"/>
            <a:ext cx="3814144" cy="648072"/>
          </a:xfrm>
          <a:solidFill>
            <a:srgbClr val="FF66FF"/>
          </a:solidFill>
        </p:spPr>
        <p:txBody>
          <a:bodyPr>
            <a:noAutofit/>
          </a:bodyPr>
          <a:lstStyle/>
          <a:p>
            <a:r>
              <a:rPr lang="ru-RU" sz="2400" b="1" cap="all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«Девица – краса»</a:t>
            </a:r>
            <a:endParaRPr lang="ru-RU" sz="2400" b="1" cap="all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C:\Users\Сергей\Desktop\Новая папка\DSCF0764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247099" y="1417197"/>
            <a:ext cx="3744416" cy="301549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5373216"/>
            <a:ext cx="2304256" cy="64807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«Куколка»</a:t>
            </a:r>
            <a:endParaRPr lang="ru-RU" b="1" dirty="0"/>
          </a:p>
        </p:txBody>
      </p:sp>
      <p:pic>
        <p:nvPicPr>
          <p:cNvPr id="7" name="Рисунок 6" descr="C:\Users\Сергей\Desktop\Новая папка\IMG_901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054388" y="2218420"/>
            <a:ext cx="4419600" cy="30963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848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533612" cy="936104"/>
          </a:xfrm>
        </p:spPr>
        <p:txBody>
          <a:bodyPr>
            <a:normAutofit fontScale="90000"/>
          </a:bodyPr>
          <a:lstStyle/>
          <a:p>
            <a:r>
              <a:rPr lang="ru-RU" sz="2400" b="1" cap="all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Комбинированная техника выполнения аппликации ( мех, гречка, мятая бумага, шерсть, макароны)</a:t>
            </a:r>
            <a:r>
              <a:rPr lang="ru-RU" sz="2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4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C:\Users\Сергей\Desktop\Новая папка\IMG_2651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350120" y="1602210"/>
            <a:ext cx="3816424" cy="3149525"/>
          </a:xfrm>
          <a:prstGeom prst="rect">
            <a:avLst/>
          </a:prstGeom>
          <a:ln w="38100" cap="sq">
            <a:solidFill>
              <a:srgbClr val="FF717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692696"/>
            <a:ext cx="2304256" cy="360040"/>
          </a:xfrm>
          <a:prstGeom prst="rect">
            <a:avLst/>
          </a:prstGeom>
          <a:solidFill>
            <a:srgbClr val="A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«Белочка в лесу»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C:\Users\Сергей\Desktop\Новая папка\IMG_288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826169">
            <a:off x="4510929" y="1206470"/>
            <a:ext cx="4041561" cy="2895600"/>
          </a:xfrm>
          <a:prstGeom prst="rect">
            <a:avLst/>
          </a:prstGeom>
          <a:ln w="38100" cap="sq">
            <a:solidFill>
              <a:srgbClr val="FF717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8024" y="4653136"/>
            <a:ext cx="2592288" cy="576064"/>
          </a:xfrm>
          <a:prstGeom prst="rect">
            <a:avLst/>
          </a:prstGeom>
          <a:solidFill>
            <a:srgbClr val="A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«Львенок»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5500694" y="2857496"/>
            <a:ext cx="3143272" cy="2928958"/>
          </a:xfrm>
          <a:prstGeom prst="irregularSeal2">
            <a:avLst/>
          </a:prstGeom>
          <a:solidFill>
            <a:srgbClr val="FC67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3143248"/>
            <a:ext cx="3829048" cy="2304854"/>
          </a:xfrm>
        </p:spPr>
        <p:txBody>
          <a:bodyPr>
            <a:normAutofit fontScale="90000"/>
          </a:bodyPr>
          <a:lstStyle/>
          <a:p>
            <a:r>
              <a:rPr lang="ru-RU" sz="40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Поделка из поролона </a:t>
            </a:r>
            <a:br>
              <a:rPr lang="ru-RU" sz="40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«Кот в сапогах»</a:t>
            </a:r>
            <a:endParaRPr lang="ru-RU" sz="4000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72067" y="2675467"/>
            <a:ext cx="3987965" cy="34506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Users\Сергей\Desktop\Новая папка\IMG_27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91716" y="1704628"/>
            <a:ext cx="4895850" cy="344805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38328"/>
            <a:ext cx="6624736" cy="930432"/>
          </a:xfrm>
        </p:spPr>
        <p:txBody>
          <a:bodyPr/>
          <a:lstStyle/>
          <a:p>
            <a:r>
              <a:rPr lang="ru-RU" dirty="0" smtClean="0"/>
              <a:t>Оригами</a:t>
            </a:r>
            <a:endParaRPr lang="ru-RU" dirty="0"/>
          </a:p>
        </p:txBody>
      </p:sp>
      <p:pic>
        <p:nvPicPr>
          <p:cNvPr id="4" name="Содержимое 3" descr="C:\Users\Сергей\Desktop\Новая папка\IMG_941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96752"/>
            <a:ext cx="3168352" cy="288032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Сергей\Desktop\Новая папка\IMG_941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412776"/>
            <a:ext cx="2609850" cy="2314575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Сергей\Desktop\Новая папка\IMG_940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3861048"/>
            <a:ext cx="3816424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Коллективная работа «Морские обитатели»</a:t>
            </a:r>
            <a:endParaRPr lang="ru-RU" sz="3600" dirty="0"/>
          </a:p>
        </p:txBody>
      </p:sp>
      <p:pic>
        <p:nvPicPr>
          <p:cNvPr id="4" name="Содержимое 3" descr="C:\Users\Сергей\Desktop\Новая папка\IMG_898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844824"/>
            <a:ext cx="6192688" cy="42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cap="all" spc="-15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Выставка как украшение интерьера детского сада </a:t>
            </a:r>
            <a:endParaRPr lang="ru-RU" sz="3200" b="1" cap="all" spc="-15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Сергей\Desktop\Мамины документы\фото 1\кружок умелые ручки\DSCF06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502420"/>
            <a:ext cx="7612062" cy="4281785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31539" y="6381328"/>
            <a:ext cx="8415559" cy="30691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-</a:t>
            </a:r>
            <a:r>
              <a:rPr lang="ru-RU" sz="1200" dirty="0" smtClean="0">
                <a:ln>
                  <a:solidFill>
                    <a:sysClr val="windowText" lastClr="000000"/>
                  </a:solidFill>
                </a:ln>
              </a:rPr>
              <a:t>Высокий уровень          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-     </a:t>
            </a:r>
            <a:r>
              <a:rPr lang="ru-RU" sz="1200" dirty="0" smtClean="0">
                <a:ln>
                  <a:solidFill>
                    <a:sysClr val="windowText" lastClr="000000"/>
                  </a:solidFill>
                </a:ln>
              </a:rPr>
              <a:t>Средний уровень              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- </a:t>
            </a:r>
            <a:r>
              <a:rPr lang="ru-RU" sz="1200" dirty="0" smtClean="0">
                <a:ln>
                  <a:solidFill>
                    <a:sysClr val="windowText" lastClr="000000"/>
                  </a:solidFill>
                </a:ln>
              </a:rPr>
              <a:t>Низкий уровень</a:t>
            </a:r>
            <a:endParaRPr lang="ru-RU" sz="12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cap="all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Мониторинг  </a:t>
            </a:r>
            <a:r>
              <a:rPr lang="ru-RU" sz="1400" b="1" cap="all" spc="-1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освоения </a:t>
            </a:r>
            <a:r>
              <a:rPr lang="ru-RU" sz="1400" b="1" cap="all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 детьми  полученных  знаний</a:t>
            </a:r>
            <a:r>
              <a:rPr lang="ru-RU" sz="1400" b="1" cap="all" spc="-1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, </a:t>
            </a:r>
            <a:r>
              <a:rPr lang="ru-RU" sz="1400" b="1" cap="all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 навыков  и  умений</a:t>
            </a:r>
            <a:r>
              <a:rPr lang="ru-RU" sz="1200" b="1" cap="all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.    </a:t>
            </a:r>
            <a:r>
              <a:rPr lang="ru-RU" sz="1400" b="1" cap="all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Начало года.</a:t>
            </a:r>
            <a:endParaRPr lang="ru-RU" sz="1200" b="1" cap="all" spc="-15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7330216"/>
              </p:ext>
            </p:extLst>
          </p:nvPr>
        </p:nvGraphicFramePr>
        <p:xfrm>
          <a:off x="539552" y="764704"/>
          <a:ext cx="7992888" cy="5561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45"/>
                <a:gridCol w="1573375"/>
                <a:gridCol w="608468"/>
                <a:gridCol w="720080"/>
                <a:gridCol w="792088"/>
                <a:gridCol w="720080"/>
                <a:gridCol w="1008112"/>
                <a:gridCol w="529258"/>
                <a:gridCol w="752483"/>
                <a:gridCol w="878499"/>
              </a:tblGrid>
              <a:tr h="288032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 Narrow" pitchFamily="34" charset="0"/>
                        </a:rPr>
                        <a:t>№ п/п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800" b="1" dirty="0" smtClean="0">
                        <a:latin typeface="Arial Narrow" pitchFamily="34" charset="0"/>
                      </a:endParaRPr>
                    </a:p>
                    <a:p>
                      <a:pPr algn="l"/>
                      <a:r>
                        <a:rPr lang="ru-RU" sz="1800" b="1" dirty="0" err="1" smtClean="0">
                          <a:latin typeface="Arial Narrow" pitchFamily="34" charset="0"/>
                        </a:rPr>
                        <a:t>Ф.И.ребёнка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itchFamily="34" charset="0"/>
                        </a:rPr>
                        <a:t>Развитие,</a:t>
                      </a:r>
                      <a:r>
                        <a:rPr lang="ru-RU" sz="800" b="1" baseline="0" dirty="0" smtClean="0">
                          <a:latin typeface="Arial Narrow" pitchFamily="34" charset="0"/>
                        </a:rPr>
                        <a:t> воспитание, формирование различных качеств</a:t>
                      </a:r>
                      <a:endParaRPr lang="ru-RU" sz="800" b="1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itchFamily="34" charset="0"/>
                        </a:rPr>
                        <a:t>Уровень освоения</a:t>
                      </a:r>
                    </a:p>
                    <a:p>
                      <a:pPr algn="ctr"/>
                      <a:endParaRPr lang="ru-RU" sz="1200" b="1" dirty="0" smtClean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68">
                <a:tc vMerge="1"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Владеет приемами работы с различными материалами</a:t>
                      </a:r>
                      <a:endParaRPr lang="ru-RU" sz="800" spc="-15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spc="-15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Имеет представление о материале, из которого сделана поделка</a:t>
                      </a:r>
                      <a:endParaRPr lang="ru-RU" sz="800" spc="-15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 определяет последовательность выполнения работы</a:t>
                      </a:r>
                      <a:endParaRPr lang="ru-RU" sz="800" spc="-15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Учитывает яркость, оригинальность при выполнении поделки</a:t>
                      </a:r>
                      <a:endParaRPr lang="ru-RU" sz="800" spc="-15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Умеет </a:t>
                      </a: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материал, </a:t>
                      </a: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данной </a:t>
                      </a: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конструкц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способы соединения деталей</a:t>
                      </a:r>
                      <a:endParaRPr lang="ru-RU" sz="800" spc="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Показывает уровень воображения и фантазии</a:t>
                      </a:r>
                      <a:endParaRPr lang="ru-RU" sz="800" spc="-15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Использует в работе разные способы ручного труда.</a:t>
                      </a:r>
                    </a:p>
                    <a:p>
                      <a:pPr algn="l"/>
                      <a:endParaRPr lang="ru-RU" sz="1200" spc="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Анашкина Вера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Артёмова Алина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Богдашов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Дима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Воложанин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Степа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4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Аксенова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Лера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Лазарева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Катя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Краморенко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Ярик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Зюзин Данил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Коурова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Катя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Речкалов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Глеб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Панченко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Маша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Ноовсёлова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Даша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Конев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Семен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Яковлев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Стёпа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41327" marR="413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539552" y="6353445"/>
            <a:ext cx="216024" cy="2160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923928" y="6381328"/>
            <a:ext cx="258116" cy="252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283968" y="234888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491880" y="242088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843808" y="234888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139952" y="206084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491880" y="206084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699792" y="206084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444208" y="234888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932040" y="234888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956376" y="2708920"/>
            <a:ext cx="295114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092280" y="234888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812360" y="2348880"/>
            <a:ext cx="295114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092280" y="27089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699792" y="27089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843808" y="3933056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860032" y="27089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627784" y="3573016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652120" y="3933056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699792" y="422108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283968" y="2996952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139952" y="328498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771800" y="328498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419872" y="3933056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419872" y="27089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67944" y="27089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419872" y="3573016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491880" y="328498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932040" y="3933056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283968" y="3573016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139952" y="3933056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932040" y="422108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283968" y="422108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652120" y="422108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347864" y="422108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164288" y="5157192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771800" y="45091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419872" y="508518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3419872" y="45091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139952" y="45091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491880" y="544522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771800" y="544522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4932040" y="508518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211960" y="5157192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211960" y="5733256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699792" y="602128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021288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Прямоугольник 90"/>
          <p:cNvSpPr/>
          <p:nvPr/>
        </p:nvSpPr>
        <p:spPr>
          <a:xfrm>
            <a:off x="4211960" y="602128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96136" y="27089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652120" y="364502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5724128" y="2996952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5004048" y="2996952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7956376" y="4509120"/>
            <a:ext cx="295114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7812360" y="4221088"/>
            <a:ext cx="295114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8028384" y="3933056"/>
            <a:ext cx="295114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419872" y="4797152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6444208" y="45091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652120" y="4509120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516216" y="4797152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5724128" y="4797152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8028384" y="5085184"/>
            <a:ext cx="295114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5004048" y="544522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7884368" y="5445224"/>
            <a:ext cx="295114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516216" y="544522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652120" y="5445224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6444208" y="602128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932040" y="5733256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7884368" y="6021288"/>
            <a:ext cx="295114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7092280" y="6021288"/>
            <a:ext cx="29511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7812360" y="3573016"/>
            <a:ext cx="295114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Равнобедренный треугольник 113"/>
          <p:cNvSpPr/>
          <p:nvPr/>
        </p:nvSpPr>
        <p:spPr>
          <a:xfrm>
            <a:off x="2771800" y="299695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5" name="Равнобедренный треугольник 114"/>
          <p:cNvSpPr/>
          <p:nvPr/>
        </p:nvSpPr>
        <p:spPr>
          <a:xfrm>
            <a:off x="3419872" y="299695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Равнобедренный треугольник 115"/>
          <p:cNvSpPr/>
          <p:nvPr/>
        </p:nvSpPr>
        <p:spPr>
          <a:xfrm>
            <a:off x="2699792" y="5733256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Равнобедренный треугольник 116"/>
          <p:cNvSpPr/>
          <p:nvPr/>
        </p:nvSpPr>
        <p:spPr>
          <a:xfrm>
            <a:off x="2771800" y="515719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Равнобедренный треугольник 117"/>
          <p:cNvSpPr/>
          <p:nvPr/>
        </p:nvSpPr>
        <p:spPr>
          <a:xfrm>
            <a:off x="2699792" y="479715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Равнобедренный треугольник 118"/>
          <p:cNvSpPr/>
          <p:nvPr/>
        </p:nvSpPr>
        <p:spPr>
          <a:xfrm>
            <a:off x="4283968" y="479715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Равнобедренный треугольник 119"/>
          <p:cNvSpPr/>
          <p:nvPr/>
        </p:nvSpPr>
        <p:spPr>
          <a:xfrm>
            <a:off x="4932040" y="3573016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>
            <a:off x="4860032" y="3284984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Равнобедренный треугольник 121"/>
          <p:cNvSpPr/>
          <p:nvPr/>
        </p:nvSpPr>
        <p:spPr>
          <a:xfrm>
            <a:off x="3491880" y="5733256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Равнобедренный треугольник 122"/>
          <p:cNvSpPr/>
          <p:nvPr/>
        </p:nvSpPr>
        <p:spPr>
          <a:xfrm>
            <a:off x="4139952" y="5445224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Равнобедренный треугольник 123"/>
          <p:cNvSpPr/>
          <p:nvPr/>
        </p:nvSpPr>
        <p:spPr>
          <a:xfrm>
            <a:off x="5652120" y="515719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Равнобедренный треугольник 124"/>
          <p:cNvSpPr/>
          <p:nvPr/>
        </p:nvSpPr>
        <p:spPr>
          <a:xfrm>
            <a:off x="5652120" y="3284984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Равнобедренный треугольник 125"/>
          <p:cNvSpPr/>
          <p:nvPr/>
        </p:nvSpPr>
        <p:spPr>
          <a:xfrm>
            <a:off x="5724128" y="2420888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Равнобедренный треугольник 126"/>
          <p:cNvSpPr/>
          <p:nvPr/>
        </p:nvSpPr>
        <p:spPr>
          <a:xfrm>
            <a:off x="5652120" y="2060848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Равнобедренный треугольник 127"/>
          <p:cNvSpPr/>
          <p:nvPr/>
        </p:nvSpPr>
        <p:spPr>
          <a:xfrm>
            <a:off x="4860032" y="2060848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Равнобедренный треугольник 128"/>
          <p:cNvSpPr/>
          <p:nvPr/>
        </p:nvSpPr>
        <p:spPr>
          <a:xfrm>
            <a:off x="5004048" y="6021288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Равнобедренный треугольник 129"/>
          <p:cNvSpPr/>
          <p:nvPr/>
        </p:nvSpPr>
        <p:spPr>
          <a:xfrm>
            <a:off x="5004048" y="479715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Равнобедренный треугольник 130"/>
          <p:cNvSpPr/>
          <p:nvPr/>
        </p:nvSpPr>
        <p:spPr>
          <a:xfrm>
            <a:off x="4932040" y="4509120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Равнобедренный треугольник 131"/>
          <p:cNvSpPr/>
          <p:nvPr/>
        </p:nvSpPr>
        <p:spPr>
          <a:xfrm>
            <a:off x="7956376" y="2060848"/>
            <a:ext cx="322055" cy="266510"/>
          </a:xfrm>
          <a:prstGeom prst="triangl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Равнобедренный треугольник 132"/>
          <p:cNvSpPr/>
          <p:nvPr/>
        </p:nvSpPr>
        <p:spPr>
          <a:xfrm>
            <a:off x="7092280" y="2060848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Равнобедренный треугольник 133"/>
          <p:cNvSpPr/>
          <p:nvPr/>
        </p:nvSpPr>
        <p:spPr>
          <a:xfrm>
            <a:off x="6516216" y="2060848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Равнобедренный треугольник 134"/>
          <p:cNvSpPr/>
          <p:nvPr/>
        </p:nvSpPr>
        <p:spPr>
          <a:xfrm>
            <a:off x="5652120" y="6021288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Равнобедренный треугольник 135"/>
          <p:cNvSpPr/>
          <p:nvPr/>
        </p:nvSpPr>
        <p:spPr>
          <a:xfrm>
            <a:off x="5652120" y="5733256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Равнобедренный треугольник 136"/>
          <p:cNvSpPr/>
          <p:nvPr/>
        </p:nvSpPr>
        <p:spPr>
          <a:xfrm>
            <a:off x="6444208" y="515719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Равнобедренный треугольник 137"/>
          <p:cNvSpPr/>
          <p:nvPr/>
        </p:nvSpPr>
        <p:spPr>
          <a:xfrm>
            <a:off x="6444208" y="4221088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Равнобедренный треугольник 138"/>
          <p:cNvSpPr/>
          <p:nvPr/>
        </p:nvSpPr>
        <p:spPr>
          <a:xfrm>
            <a:off x="6444208" y="3933056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Равнобедренный треугольник 139"/>
          <p:cNvSpPr/>
          <p:nvPr/>
        </p:nvSpPr>
        <p:spPr>
          <a:xfrm>
            <a:off x="6444208" y="3645024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Равнобедренный треугольник 140"/>
          <p:cNvSpPr/>
          <p:nvPr/>
        </p:nvSpPr>
        <p:spPr>
          <a:xfrm>
            <a:off x="6444208" y="3284984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Равнобедренный треугольник 141"/>
          <p:cNvSpPr/>
          <p:nvPr/>
        </p:nvSpPr>
        <p:spPr>
          <a:xfrm>
            <a:off x="6516216" y="299695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Равнобедренный треугольник 142"/>
          <p:cNvSpPr/>
          <p:nvPr/>
        </p:nvSpPr>
        <p:spPr>
          <a:xfrm>
            <a:off x="6372200" y="2708920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Равнобедренный треугольник 143"/>
          <p:cNvSpPr/>
          <p:nvPr/>
        </p:nvSpPr>
        <p:spPr>
          <a:xfrm>
            <a:off x="7020272" y="5445224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Равнобедренный треугольник 144"/>
          <p:cNvSpPr/>
          <p:nvPr/>
        </p:nvSpPr>
        <p:spPr>
          <a:xfrm>
            <a:off x="7164288" y="5733256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Равнобедренный треугольник 145"/>
          <p:cNvSpPr/>
          <p:nvPr/>
        </p:nvSpPr>
        <p:spPr>
          <a:xfrm>
            <a:off x="7164288" y="3645024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Равнобедренный треугольник 146"/>
          <p:cNvSpPr/>
          <p:nvPr/>
        </p:nvSpPr>
        <p:spPr>
          <a:xfrm>
            <a:off x="7092280" y="3284984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Равнобедренный треугольник 147"/>
          <p:cNvSpPr/>
          <p:nvPr/>
        </p:nvSpPr>
        <p:spPr>
          <a:xfrm>
            <a:off x="7092280" y="299695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Равнобедренный треугольник 148"/>
          <p:cNvSpPr/>
          <p:nvPr/>
        </p:nvSpPr>
        <p:spPr>
          <a:xfrm>
            <a:off x="6444208" y="5733256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Равнобедренный треугольник 149"/>
          <p:cNvSpPr/>
          <p:nvPr/>
        </p:nvSpPr>
        <p:spPr>
          <a:xfrm>
            <a:off x="7164288" y="4797152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/>
          <p:cNvSpPr/>
          <p:nvPr/>
        </p:nvSpPr>
        <p:spPr>
          <a:xfrm>
            <a:off x="7164288" y="4509120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Равнобедренный треугольник 151"/>
          <p:cNvSpPr/>
          <p:nvPr/>
        </p:nvSpPr>
        <p:spPr>
          <a:xfrm>
            <a:off x="7020272" y="4221088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Равнобедренный треугольник 152"/>
          <p:cNvSpPr/>
          <p:nvPr/>
        </p:nvSpPr>
        <p:spPr>
          <a:xfrm>
            <a:off x="7164288" y="3933056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Равнобедренный треугольник 153"/>
          <p:cNvSpPr/>
          <p:nvPr/>
        </p:nvSpPr>
        <p:spPr>
          <a:xfrm>
            <a:off x="7884368" y="5733256"/>
            <a:ext cx="322055" cy="266510"/>
          </a:xfrm>
          <a:prstGeom prst="triangl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Равнобедренный треугольник 154"/>
          <p:cNvSpPr/>
          <p:nvPr/>
        </p:nvSpPr>
        <p:spPr>
          <a:xfrm>
            <a:off x="7812360" y="4797152"/>
            <a:ext cx="322055" cy="266510"/>
          </a:xfrm>
          <a:prstGeom prst="triangl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Равнобедренный треугольник 155"/>
          <p:cNvSpPr/>
          <p:nvPr/>
        </p:nvSpPr>
        <p:spPr>
          <a:xfrm>
            <a:off x="7956376" y="3284984"/>
            <a:ext cx="322055" cy="266510"/>
          </a:xfrm>
          <a:prstGeom prst="triangl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Равнобедренный треугольник 156"/>
          <p:cNvSpPr/>
          <p:nvPr/>
        </p:nvSpPr>
        <p:spPr>
          <a:xfrm>
            <a:off x="7812360" y="2996952"/>
            <a:ext cx="322055" cy="266510"/>
          </a:xfrm>
          <a:prstGeom prst="triangl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Равнобедренный треугольник 157"/>
          <p:cNvSpPr/>
          <p:nvPr/>
        </p:nvSpPr>
        <p:spPr>
          <a:xfrm>
            <a:off x="2267744" y="6381328"/>
            <a:ext cx="322055" cy="266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7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20" y="-10244"/>
            <a:ext cx="8964488" cy="558924"/>
          </a:xfrm>
        </p:spPr>
        <p:txBody>
          <a:bodyPr>
            <a:noAutofit/>
          </a:bodyPr>
          <a:lstStyle/>
          <a:p>
            <a:r>
              <a:rPr lang="ru-RU" sz="1800" b="1" spc="-150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/>
                <a:ea typeface="Calibri"/>
                <a:cs typeface="Times New Roman"/>
              </a:rPr>
              <a:t>Мониторинг освоения детьми полученных знаний, навыков и </a:t>
            </a:r>
            <a:r>
              <a:rPr lang="ru-RU" sz="1800" b="1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/>
                <a:ea typeface="Calibri"/>
                <a:cs typeface="Times New Roman"/>
              </a:rPr>
              <a:t>умений.</a:t>
            </a:r>
            <a:r>
              <a:rPr lang="ru-RU" sz="1600" b="1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ru-RU" sz="1800" b="1" spc="-150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/>
                <a:ea typeface="Calibri"/>
                <a:cs typeface="Times New Roman"/>
              </a:rPr>
              <a:t>К</a:t>
            </a:r>
            <a:r>
              <a:rPr lang="ru-RU" sz="1800" b="1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/>
                <a:ea typeface="Calibri"/>
                <a:cs typeface="Times New Roman"/>
              </a:rPr>
              <a:t>онец </a:t>
            </a:r>
            <a:r>
              <a:rPr lang="ru-RU" sz="1800" b="1" spc="-150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/>
                <a:ea typeface="Calibri"/>
                <a:cs typeface="Times New Roman"/>
              </a:rPr>
              <a:t>года</a:t>
            </a:r>
            <a:endParaRPr lang="ru-RU" sz="1000" spc="-150" dirty="0"/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452324"/>
              </p:ext>
            </p:extLst>
          </p:nvPr>
        </p:nvGraphicFramePr>
        <p:xfrm>
          <a:off x="251520" y="662136"/>
          <a:ext cx="8712968" cy="585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1656184"/>
                <a:gridCol w="792088"/>
                <a:gridCol w="720080"/>
                <a:gridCol w="864096"/>
                <a:gridCol w="720080"/>
                <a:gridCol w="936104"/>
                <a:gridCol w="720080"/>
                <a:gridCol w="936104"/>
                <a:gridCol w="936104"/>
              </a:tblGrid>
              <a:tr h="263366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 Narrow" pitchFamily="34" charset="0"/>
                        </a:rPr>
                        <a:t>№ п/п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800" b="1" dirty="0" smtClean="0">
                        <a:latin typeface="Arial Narrow" pitchFamily="34" charset="0"/>
                      </a:endParaRPr>
                    </a:p>
                    <a:p>
                      <a:pPr algn="l"/>
                      <a:r>
                        <a:rPr lang="ru-RU" sz="1400" b="1" dirty="0" err="1" smtClean="0">
                          <a:latin typeface="Arial Narrow" pitchFamily="34" charset="0"/>
                        </a:rPr>
                        <a:t>Ф.И.ребёнка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itchFamily="34" charset="0"/>
                        </a:rPr>
                        <a:t>Развитие,</a:t>
                      </a:r>
                      <a:r>
                        <a:rPr lang="ru-RU" sz="1200" b="0" baseline="0" dirty="0" smtClean="0">
                          <a:latin typeface="Arial Narrow" pitchFamily="34" charset="0"/>
                        </a:rPr>
                        <a:t> воспитание, формирование различных качеств</a:t>
                      </a:r>
                      <a:endParaRPr lang="ru-RU" sz="1200" b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itchFamily="34" charset="0"/>
                        </a:rPr>
                        <a:t>Уровень освоения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305">
                <a:tc vMerge="1"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Владеет приемами работы с различными материалами</a:t>
                      </a:r>
                      <a:endParaRPr lang="ru-RU" sz="800" spc="-150" dirty="0" smtClean="0">
                        <a:latin typeface="Arial Narrow" pitchFamily="34" charset="0"/>
                      </a:endParaRPr>
                    </a:p>
                    <a:p>
                      <a:pPr algn="l"/>
                      <a:endParaRPr lang="ru-RU" sz="1200" spc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Имеет представление о материале, из которого сделана поделка</a:t>
                      </a:r>
                      <a:endParaRPr lang="ru-RU" sz="800" spc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 определяет последовательность выполнения работы</a:t>
                      </a:r>
                      <a:endParaRPr lang="ru-RU" sz="800" spc="-150" dirty="0" smtClean="0">
                        <a:latin typeface="Arial Narrow" pitchFamily="34" charset="0"/>
                      </a:endParaRPr>
                    </a:p>
                    <a:p>
                      <a:pPr lvl="0" algn="l"/>
                      <a:endParaRPr lang="ru-RU" sz="1200" spc="-15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Учитывает яркость, оригинальность при выполнении поделки</a:t>
                      </a:r>
                      <a:endParaRPr lang="ru-RU" sz="800" spc="-150" dirty="0" smtClean="0">
                        <a:latin typeface="Arial Narrow" pitchFamily="34" charset="0"/>
                      </a:endParaRPr>
                    </a:p>
                    <a:p>
                      <a:pPr algn="l"/>
                      <a:endParaRPr lang="ru-RU" sz="1200" spc="-15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Умеет </a:t>
                      </a: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материал, </a:t>
                      </a: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данной </a:t>
                      </a: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конструкц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способы соединения деталей</a:t>
                      </a:r>
                      <a:endParaRPr lang="ru-RU" sz="800" spc="0" dirty="0" smtClean="0">
                        <a:latin typeface="Arial Narrow" pitchFamily="34" charset="0"/>
                      </a:endParaRPr>
                    </a:p>
                    <a:p>
                      <a:pPr algn="l"/>
                      <a:endParaRPr lang="ru-RU" sz="1200" spc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Показывает уровень воображения и фантазии</a:t>
                      </a:r>
                      <a:endParaRPr lang="ru-RU" sz="800" spc="-150" dirty="0" smtClean="0">
                        <a:latin typeface="Arial Narrow" pitchFamily="34" charset="0"/>
                      </a:endParaRPr>
                    </a:p>
                    <a:p>
                      <a:pPr algn="l"/>
                      <a:endParaRPr lang="ru-RU" sz="1200" spc="-15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Использует в работе разные способы ручного труда.</a:t>
                      </a:r>
                    </a:p>
                    <a:p>
                      <a:pPr algn="l"/>
                      <a:endParaRPr lang="ru-RU" sz="1200" spc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Анашкина Вера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Артёмова Алина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Богдашов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Дима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Коурова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Катя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Конев Семен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Воложанин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Стёпа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Аксенова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Лера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Зюзин Данил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Лазарева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Катя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Краморенко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Ярик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Arial Narrow" pitchFamily="34" charset="0"/>
                        </a:rPr>
                        <a:t>Речкалов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Глеб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Новосёлова Даша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Панченко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Маша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 Narrow" pitchFamily="34" charset="0"/>
                        </a:rPr>
                        <a:t>Яковлев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Стёпа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3347864" y="2492896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32040" y="342900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32040" y="3717032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60032" y="4941168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32040" y="522920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39952" y="5877272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39952" y="522920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75856" y="306896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75856" y="3717032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75856" y="5877272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83768" y="5877272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55776" y="4941168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3140968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2419">
            <a:off x="7328947" y="2516408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16216" y="2492896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52120" y="5877272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796136" y="558924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652120" y="522920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24128" y="342900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724128" y="306896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860032" y="2492896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932040" y="306896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316416" y="3140968"/>
            <a:ext cx="322055" cy="28821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380312" y="342900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316416" y="2492896"/>
            <a:ext cx="322055" cy="28821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80312" y="5877272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308304" y="5229200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380312" y="4941168"/>
            <a:ext cx="322055" cy="28821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316416" y="5229200"/>
            <a:ext cx="322055" cy="28821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100392" y="5877272"/>
            <a:ext cx="322055" cy="28821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1"/>
          <p:cNvSpPr txBox="1">
            <a:spLocks/>
          </p:cNvSpPr>
          <p:nvPr/>
        </p:nvSpPr>
        <p:spPr>
          <a:xfrm>
            <a:off x="251520" y="6525344"/>
            <a:ext cx="8496944" cy="33265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 - </a:t>
            </a:r>
            <a:r>
              <a:rPr lang="ru-RU" sz="1800" dirty="0" smtClean="0"/>
              <a:t>Высокий уровень            </a:t>
            </a:r>
            <a:endParaRPr lang="ru-RU" sz="1800" dirty="0"/>
          </a:p>
        </p:txBody>
      </p:sp>
      <p:sp>
        <p:nvSpPr>
          <p:cNvPr id="41" name="Овал 40"/>
          <p:cNvSpPr/>
          <p:nvPr/>
        </p:nvSpPr>
        <p:spPr>
          <a:xfrm>
            <a:off x="395536" y="6569786"/>
            <a:ext cx="322055" cy="28821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2483768" y="623731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3203848" y="659149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2627784" y="2780928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3275856" y="616530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2483768" y="551723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2483768" y="522920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2627784" y="436510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2627784" y="220486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2555776" y="2492896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3995936" y="558924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8172400" y="6165304"/>
            <a:ext cx="322055" cy="26651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7308304" y="623731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6588224" y="623731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4860032" y="616530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2483768" y="400506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2627784" y="371703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2483768" y="342900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8388424" y="4581128"/>
            <a:ext cx="322055" cy="26651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8244408" y="4941168"/>
            <a:ext cx="322055" cy="26651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8172400" y="5517232"/>
            <a:ext cx="322055" cy="26651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>
            <a:off x="7380312" y="558924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>
            <a:off x="6516216" y="558924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>
            <a:off x="3347864" y="522920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5796136" y="2492896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4139952" y="2492896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>
            <a:off x="8172400" y="2204864"/>
            <a:ext cx="322055" cy="26651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>
            <a:off x="7380312" y="220486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>
            <a:off x="5580112" y="220486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>
            <a:off x="4932040" y="220486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/>
          <p:cNvSpPr/>
          <p:nvPr/>
        </p:nvSpPr>
        <p:spPr>
          <a:xfrm>
            <a:off x="4139952" y="220486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3275856" y="220486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>
            <a:off x="6660232" y="3140968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8244408" y="2780928"/>
            <a:ext cx="322055" cy="26651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7308304" y="2780928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>
            <a:off x="6516216" y="2852936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5652120" y="2780928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4067944" y="2780928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Равнобедренный треугольник 78"/>
          <p:cNvSpPr/>
          <p:nvPr/>
        </p:nvSpPr>
        <p:spPr>
          <a:xfrm>
            <a:off x="6516216" y="342900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/>
          <p:cNvSpPr/>
          <p:nvPr/>
        </p:nvSpPr>
        <p:spPr>
          <a:xfrm>
            <a:off x="8172400" y="3429000"/>
            <a:ext cx="322055" cy="26651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Равнобедренный треугольник 80"/>
          <p:cNvSpPr/>
          <p:nvPr/>
        </p:nvSpPr>
        <p:spPr>
          <a:xfrm>
            <a:off x="7308304" y="306896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внобедренный треугольник 81"/>
          <p:cNvSpPr/>
          <p:nvPr/>
        </p:nvSpPr>
        <p:spPr>
          <a:xfrm>
            <a:off x="7380312" y="371703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Равнобедренный треугольник 82"/>
          <p:cNvSpPr/>
          <p:nvPr/>
        </p:nvSpPr>
        <p:spPr>
          <a:xfrm>
            <a:off x="6588224" y="371703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Равнобедренный треугольник 83"/>
          <p:cNvSpPr/>
          <p:nvPr/>
        </p:nvSpPr>
        <p:spPr>
          <a:xfrm>
            <a:off x="5652120" y="371703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/>
          <p:cNvSpPr/>
          <p:nvPr/>
        </p:nvSpPr>
        <p:spPr>
          <a:xfrm>
            <a:off x="4139952" y="371703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Равнобедренный треугольник 85"/>
          <p:cNvSpPr/>
          <p:nvPr/>
        </p:nvSpPr>
        <p:spPr>
          <a:xfrm>
            <a:off x="4067944" y="342900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Равнобедренный треугольник 86"/>
          <p:cNvSpPr/>
          <p:nvPr/>
        </p:nvSpPr>
        <p:spPr>
          <a:xfrm>
            <a:off x="3347864" y="342900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Равнобедренный треугольник 87"/>
          <p:cNvSpPr/>
          <p:nvPr/>
        </p:nvSpPr>
        <p:spPr>
          <a:xfrm>
            <a:off x="4211960" y="3140968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Равнобедренный треугольник 88"/>
          <p:cNvSpPr/>
          <p:nvPr/>
        </p:nvSpPr>
        <p:spPr>
          <a:xfrm>
            <a:off x="8316416" y="4293096"/>
            <a:ext cx="322055" cy="26651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Равнобедренный треугольник 89"/>
          <p:cNvSpPr/>
          <p:nvPr/>
        </p:nvSpPr>
        <p:spPr>
          <a:xfrm>
            <a:off x="8244408" y="4005064"/>
            <a:ext cx="322055" cy="26651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Равнобедренный треугольник 90"/>
          <p:cNvSpPr/>
          <p:nvPr/>
        </p:nvSpPr>
        <p:spPr>
          <a:xfrm>
            <a:off x="7380312" y="400506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Равнобедренный треугольник 91"/>
          <p:cNvSpPr/>
          <p:nvPr/>
        </p:nvSpPr>
        <p:spPr>
          <a:xfrm>
            <a:off x="6444208" y="407707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Равнобедренный треугольник 92"/>
          <p:cNvSpPr/>
          <p:nvPr/>
        </p:nvSpPr>
        <p:spPr>
          <a:xfrm>
            <a:off x="4932040" y="400506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Равнобедренный треугольник 93"/>
          <p:cNvSpPr/>
          <p:nvPr/>
        </p:nvSpPr>
        <p:spPr>
          <a:xfrm>
            <a:off x="4139952" y="407707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Равнобедренный треугольник 94"/>
          <p:cNvSpPr/>
          <p:nvPr/>
        </p:nvSpPr>
        <p:spPr>
          <a:xfrm>
            <a:off x="8460432" y="3717032"/>
            <a:ext cx="322055" cy="266510"/>
          </a:xfrm>
          <a:prstGeom prst="triangle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Равнобедренный треугольник 95"/>
          <p:cNvSpPr/>
          <p:nvPr/>
        </p:nvSpPr>
        <p:spPr>
          <a:xfrm>
            <a:off x="6588224" y="4941168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авнобедренный треугольник 96"/>
          <p:cNvSpPr/>
          <p:nvPr/>
        </p:nvSpPr>
        <p:spPr>
          <a:xfrm>
            <a:off x="4067944" y="4941168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Равнобедренный треугольник 97"/>
          <p:cNvSpPr/>
          <p:nvPr/>
        </p:nvSpPr>
        <p:spPr>
          <a:xfrm>
            <a:off x="3419872" y="4941168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Равнобедренный треугольник 98"/>
          <p:cNvSpPr/>
          <p:nvPr/>
        </p:nvSpPr>
        <p:spPr>
          <a:xfrm>
            <a:off x="4860032" y="436510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авнобедренный треугольник 99"/>
          <p:cNvSpPr/>
          <p:nvPr/>
        </p:nvSpPr>
        <p:spPr>
          <a:xfrm>
            <a:off x="5652120" y="436510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Равнобедренный треугольник 100"/>
          <p:cNvSpPr/>
          <p:nvPr/>
        </p:nvSpPr>
        <p:spPr>
          <a:xfrm>
            <a:off x="6660232" y="436510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Равнобедренный треугольник 101"/>
          <p:cNvSpPr/>
          <p:nvPr/>
        </p:nvSpPr>
        <p:spPr>
          <a:xfrm>
            <a:off x="7308304" y="4365104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авнобедренный треугольник 102"/>
          <p:cNvSpPr/>
          <p:nvPr/>
        </p:nvSpPr>
        <p:spPr>
          <a:xfrm>
            <a:off x="6588224" y="5229200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Равнобедренный треугольник 103"/>
          <p:cNvSpPr/>
          <p:nvPr/>
        </p:nvSpPr>
        <p:spPr>
          <a:xfrm>
            <a:off x="6588224" y="587727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Равнобедренный треугольник 104"/>
          <p:cNvSpPr/>
          <p:nvPr/>
        </p:nvSpPr>
        <p:spPr>
          <a:xfrm>
            <a:off x="4860032" y="587727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Равнобедренный треугольник 105"/>
          <p:cNvSpPr/>
          <p:nvPr/>
        </p:nvSpPr>
        <p:spPr>
          <a:xfrm>
            <a:off x="4860032" y="5517232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авнобедренный треугольник 106"/>
          <p:cNvSpPr/>
          <p:nvPr/>
        </p:nvSpPr>
        <p:spPr>
          <a:xfrm>
            <a:off x="4860032" y="4653136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Равнобедренный треугольник 107"/>
          <p:cNvSpPr/>
          <p:nvPr/>
        </p:nvSpPr>
        <p:spPr>
          <a:xfrm>
            <a:off x="4211960" y="4653136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Равнобедренный треугольник 108"/>
          <p:cNvSpPr/>
          <p:nvPr/>
        </p:nvSpPr>
        <p:spPr>
          <a:xfrm>
            <a:off x="3275856" y="4653136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Равнобедренный треугольник 109"/>
          <p:cNvSpPr/>
          <p:nvPr/>
        </p:nvSpPr>
        <p:spPr>
          <a:xfrm>
            <a:off x="7452320" y="4653136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Равнобедренный треугольник 110"/>
          <p:cNvSpPr/>
          <p:nvPr/>
        </p:nvSpPr>
        <p:spPr>
          <a:xfrm>
            <a:off x="6516216" y="4653136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Равнобедренный треугольник 111"/>
          <p:cNvSpPr/>
          <p:nvPr/>
        </p:nvSpPr>
        <p:spPr>
          <a:xfrm>
            <a:off x="5580112" y="4653136"/>
            <a:ext cx="322055" cy="2665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652120" y="4005064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3419872" y="4365104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3275856" y="4005064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067944" y="4365104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932040" y="2780928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6516216" y="2204864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3275856" y="2780928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012160" y="6569968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724128" y="4941168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2483768" y="4653136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724128" y="6165304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4067944" y="6165304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3347864" y="5517232"/>
            <a:ext cx="29511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 rot="10800000" flipV="1">
            <a:off x="3533893" y="6474944"/>
            <a:ext cx="2076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средний уровень </a:t>
            </a:r>
            <a:endParaRPr lang="ru-RU" sz="1400" dirty="0"/>
          </a:p>
        </p:txBody>
      </p:sp>
      <p:sp>
        <p:nvSpPr>
          <p:cNvPr id="127" name="Прямоугольник 126"/>
          <p:cNvSpPr/>
          <p:nvPr/>
        </p:nvSpPr>
        <p:spPr>
          <a:xfrm rot="10800000" flipV="1">
            <a:off x="6516213" y="6563285"/>
            <a:ext cx="2520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низкий уровень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902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4363691"/>
              </p:ext>
            </p:extLst>
          </p:nvPr>
        </p:nvGraphicFramePr>
        <p:xfrm>
          <a:off x="251520" y="2060848"/>
          <a:ext cx="4320480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Итоги диагностики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716939267"/>
              </p:ext>
            </p:extLst>
          </p:nvPr>
        </p:nvGraphicFramePr>
        <p:xfrm>
          <a:off x="4788024" y="2132856"/>
          <a:ext cx="41764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359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00002"/>
            <a:ext cx="7408333" cy="4726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1.Анашкина Вера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2.Артемова Алина</a:t>
            </a:r>
          </a:p>
          <a:p>
            <a:pPr marL="0" indent="0">
              <a:buNone/>
            </a:pPr>
            <a:r>
              <a:rPr lang="ru-RU" b="1" spc="300" dirty="0">
                <a:solidFill>
                  <a:srgbClr val="A20000"/>
                </a:solidFill>
                <a:latin typeface="Comic Sans MS" pitchFamily="66" charset="0"/>
              </a:rPr>
              <a:t>3</a:t>
            </a: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.Богдашов Дима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4.Воложанин Степа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5. Аксенова Лера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6. Лазарева Катя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7. </a:t>
            </a:r>
            <a:r>
              <a:rPr lang="ru-RU" b="1" spc="300" dirty="0" err="1" smtClean="0">
                <a:solidFill>
                  <a:srgbClr val="A20000"/>
                </a:solidFill>
                <a:latin typeface="Comic Sans MS" pitchFamily="66" charset="0"/>
              </a:rPr>
              <a:t>Краморенко</a:t>
            </a: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 Ярослав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8.Зюзин Данил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9. </a:t>
            </a:r>
            <a:r>
              <a:rPr lang="ru-RU" b="1" spc="300" dirty="0" err="1" smtClean="0">
                <a:solidFill>
                  <a:srgbClr val="A20000"/>
                </a:solidFill>
                <a:latin typeface="Comic Sans MS" pitchFamily="66" charset="0"/>
              </a:rPr>
              <a:t>Коурова</a:t>
            </a: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 Катя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10.Речкалов Глеб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11.Новосёлова Даша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12.Панченко Маша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13.Конев Семен</a:t>
            </a:r>
          </a:p>
          <a:p>
            <a:pPr marL="0" indent="0">
              <a:buNone/>
            </a:pPr>
            <a:r>
              <a:rPr lang="ru-RU" b="1" spc="300" dirty="0" smtClean="0">
                <a:solidFill>
                  <a:srgbClr val="A20000"/>
                </a:solidFill>
                <a:latin typeface="Comic Sans MS" pitchFamily="66" charset="0"/>
              </a:rPr>
              <a:t>14.Яковлев Степа</a:t>
            </a:r>
            <a:endParaRPr lang="ru-RU" b="1" spc="300" dirty="0">
              <a:solidFill>
                <a:srgbClr val="A2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4281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Список детей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2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3"/>
            <a:ext cx="7704855" cy="864096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2800" b="1" cap="all" spc="-150" dirty="0" smtClean="0">
                <a:solidFill>
                  <a:srgbClr val="B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Осенние фантазии » ( аппликации из листьев)</a:t>
            </a:r>
            <a:endParaRPr lang="ru-RU" sz="2800" b="1" cap="all" spc="-150" dirty="0">
              <a:solidFill>
                <a:srgbClr val="B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2" descr="C:\Users\Сергей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808312" cy="17887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Блок-схема: процесс 6"/>
          <p:cNvSpPr/>
          <p:nvPr/>
        </p:nvSpPr>
        <p:spPr>
          <a:xfrm>
            <a:off x="3635896" y="1628800"/>
            <a:ext cx="1872208" cy="360040"/>
          </a:xfrm>
          <a:prstGeom prst="flowChartProcess">
            <a:avLst/>
          </a:prstGeom>
          <a:solidFill>
            <a:srgbClr val="40A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«Ежик и Луна»</a:t>
            </a:r>
            <a:endParaRPr lang="ru-RU" dirty="0"/>
          </a:p>
        </p:txBody>
      </p:sp>
      <p:pic>
        <p:nvPicPr>
          <p:cNvPr id="1027" name="Picture 3" descr="C:\Users\Сергей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492896"/>
            <a:ext cx="2376264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Блок-схема: процесс 8"/>
          <p:cNvSpPr/>
          <p:nvPr/>
        </p:nvSpPr>
        <p:spPr>
          <a:xfrm>
            <a:off x="6444208" y="2780928"/>
            <a:ext cx="2232248" cy="57606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«Ночные рыбки»</a:t>
            </a:r>
            <a:endParaRPr lang="ru-RU" dirty="0"/>
          </a:p>
        </p:txBody>
      </p:sp>
      <p:pic>
        <p:nvPicPr>
          <p:cNvPr id="1028" name="Picture 4" descr="C:\Users\Сергей\Desktop\aplikaciya_iz_listev_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643446"/>
            <a:ext cx="3384376" cy="2041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Блок-схема: процесс 10"/>
          <p:cNvSpPr/>
          <p:nvPr/>
        </p:nvSpPr>
        <p:spPr>
          <a:xfrm>
            <a:off x="4211960" y="5517232"/>
            <a:ext cx="3024336" cy="648072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«Зайчик прискакал в огород»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45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946421">
            <a:off x="658974" y="690402"/>
            <a:ext cx="5037208" cy="1618251"/>
          </a:xfrm>
          <a:solidFill>
            <a:srgbClr val="AFD1FF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FC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Поделки из природного материала «Осень – загадка» </a:t>
            </a:r>
            <a:endParaRPr lang="ru-RU" sz="3600" b="1" dirty="0">
              <a:solidFill>
                <a:srgbClr val="0FC3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Сергей\Desktop\Мамины документы\фото 1\выставка дары осени\DSCF0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 rot="5400000">
            <a:off x="4031940" y="1664804"/>
            <a:ext cx="4752528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73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 rot="20416967">
            <a:off x="1746808" y="4414555"/>
            <a:ext cx="2776167" cy="1796925"/>
          </a:xfrm>
          <a:prstGeom prst="wedgeEllipseCallout">
            <a:avLst/>
          </a:prstGeom>
          <a:solidFill>
            <a:srgbClr val="35E3CE"/>
          </a:solidFill>
          <a:ln w="25400" cap="rnd">
            <a:solidFill>
              <a:srgbClr val="0070C0"/>
            </a:solidFill>
            <a:prstDash val="sysDash"/>
          </a:ln>
          <a:scene3d>
            <a:camera prst="orthographicFront"/>
            <a:lightRig rig="balanced" dir="t">
              <a:rot lat="0" lon="0" rev="4800000"/>
            </a:lightRig>
          </a:scene3d>
          <a:sp3d contourW="12700">
            <a:contourClr>
              <a:srgbClr val="35E3C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«Пастух и три овечки»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349509">
            <a:off x="493291" y="3157508"/>
            <a:ext cx="1880869" cy="1357690"/>
          </a:xfrm>
        </p:spPr>
        <p:txBody>
          <a:bodyPr>
            <a:normAutofit/>
          </a:bodyPr>
          <a:lstStyle/>
          <a:p>
            <a:r>
              <a:rPr lang="ru-RU" sz="5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200" b="1" spc="-150" dirty="0">
              <a:solidFill>
                <a:srgbClr val="FC67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Сергей\Desktop\Мамины документы\фото 1\выставка дары осени\DSCF06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01008"/>
            <a:ext cx="4032448" cy="2880320"/>
          </a:xfrm>
          <a:prstGeom prst="rect">
            <a:avLst/>
          </a:prstGeom>
          <a:ln w="38100" cap="sq">
            <a:solidFill>
              <a:srgbClr val="FF717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Сергей\Desktop\Новая папка\IMG_967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836712"/>
            <a:ext cx="3609975" cy="2781300"/>
          </a:xfrm>
          <a:prstGeom prst="rect">
            <a:avLst/>
          </a:prstGeom>
          <a:ln w="38100" cap="sq">
            <a:solidFill>
              <a:srgbClr val="FF717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4427984" y="980728"/>
            <a:ext cx="2736304" cy="1296144"/>
          </a:xfrm>
          <a:prstGeom prst="wedgeEllipseCallout">
            <a:avLst/>
          </a:prstGeom>
          <a:solidFill>
            <a:srgbClr val="FC67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«Чудо – ваза!»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397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215074" y="1000108"/>
            <a:ext cx="1000132" cy="1000132"/>
          </a:xfrm>
          <a:prstGeom prst="ellipse">
            <a:avLst/>
          </a:prstGeom>
          <a:solidFill>
            <a:srgbClr val="EBE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571480"/>
            <a:ext cx="1414466" cy="1285884"/>
          </a:xfrm>
          <a:prstGeom prst="ellipse">
            <a:avLst/>
          </a:prstGeom>
          <a:solidFill>
            <a:srgbClr val="F6ED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911984">
            <a:off x="4248951" y="631906"/>
            <a:ext cx="3352800" cy="1252728"/>
          </a:xfrm>
        </p:spPr>
        <p:txBody>
          <a:bodyPr/>
          <a:lstStyle/>
          <a:p>
            <a:r>
              <a:rPr lang="ru-RU" sz="7200" b="1" spc="-150" dirty="0" smtClean="0">
                <a:solidFill>
                  <a:srgbClr val="E11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7200" b="1" spc="-150" dirty="0">
              <a:solidFill>
                <a:srgbClr val="E119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Users\Admin\Desktop\радость худож.труда\всё 5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39552" y="357166"/>
            <a:ext cx="3384376" cy="213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Сергей\Desktop\Мамины документы\фото 1\выставка дары осени\DSCF065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2276872"/>
            <a:ext cx="5400600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Блок-схема: перфолента 8"/>
          <p:cNvSpPr/>
          <p:nvPr/>
        </p:nvSpPr>
        <p:spPr>
          <a:xfrm>
            <a:off x="323528" y="3284984"/>
            <a:ext cx="2952328" cy="1872208"/>
          </a:xfrm>
          <a:prstGeom prst="flowChartPunchedTap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Поделка из цветных камушек , песка и ракушек  «Царство  улиток»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31859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43890" cy="551554"/>
          </a:xfrm>
        </p:spPr>
        <p:txBody>
          <a:bodyPr>
            <a:noAutofit/>
          </a:bodyPr>
          <a:lstStyle/>
          <a:p>
            <a:r>
              <a:rPr lang="ru-RU" sz="4000" b="1" cap="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Поделки из бумаги </a:t>
            </a:r>
            <a:endParaRPr lang="ru-RU" sz="4000" b="1" cap="all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C:\Users\Сергей\Desktop\Мамины документы\фото 1\сказочный герой\DSCF0686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556792"/>
            <a:ext cx="4516034" cy="2736304"/>
          </a:xfrm>
          <a:prstGeom prst="rect">
            <a:avLst/>
          </a:prstGeom>
          <a:ln w="38100" cap="sq">
            <a:solidFill>
              <a:srgbClr val="FC671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5436096" y="4653136"/>
            <a:ext cx="3168352" cy="432048"/>
          </a:xfrm>
          <a:prstGeom prst="flowChartAlternateProcess">
            <a:avLst/>
          </a:prstGeom>
          <a:solidFill>
            <a:srgbClr val="FF71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«Аквариум»</a:t>
            </a:r>
            <a:endParaRPr lang="ru-RU" b="1" dirty="0"/>
          </a:p>
        </p:txBody>
      </p:sp>
      <p:pic>
        <p:nvPicPr>
          <p:cNvPr id="6" name="Рисунок 5" descr="C:\Users\Сергей\Desktop\Новая папка\DSCF078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924944"/>
            <a:ext cx="3829050" cy="2828925"/>
          </a:xfrm>
          <a:prstGeom prst="rect">
            <a:avLst/>
          </a:prstGeom>
          <a:ln w="38100" cap="sq">
            <a:solidFill>
              <a:srgbClr val="FC671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611560" y="2060848"/>
            <a:ext cx="2664296" cy="432048"/>
          </a:xfrm>
          <a:prstGeom prst="flowChartAlternateProcess">
            <a:avLst/>
          </a:prstGeom>
          <a:solidFill>
            <a:srgbClr val="FF71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«Зайка»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849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048672" cy="576064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«Дружная семейка»</a:t>
            </a:r>
            <a:endParaRPr lang="ru-RU" sz="2800" dirty="0"/>
          </a:p>
        </p:txBody>
      </p:sp>
      <p:pic>
        <p:nvPicPr>
          <p:cNvPr id="4" name="Содержимое 3" descr="C:\Users\Сергей\Desktop\Новая папка\IMG_9007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2996952"/>
            <a:ext cx="4601633" cy="345122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Сергей\Desktop\Новая папка\DSCF077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772816"/>
            <a:ext cx="3933825" cy="3461370"/>
          </a:xfrm>
          <a:prstGeom prst="ellipse">
            <a:avLst/>
          </a:prstGeom>
          <a:ln>
            <a:solidFill>
              <a:srgbClr val="FC6714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10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1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3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1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5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6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17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659</Words>
  <Application>Microsoft Office PowerPoint</Application>
  <PresentationFormat>Экран (4:3)</PresentationFormat>
  <Paragraphs>174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1_Волна</vt:lpstr>
      <vt:lpstr>Волна</vt:lpstr>
      <vt:lpstr>Слайд 1</vt:lpstr>
      <vt:lpstr>Слайд 2</vt:lpstr>
      <vt:lpstr>Слайд 3</vt:lpstr>
      <vt:lpstr>« Осенние фантазии » ( аппликации из листьев)</vt:lpstr>
      <vt:lpstr>Поделки из природного материала «Осень – загадка» </vt:lpstr>
      <vt:lpstr> </vt:lpstr>
      <vt:lpstr> </vt:lpstr>
      <vt:lpstr>Поделки из бумаги </vt:lpstr>
      <vt:lpstr>«Дружная семейка»</vt:lpstr>
      <vt:lpstr> </vt:lpstr>
      <vt:lpstr>Аппликации из бобовых зерен </vt:lpstr>
      <vt:lpstr>Аппликации из круп (манка, гречка, рис, горох, пшено)</vt:lpstr>
      <vt:lpstr>                   </vt:lpstr>
      <vt:lpstr> </vt:lpstr>
      <vt:lpstr>Герои произведений К.И. Чуковского</vt:lpstr>
      <vt:lpstr>«Павлин»</vt:lpstr>
      <vt:lpstr>Аппликация из цветного песка</vt:lpstr>
      <vt:lpstr>«Цветы»</vt:lpstr>
      <vt:lpstr>Аппликации из ткани</vt:lpstr>
      <vt:lpstr>«Девица – краса»</vt:lpstr>
      <vt:lpstr>Комбинированная техника выполнения аппликации ( мех, гречка, мятая бумага, шерсть, макароны) </vt:lpstr>
      <vt:lpstr>Поделка из поролона  «Кот в сапогах»</vt:lpstr>
      <vt:lpstr>Оригами</vt:lpstr>
      <vt:lpstr>Коллективная работа «Морские обитатели»</vt:lpstr>
      <vt:lpstr>Выставка как украшение интерьера детского сада </vt:lpstr>
      <vt:lpstr>Мониторинг  освоения  детьми  полученных  знаний,  навыков  и  умений  .    Начало года.</vt:lpstr>
      <vt:lpstr>Мониторинг освоения детьми полученных знаний, навыков и умений.  Конец года</vt:lpstr>
      <vt:lpstr>Итоги диагностики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Expelliarmus ϟ</dc:creator>
  <cp:lastModifiedBy>Ranboyse</cp:lastModifiedBy>
  <cp:revision>116</cp:revision>
  <dcterms:created xsi:type="dcterms:W3CDTF">2012-12-10T13:54:49Z</dcterms:created>
  <dcterms:modified xsi:type="dcterms:W3CDTF">2016-01-29T17:01:40Z</dcterms:modified>
</cp:coreProperties>
</file>