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5" r:id="rId12"/>
    <p:sldId id="267" r:id="rId13"/>
    <p:sldId id="269" r:id="rId14"/>
    <p:sldId id="270" r:id="rId15"/>
    <p:sldId id="290" r:id="rId16"/>
    <p:sldId id="272" r:id="rId17"/>
    <p:sldId id="289" r:id="rId18"/>
    <p:sldId id="274" r:id="rId19"/>
    <p:sldId id="275" r:id="rId20"/>
    <p:sldId id="278" r:id="rId21"/>
    <p:sldId id="276" r:id="rId22"/>
    <p:sldId id="277" r:id="rId23"/>
    <p:sldId id="279" r:id="rId24"/>
    <p:sldId id="280" r:id="rId25"/>
    <p:sldId id="284" r:id="rId26"/>
    <p:sldId id="288" r:id="rId27"/>
    <p:sldId id="282" r:id="rId28"/>
    <p:sldId id="283" r:id="rId29"/>
    <p:sldId id="285" r:id="rId30"/>
    <p:sldId id="287" r:id="rId31"/>
    <p:sldId id="291" r:id="rId32"/>
  </p:sldIdLst>
  <p:sldSz cx="10801350" cy="7561263"/>
  <p:notesSz cx="6858000" cy="9144000"/>
  <p:defaultTextStyle>
    <a:defPPr>
      <a:defRPr lang="ru-RU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120"/>
      </p:cViewPr>
      <p:guideLst>
        <p:guide orient="horz" pos="2382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E2376-B37C-4FA7-AF2C-018EBD12F3A4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0D9A-5C72-4E62-955D-2C02D9F2E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685800"/>
            <a:ext cx="48958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B0D9A-5C72-4E62-955D-2C02D9F2E9D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0621327" y="3361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0801350" cy="27724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2822" y="7047097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0203" y="3108519"/>
            <a:ext cx="7560945" cy="1932323"/>
          </a:xfrm>
        </p:spPr>
        <p:txBody>
          <a:bodyPr/>
          <a:lstStyle>
            <a:lvl1pPr marL="0" indent="0" algn="ctr">
              <a:buNone/>
              <a:defRPr sz="1800" b="1" cap="all" spc="287" baseline="0">
                <a:solidFill>
                  <a:schemeClr val="tx2"/>
                </a:solidFill>
              </a:defRPr>
            </a:lvl1pPr>
            <a:lvl2pPr marL="524637" indent="0" algn="ctr">
              <a:buNone/>
            </a:lvl2pPr>
            <a:lvl3pPr marL="1049274" indent="0" algn="ctr">
              <a:buNone/>
            </a:lvl3pPr>
            <a:lvl4pPr marL="1573911" indent="0" algn="ctr">
              <a:buNone/>
            </a:lvl4pPr>
            <a:lvl5pPr marL="2098548" indent="0" algn="ctr">
              <a:buNone/>
            </a:lvl5pPr>
            <a:lvl6pPr marL="2623185" indent="0" algn="ctr">
              <a:buNone/>
            </a:lvl6pPr>
            <a:lvl7pPr marL="3147822" indent="0" algn="ctr">
              <a:buNone/>
            </a:lvl7pPr>
            <a:lvl8pPr marL="3672459" indent="0" algn="ctr">
              <a:buNone/>
            </a:lvl8pPr>
            <a:lvl9pPr marL="4197096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83623" y="2668286"/>
            <a:ext cx="10434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80023" y="168028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040630" y="2332230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52244" y="2436407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130641" y="2424996"/>
            <a:ext cx="540068" cy="48658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10101" y="420070"/>
            <a:ext cx="9181148" cy="1932323"/>
          </a:xfrm>
        </p:spPr>
        <p:txBody>
          <a:bodyPr anchor="b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8281035" y="0"/>
            <a:ext cx="2520315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0801350" cy="171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72822" y="7047097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80023" y="171389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996560" y="3614284"/>
            <a:ext cx="688579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079410" y="3225790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8191024" y="3329967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69421" y="3318556"/>
            <a:ext cx="540068" cy="486581"/>
          </a:xfrm>
        </p:spPr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336056"/>
            <a:ext cx="7740968" cy="641832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1091" y="336058"/>
            <a:ext cx="1710214" cy="645157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52244" y="1131623"/>
            <a:ext cx="540068" cy="486581"/>
          </a:xfrm>
        </p:spPr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56444" y="1683641"/>
            <a:ext cx="10045256" cy="50408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0621327" y="21004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80023" y="2520421"/>
            <a:ext cx="10434104" cy="3360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83623" y="156950"/>
            <a:ext cx="10434104" cy="235911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6453" y="3024506"/>
            <a:ext cx="7654706" cy="1844808"/>
          </a:xfrm>
        </p:spPr>
        <p:txBody>
          <a:bodyPr anchor="t"/>
          <a:lstStyle>
            <a:lvl1pPr marL="0" indent="0" algn="ctr">
              <a:buNone/>
              <a:defRPr sz="1800" b="1" cap="all" spc="287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72822" y="7047097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80023" y="168028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80023" y="2688449"/>
            <a:ext cx="10434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040630" y="2332230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152244" y="2436407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30641" y="2424996"/>
            <a:ext cx="540068" cy="48658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588098"/>
            <a:ext cx="9181148" cy="1680281"/>
          </a:xfrm>
        </p:spPr>
        <p:txBody>
          <a:bodyPr anchor="b"/>
          <a:lstStyle>
            <a:lvl1pPr algn="ctr">
              <a:buNone/>
              <a:defRPr sz="48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83678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40855" y="7067261"/>
            <a:ext cx="3596850" cy="403267"/>
          </a:xfrm>
        </p:spPr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5390139" y="1737230"/>
            <a:ext cx="10538" cy="53137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56445" y="1512253"/>
            <a:ext cx="4770596" cy="5161822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5670709" y="1512253"/>
            <a:ext cx="4770596" cy="5161822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5400675" y="2425905"/>
            <a:ext cx="0" cy="461741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0801350" cy="15962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0621327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80023" y="1512253"/>
            <a:ext cx="10434104" cy="100816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72372" y="7047097"/>
            <a:ext cx="10434104" cy="3427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445" y="1680281"/>
            <a:ext cx="4772472" cy="8081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500" b="1" dirty="0" smtClean="0">
                <a:solidFill>
                  <a:srgbClr val="FFFFFF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59759" y="1680281"/>
            <a:ext cx="4774347" cy="80653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500" b="1"/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0045" y="7067261"/>
            <a:ext cx="4230529" cy="403267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80023" y="1411436"/>
            <a:ext cx="10434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80023" y="171389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56444" y="2724815"/>
            <a:ext cx="4774197" cy="420996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5670709" y="2724814"/>
            <a:ext cx="4770596" cy="42141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040630" y="1054074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152244" y="1158252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130641" y="1149313"/>
            <a:ext cx="540068" cy="486581"/>
          </a:xfrm>
        </p:spPr>
        <p:txBody>
          <a:bodyPr/>
          <a:lstStyle>
            <a:lvl1pPr algn="ctr">
              <a:defRPr/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130641" y="1142261"/>
            <a:ext cx="540068" cy="486581"/>
          </a:xfrm>
        </p:spPr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0801350" cy="171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0621327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2822" y="7047097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0023" y="174749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040630" y="6973165"/>
            <a:ext cx="720090" cy="48658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80023" y="168028"/>
            <a:ext cx="10434104" cy="33605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0621327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0801350" cy="13106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80023" y="672112"/>
            <a:ext cx="3240405" cy="64690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1008169"/>
            <a:ext cx="2790349" cy="1092182"/>
          </a:xfrm>
        </p:spPr>
        <p:txBody>
          <a:bodyPr anchor="b">
            <a:noAutofit/>
          </a:bodyPr>
          <a:lstStyle>
            <a:lvl1pPr algn="l">
              <a:buNone/>
              <a:defRPr sz="25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0056" y="2184365"/>
            <a:ext cx="2790349" cy="4570014"/>
          </a:xfrm>
        </p:spPr>
        <p:txBody>
          <a:bodyPr/>
          <a:lstStyle>
            <a:lvl1pPr marL="0" indent="0">
              <a:spcAft>
                <a:spcPts val="1148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0023" y="168028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80023" y="588098"/>
            <a:ext cx="10434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690461" y="756126"/>
            <a:ext cx="6660833" cy="596499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530191" y="252042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641805" y="356220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620202" y="344809"/>
            <a:ext cx="540068" cy="48658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76422" y="7043491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6444" y="7068257"/>
            <a:ext cx="3996500" cy="403267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80023" y="588098"/>
            <a:ext cx="10434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0621327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80023" y="168028"/>
            <a:ext cx="10434104" cy="3326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80023" y="672112"/>
            <a:ext cx="3240405" cy="64690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0023" y="171389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530191" y="252042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641805" y="356220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620202" y="344809"/>
            <a:ext cx="540068" cy="486581"/>
          </a:xfrm>
        </p:spPr>
        <p:txBody>
          <a:bodyPr/>
          <a:lstStyle/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4193" y="5544926"/>
            <a:ext cx="6930866" cy="1344225"/>
          </a:xfrm>
        </p:spPr>
        <p:txBody>
          <a:bodyPr anchor="t">
            <a:noAutofit/>
          </a:bodyPr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44193" y="672112"/>
            <a:ext cx="6930866" cy="4704786"/>
          </a:xfrm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056" y="1092183"/>
            <a:ext cx="2880360" cy="5796968"/>
          </a:xfrm>
        </p:spPr>
        <p:txBody>
          <a:bodyPr/>
          <a:lstStyle>
            <a:lvl1pPr marL="0" indent="0">
              <a:spcAft>
                <a:spcPts val="1148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76422" y="7043491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37254" y="7061792"/>
            <a:ext cx="3596850" cy="403267"/>
          </a:xfrm>
        </p:spPr>
        <p:txBody>
          <a:bodyPr/>
          <a:lstStyle/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6445" y="7068257"/>
            <a:ext cx="4234129" cy="403267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7393235"/>
            <a:ext cx="10801350" cy="168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0801350" cy="15362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0621327" y="0"/>
            <a:ext cx="180023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6422" y="7043491"/>
            <a:ext cx="10434104" cy="34130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840855" y="7061792"/>
            <a:ext cx="3596850" cy="403267"/>
          </a:xfrm>
          <a:prstGeom prst="rect">
            <a:avLst/>
          </a:prstGeom>
        </p:spPr>
        <p:txBody>
          <a:bodyPr vert="horz" lIns="104927" tIns="52464" rIns="104927" bIns="52464"/>
          <a:lstStyle>
            <a:lvl1pPr algn="r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fld id="{8A1805D4-0A6B-466F-95D7-E9321FFF378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60045" y="7068257"/>
            <a:ext cx="4230529" cy="403267"/>
          </a:xfrm>
          <a:prstGeom prst="rect">
            <a:avLst/>
          </a:prstGeom>
        </p:spPr>
        <p:txBody>
          <a:bodyPr vert="horz" lIns="104927" tIns="52464" rIns="104927" bIns="52464"/>
          <a:lstStyle>
            <a:lvl1pPr algn="l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0023" y="171389"/>
            <a:ext cx="10434104" cy="72184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80023" y="1407668"/>
            <a:ext cx="10434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4927" tIns="52464" rIns="104927" bIns="52464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040630" y="1054074"/>
            <a:ext cx="720090" cy="67211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152244" y="1158252"/>
            <a:ext cx="496862" cy="46375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927" tIns="52464" rIns="104927" bIns="5246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130641" y="1146841"/>
            <a:ext cx="540068" cy="486581"/>
          </a:xfrm>
          <a:prstGeom prst="rect">
            <a:avLst/>
          </a:prstGeom>
        </p:spPr>
        <p:txBody>
          <a:bodyPr vert="horz" lIns="52464" tIns="52464" rIns="52464" bIns="52464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29E1F4-2011-49D9-9E72-96796B407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836780"/>
          </a:xfrm>
          <a:prstGeom prst="rect">
            <a:avLst/>
          </a:prstGeom>
        </p:spPr>
        <p:txBody>
          <a:bodyPr vert="horz" lIns="104927" tIns="52464" rIns="104927" bIns="52464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56445" y="1680281"/>
            <a:ext cx="10081260" cy="5071087"/>
          </a:xfrm>
          <a:prstGeom prst="rect">
            <a:avLst/>
          </a:prstGeom>
        </p:spPr>
        <p:txBody>
          <a:bodyPr vert="horz" lIns="104927" tIns="52464" rIns="104927" bIns="5246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8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14782" indent="-31478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29564" indent="-31478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44347" indent="-262319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129" indent="-262319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573911" indent="-262319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8693" indent="-20985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03475" indent="-20985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3330" indent="-209855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8112" indent="-209855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6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g1.liveinternet.ru/images/attach/c/10/108/947/108947313_33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arutovichi.bereza.edu.by/sm_full.aspx?guid=21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Современные технологии</a:t>
            </a:r>
            <a:br>
              <a:rPr lang="ru-RU" b="1" dirty="0"/>
            </a:br>
            <a:r>
              <a:rPr lang="ru-RU" b="1" dirty="0"/>
              <a:t>образования детей</a:t>
            </a:r>
            <a:br>
              <a:rPr lang="ru-RU" b="1" dirty="0"/>
            </a:br>
            <a:r>
              <a:rPr lang="ru-RU" b="1" dirty="0"/>
              <a:t>дошкольного возраста</a:t>
            </a:r>
            <a:endParaRPr lang="ru-RU" dirty="0"/>
          </a:p>
        </p:txBody>
      </p:sp>
      <p:pic>
        <p:nvPicPr>
          <p:cNvPr id="4" name="Рисунок 3" descr="http://img1.liveinternet.ru/images/attach/c/10/108/947/108947313_33.pn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635" y="3360561"/>
            <a:ext cx="4500563" cy="42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049" y="366769"/>
            <a:ext cx="10589301" cy="15878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Технологии системно–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подхода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0068" y="1557651"/>
            <a:ext cx="9721215" cy="5196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700" dirty="0" smtClean="0"/>
              <a:t>в </a:t>
            </a:r>
            <a:r>
              <a:rPr lang="ru-RU" sz="3700" dirty="0"/>
              <a:t>основе </a:t>
            </a:r>
            <a:r>
              <a:rPr lang="ru-RU" sz="3700" dirty="0" smtClean="0"/>
              <a:t>– самостоятельная активная </a:t>
            </a:r>
            <a:r>
              <a:rPr lang="ru-RU" sz="3700" dirty="0"/>
              <a:t>деятельность </a:t>
            </a:r>
            <a:r>
              <a:rPr lang="ru-RU" sz="3700" dirty="0" smtClean="0"/>
              <a:t>детей</a:t>
            </a:r>
            <a:endParaRPr lang="ru-RU" sz="3700" dirty="0"/>
          </a:p>
          <a:p>
            <a:pPr>
              <a:buNone/>
            </a:pPr>
            <a:r>
              <a:rPr lang="ru-RU" sz="3700" dirty="0"/>
              <a:t>● - метод проектов</a:t>
            </a:r>
          </a:p>
          <a:p>
            <a:pPr>
              <a:buNone/>
            </a:pPr>
            <a:r>
              <a:rPr lang="ru-RU" sz="3700" dirty="0"/>
              <a:t>● - развивающее </a:t>
            </a:r>
            <a:r>
              <a:rPr lang="ru-RU" sz="3700" dirty="0" smtClean="0"/>
              <a:t>обучение</a:t>
            </a:r>
            <a:endParaRPr lang="ru-RU" sz="3700" dirty="0"/>
          </a:p>
          <a:p>
            <a:pPr>
              <a:buNone/>
            </a:pPr>
            <a:r>
              <a:rPr lang="ru-RU" sz="3700" dirty="0"/>
              <a:t>● - </a:t>
            </a:r>
            <a:r>
              <a:rPr lang="ru-RU" sz="3700" dirty="0" smtClean="0"/>
              <a:t>самостоятельная исследовательская</a:t>
            </a:r>
            <a:endParaRPr lang="ru-RU" sz="3700" dirty="0"/>
          </a:p>
          <a:p>
            <a:pPr>
              <a:buNone/>
            </a:pPr>
            <a:r>
              <a:rPr lang="ru-RU" sz="3700" dirty="0" smtClean="0"/>
              <a:t>       деятельность </a:t>
            </a:r>
            <a:r>
              <a:rPr lang="ru-RU" sz="3700" dirty="0"/>
              <a:t>детей</a:t>
            </a:r>
          </a:p>
          <a:p>
            <a:pPr>
              <a:buNone/>
            </a:pPr>
            <a:r>
              <a:rPr lang="ru-RU" sz="3700" dirty="0"/>
              <a:t>● </a:t>
            </a:r>
            <a:r>
              <a:rPr lang="ru-RU" sz="3700" dirty="0" smtClean="0"/>
              <a:t>детское</a:t>
            </a:r>
            <a:r>
              <a:rPr lang="ru-RU" sz="3700" dirty="0"/>
              <a:t> </a:t>
            </a:r>
            <a:r>
              <a:rPr lang="ru-RU" sz="3700" dirty="0" smtClean="0"/>
              <a:t>экспериментирования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604945"/>
            <a:ext cx="10081260" cy="8733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Игровые педагогические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● развивающие </a:t>
            </a:r>
            <a:r>
              <a:rPr lang="ru-RU" dirty="0"/>
              <a:t>игры Никитиных</a:t>
            </a:r>
          </a:p>
          <a:p>
            <a:pPr>
              <a:buNone/>
            </a:pPr>
            <a:r>
              <a:rPr lang="ru-RU" dirty="0"/>
              <a:t>● </a:t>
            </a:r>
            <a:r>
              <a:rPr lang="ru-RU" dirty="0" smtClean="0"/>
              <a:t>«сказочные </a:t>
            </a:r>
            <a:r>
              <a:rPr lang="ru-RU" dirty="0"/>
              <a:t>лабиринты игры» </a:t>
            </a:r>
            <a:r>
              <a:rPr lang="ru-RU" dirty="0" err="1" smtClean="0"/>
              <a:t>В.В.Воскобовича</a:t>
            </a:r>
            <a:endParaRPr lang="ru-RU" dirty="0"/>
          </a:p>
          <a:p>
            <a:pPr>
              <a:buNone/>
            </a:pPr>
            <a:r>
              <a:rPr lang="ru-RU" dirty="0"/>
              <a:t>● </a:t>
            </a:r>
            <a:r>
              <a:rPr lang="ru-RU" dirty="0" smtClean="0"/>
              <a:t> </a:t>
            </a:r>
            <a:r>
              <a:rPr lang="ru-RU" dirty="0"/>
              <a:t>«Блоки </a:t>
            </a:r>
            <a:r>
              <a:rPr lang="ru-RU" dirty="0" err="1"/>
              <a:t>Дьенеша</a:t>
            </a:r>
            <a:r>
              <a:rPr lang="ru-RU" dirty="0"/>
              <a:t>»</a:t>
            </a:r>
          </a:p>
          <a:p>
            <a:pPr>
              <a:buNone/>
            </a:pPr>
            <a:r>
              <a:rPr lang="ru-RU" dirty="0"/>
              <a:t>● </a:t>
            </a:r>
            <a:r>
              <a:rPr lang="ru-RU" dirty="0" smtClean="0"/>
              <a:t>«Палочки </a:t>
            </a:r>
            <a:r>
              <a:rPr lang="ru-RU" dirty="0" err="1" smtClean="0"/>
              <a:t>Кюизенера</a:t>
            </a:r>
            <a:r>
              <a:rPr lang="ru-RU" dirty="0" smtClean="0"/>
              <a:t>»</a:t>
            </a:r>
            <a:endParaRPr lang="ru-RU" dirty="0"/>
          </a:p>
          <a:p>
            <a:pPr>
              <a:buNone/>
            </a:pPr>
            <a:r>
              <a:rPr lang="ru-RU" dirty="0" smtClean="0"/>
              <a:t>● технология тренинга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1702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Технологии обучения и</a:t>
            </a:r>
            <a:br>
              <a:rPr lang="ru-RU" dirty="0" smtClean="0"/>
            </a:br>
            <a:r>
              <a:rPr lang="ru-RU" dirty="0" smtClean="0"/>
              <a:t>развития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оптимизация расположения материала</a:t>
            </a:r>
            <a:r>
              <a:rPr lang="ru-RU" dirty="0"/>
              <a:t>, основа </a:t>
            </a:r>
            <a:r>
              <a:rPr lang="ru-RU" dirty="0" smtClean="0"/>
              <a:t>– интеграция различных </a:t>
            </a:r>
            <a:r>
              <a:rPr lang="ru-RU" dirty="0"/>
              <a:t>видов </a:t>
            </a:r>
            <a:r>
              <a:rPr lang="ru-RU" dirty="0" smtClean="0"/>
              <a:t>деятельности</a:t>
            </a:r>
            <a:endParaRPr lang="ru-RU" dirty="0"/>
          </a:p>
          <a:p>
            <a:r>
              <a:rPr lang="ru-RU" dirty="0"/>
              <a:t>- ТРИЗ</a:t>
            </a:r>
          </a:p>
          <a:p>
            <a:r>
              <a:rPr lang="ru-RU" dirty="0"/>
              <a:t>- экологического образования</a:t>
            </a:r>
          </a:p>
          <a:p>
            <a:r>
              <a:rPr lang="ru-RU" dirty="0"/>
              <a:t>- основы </a:t>
            </a:r>
            <a:r>
              <a:rPr lang="ru-RU" dirty="0" smtClean="0"/>
              <a:t>безопасности жизнедеятельности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10674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РАЗНООБРАЗНЫХ</a:t>
            </a:r>
            <a:br>
              <a:rPr lang="ru-RU" b="1" dirty="0" smtClean="0"/>
            </a:br>
            <a:r>
              <a:rPr lang="ru-RU" b="1" dirty="0" smtClean="0"/>
              <a:t>ФОРМ РАБОТЫ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ПРОЕКТНАЯ ДЕЯТЕЛЬНОСТЬ</a:t>
            </a:r>
          </a:p>
          <a:p>
            <a:r>
              <a:rPr lang="ru-RU" b="1" dirty="0"/>
              <a:t>ДЕТСКОЕ ИССЛЕДОВАНИЕ</a:t>
            </a:r>
          </a:p>
          <a:p>
            <a:r>
              <a:rPr lang="ru-RU" b="1" dirty="0"/>
              <a:t>РАЗВИВАЮЩАЯ ИГРА</a:t>
            </a:r>
          </a:p>
          <a:p>
            <a:r>
              <a:rPr lang="ru-RU" b="1" dirty="0"/>
              <a:t>ТРЕНИНГ</a:t>
            </a:r>
          </a:p>
          <a:p>
            <a:r>
              <a:rPr lang="ru-RU" b="1" dirty="0"/>
              <a:t>ПУТЕШЕСТВИЕ ПО КАРТЕ</a:t>
            </a:r>
          </a:p>
          <a:p>
            <a:r>
              <a:rPr lang="ru-RU" b="1" dirty="0"/>
              <a:t>ПУТЕШЕСТВИЕ ПО «РЕКЕ ВРЕМЕНИ»</a:t>
            </a:r>
          </a:p>
          <a:p>
            <a:r>
              <a:rPr lang="ru-RU" b="1" dirty="0"/>
              <a:t>РАБОТА С </a:t>
            </a:r>
            <a:r>
              <a:rPr lang="ru-RU" b="1" dirty="0" smtClean="0"/>
              <a:t>ПОСЛОВИЦЕЙ</a:t>
            </a:r>
            <a:endParaRPr lang="ru-RU" b="1" dirty="0"/>
          </a:p>
          <a:p>
            <a:r>
              <a:rPr lang="ru-RU" b="1" dirty="0"/>
              <a:t>РАССМАТРИВАНИЕ КАРТИНЫ</a:t>
            </a:r>
          </a:p>
          <a:p>
            <a:r>
              <a:rPr lang="ru-RU" b="1" dirty="0"/>
              <a:t>ТРИЗ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6295" y="1683781"/>
          <a:ext cx="10045632" cy="530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2816"/>
                <a:gridCol w="5022816"/>
              </a:tblGrid>
              <a:tr h="772929">
                <a:tc>
                  <a:txBody>
                    <a:bodyPr/>
                    <a:lstStyle/>
                    <a:p>
                      <a:r>
                        <a:rPr lang="ru-RU" sz="2200" b="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плана деятельности</a:t>
                      </a:r>
                      <a:r>
                        <a:rPr lang="ru-RU" sz="220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Обсуждение результата, хода работы.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1108985">
                <a:tc>
                  <a:txBody>
                    <a:bodyPr/>
                    <a:lstStyle/>
                    <a:p>
                      <a:pPr algn="l"/>
                      <a:r>
                        <a:rPr lang="ru-RU" sz="220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цели, прогнозирование и</a:t>
                      </a:r>
                    </a:p>
                    <a:p>
                      <a:pPr algn="l"/>
                      <a:r>
                        <a:rPr lang="ru-RU" sz="220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конкретизация будущего результата.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Презентация результатов.</a:t>
                      </a:r>
                      <a:endParaRPr lang="ru-RU" sz="2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772929"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деятельности,</a:t>
                      </a:r>
                    </a:p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средств реализации.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Столкновение знания и «незнания»,</a:t>
                      </a:r>
                    </a:p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осознание познавательной задачи.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772929"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Активизация способов получения</a:t>
                      </a:r>
                    </a:p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информации.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необходимой информации.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1108985"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Обобщение полученной информации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определение перспективы</a:t>
                      </a:r>
                    </a:p>
                    <a:p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развития ……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7729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Обозначение проблемы, отвечающей</a:t>
                      </a:r>
                    </a:p>
                    <a:p>
                      <a:pPr algn="ctr"/>
                      <a:r>
                        <a:rPr lang="ru-RU" sz="22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потребностям детей и взрослых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dirty="0" smtClean="0"/>
              <a:t>Обозначение проблемы отвечающей потребностям детей и взрослых</a:t>
            </a:r>
          </a:p>
          <a:p>
            <a:r>
              <a:rPr lang="ru-RU" sz="3000" dirty="0" smtClean="0">
                <a:solidFill>
                  <a:schemeClr val="dk1"/>
                </a:solidFill>
              </a:rPr>
              <a:t>Определение цели прогнозирование и конкретизация будущего результата</a:t>
            </a:r>
          </a:p>
          <a:p>
            <a:r>
              <a:rPr lang="ru-RU" sz="3000" dirty="0" smtClean="0">
                <a:solidFill>
                  <a:schemeClr val="dk1"/>
                </a:solidFill>
              </a:rPr>
              <a:t>Столкновение знания и незнания осознание познавательной задачи</a:t>
            </a:r>
          </a:p>
          <a:p>
            <a:r>
              <a:rPr lang="ru-RU" sz="3000" dirty="0" smtClean="0">
                <a:solidFill>
                  <a:schemeClr val="dk1"/>
                </a:solidFill>
              </a:rPr>
              <a:t>Активизация способов получения информации</a:t>
            </a:r>
            <a:endParaRPr lang="ru-RU" sz="3000" dirty="0" smtClean="0"/>
          </a:p>
          <a:p>
            <a:r>
              <a:rPr lang="ru-RU" sz="3000" dirty="0" smtClean="0">
                <a:solidFill>
                  <a:schemeClr val="dk1"/>
                </a:solidFill>
              </a:rPr>
              <a:t>Получение необходимой информации</a:t>
            </a:r>
            <a:endParaRPr lang="ru-RU" sz="3000" dirty="0" smtClean="0"/>
          </a:p>
          <a:p>
            <a:r>
              <a:rPr lang="ru-RU" sz="3000" dirty="0" smtClean="0">
                <a:solidFill>
                  <a:schemeClr val="dk1"/>
                </a:solidFill>
              </a:rPr>
              <a:t>Обобщение полученной информации</a:t>
            </a:r>
            <a:endParaRPr lang="ru-RU" sz="3000" dirty="0" smtClean="0"/>
          </a:p>
          <a:p>
            <a:r>
              <a:rPr lang="ru-RU" sz="3000" dirty="0" smtClean="0">
                <a:solidFill>
                  <a:schemeClr val="dk1"/>
                </a:solidFill>
              </a:rPr>
              <a:t>Планирование деятельности определение средств реализации</a:t>
            </a:r>
          </a:p>
          <a:p>
            <a:r>
              <a:rPr lang="ru-RU" sz="3000" dirty="0" smtClean="0">
                <a:solidFill>
                  <a:schemeClr val="dk1"/>
                </a:solidFill>
              </a:rPr>
              <a:t>Реализация плана деятельности</a:t>
            </a:r>
            <a:endParaRPr lang="ru-RU" sz="30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Обсуждение результата хода работы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Презентация результатов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Совместное определение перспективы развития ……</a:t>
            </a:r>
            <a:endParaRPr lang="ru-RU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ДЕТСКОЕ ИССЛЕДОВАНИЕ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6295" y="1683780"/>
          <a:ext cx="10045632" cy="532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2816"/>
                <a:gridCol w="5022816"/>
              </a:tblGrid>
              <a:tr h="1768462">
                <a:tc>
                  <a:txBody>
                    <a:bodyPr/>
                    <a:lstStyle/>
                    <a:p>
                      <a:r>
                        <a:rPr lang="ru-RU" sz="2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Практические выводы о возможном и необходимом применении полученных знаний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Формулирование решений, выводов, обобщений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1319147">
                <a:tc>
                  <a:txBody>
                    <a:bodyPr/>
                    <a:lstStyle/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Выдвижение гипотез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плана,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выяснение связи изучаемого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явления с другими явлениями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1718890">
                <a:tc>
                  <a:txBody>
                    <a:bodyPr/>
                    <a:lstStyle/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Наблюдение и изучение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фактов и явлений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непонятных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явлений, подлежащих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исследованию (постановка</a:t>
                      </a:r>
                    </a:p>
                    <a:p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проблемы)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</a:tr>
              <a:tr h="5196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решений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1619" marR="111619" marT="50408" marB="5040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ДЕТСКОЕ 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Наблюдение и изучение фактов и явлений</a:t>
            </a:r>
          </a:p>
          <a:p>
            <a:r>
              <a:rPr lang="ru-RU" sz="3200" dirty="0" smtClean="0">
                <a:solidFill>
                  <a:schemeClr val="dk1"/>
                </a:solidFill>
              </a:rPr>
              <a:t>Выявление непонятных явлений подлежащих</a:t>
            </a:r>
          </a:p>
          <a:p>
            <a:pPr>
              <a:buNone/>
            </a:pPr>
            <a:r>
              <a:rPr lang="ru-RU" sz="3200" dirty="0" smtClean="0">
                <a:solidFill>
                  <a:schemeClr val="dk1"/>
                </a:solidFill>
              </a:rPr>
              <a:t>    исследованию постановка проблемы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Выдвижение  гипотез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Осуществление плана выяснение связи изучаемого явления с другими явлениями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Формулирование решений выводов обобщений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Проверка решений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Практические выводы о возможном и необходимом приме нении полученных знаний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РАЗВИВАЮЩАЯ ИГРА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3824" y="2126594"/>
            <a:ext cx="2940722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dirty="0" err="1"/>
              <a:t>Рефлексирующий</a:t>
            </a:r>
            <a:endParaRPr lang="ru-RU" sz="23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97339" y="3701868"/>
            <a:ext cx="2700356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dirty="0"/>
              <a:t>Ценностно-волевой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82081" y="2205358"/>
            <a:ext cx="2700356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2300" dirty="0"/>
              <a:t>Содержательно-</a:t>
            </a:r>
          </a:p>
          <a:p>
            <a:r>
              <a:rPr lang="ru-RU" dirty="0"/>
              <a:t>операционный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244537" y="5592197"/>
            <a:ext cx="2898754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dirty="0"/>
              <a:t>Предварительный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28210" y="5513433"/>
            <a:ext cx="2856336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dirty="0"/>
              <a:t>Ориентационный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РАЗВИВАЮЩАЯ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2192788"/>
            <a:ext cx="10045256" cy="4531695"/>
          </a:xfrm>
        </p:spPr>
        <p:txBody>
          <a:bodyPr>
            <a:normAutofit/>
          </a:bodyPr>
          <a:lstStyle/>
          <a:p>
            <a:r>
              <a:rPr lang="ru-RU" sz="3700" dirty="0"/>
              <a:t>Предварительный</a:t>
            </a:r>
          </a:p>
          <a:p>
            <a:r>
              <a:rPr lang="ru-RU" sz="3700" dirty="0"/>
              <a:t>Ориентационный</a:t>
            </a:r>
          </a:p>
          <a:p>
            <a:r>
              <a:rPr lang="ru-RU" sz="3700" dirty="0"/>
              <a:t>Содержательно операционный</a:t>
            </a:r>
          </a:p>
          <a:p>
            <a:r>
              <a:rPr lang="ru-RU" sz="3700" dirty="0" err="1"/>
              <a:t>Ценностно</a:t>
            </a:r>
            <a:r>
              <a:rPr lang="ru-RU" sz="3700" dirty="0"/>
              <a:t> волевой</a:t>
            </a:r>
          </a:p>
          <a:p>
            <a:r>
              <a:rPr lang="ru-RU" sz="3700" dirty="0" err="1"/>
              <a:t>Рефлексирующий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393792"/>
            <a:ext cx="9721215" cy="126021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ПОНЯТИЕ</a:t>
            </a:r>
            <a:br>
              <a:rPr lang="ru-RU" sz="2800" b="1" dirty="0" smtClean="0"/>
            </a:br>
            <a:r>
              <a:rPr lang="ru-RU" sz="2800" b="1" dirty="0" smtClean="0"/>
              <a:t>ПЕДАГОГИЧЕСКАЯ ТЕХНОЛОГИЯ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● </a:t>
            </a:r>
            <a:r>
              <a:rPr lang="ru-RU" dirty="0"/>
              <a:t>«Технология» происходит от греческих </a:t>
            </a:r>
            <a:r>
              <a:rPr lang="ru-RU" i="1" dirty="0" err="1"/>
              <a:t>techne</a:t>
            </a:r>
            <a:r>
              <a:rPr lang="ru-RU" i="1" dirty="0"/>
              <a:t> -</a:t>
            </a:r>
          </a:p>
          <a:p>
            <a:pPr>
              <a:buNone/>
            </a:pPr>
            <a:r>
              <a:rPr lang="ru-RU" dirty="0"/>
              <a:t>искусство, мастерство и </a:t>
            </a:r>
            <a:r>
              <a:rPr lang="ru-RU" i="1" dirty="0" err="1"/>
              <a:t>logos</a:t>
            </a:r>
            <a:r>
              <a:rPr lang="ru-RU" i="1" dirty="0"/>
              <a:t> - наука, закон.</a:t>
            </a:r>
          </a:p>
          <a:p>
            <a:pPr>
              <a:buNone/>
            </a:pPr>
            <a:r>
              <a:rPr lang="ru-RU" dirty="0"/>
              <a:t>Дословно технология - это наука о мастерстве.</a:t>
            </a:r>
          </a:p>
          <a:p>
            <a:pPr>
              <a:buNone/>
            </a:pPr>
            <a:r>
              <a:rPr lang="ru-RU" dirty="0"/>
              <a:t>● «….универсальное искусство учить всех всему, учить</a:t>
            </a:r>
          </a:p>
          <a:p>
            <a:pPr>
              <a:buNone/>
            </a:pPr>
            <a:r>
              <a:rPr lang="ru-RU" dirty="0"/>
              <a:t>с верным успехом, быстро, основательно, приводя</a:t>
            </a:r>
          </a:p>
          <a:p>
            <a:pPr>
              <a:buNone/>
            </a:pPr>
            <a:r>
              <a:rPr lang="ru-RU" dirty="0"/>
              <a:t>учащихся к добрым нравам и глубокому</a:t>
            </a:r>
          </a:p>
          <a:p>
            <a:pPr>
              <a:buNone/>
            </a:pPr>
            <a:r>
              <a:rPr lang="ru-RU" dirty="0"/>
              <a:t>благочестию».</a:t>
            </a:r>
          </a:p>
          <a:p>
            <a:pPr>
              <a:buNone/>
            </a:pPr>
            <a:r>
              <a:rPr lang="ru-RU" i="1" dirty="0"/>
              <a:t>Я.А. Каменский</a:t>
            </a:r>
          </a:p>
          <a:p>
            <a:pPr>
              <a:buNone/>
            </a:pPr>
            <a:r>
              <a:rPr lang="ru-RU" dirty="0"/>
              <a:t>● </a:t>
            </a:r>
            <a:r>
              <a:rPr lang="ru-RU" b="1" dirty="0"/>
              <a:t>Технология – это совокупность приемов,</a:t>
            </a:r>
          </a:p>
          <a:p>
            <a:pPr>
              <a:buNone/>
            </a:pPr>
            <a:r>
              <a:rPr lang="ru-RU" dirty="0"/>
              <a:t>применяемых в </a:t>
            </a:r>
            <a:r>
              <a:rPr lang="ru-RU" dirty="0" smtClean="0"/>
              <a:t>каком-либо деле, </a:t>
            </a:r>
            <a:r>
              <a:rPr lang="ru-RU" dirty="0" err="1" smtClean="0"/>
              <a:t>мастерстве,искусстве</a:t>
            </a:r>
            <a:r>
              <a:rPr lang="ru-RU" dirty="0"/>
              <a:t>. (Толковый словарь)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157501"/>
            <a:ext cx="10081260" cy="866401"/>
          </a:xfrm>
        </p:spPr>
        <p:txBody>
          <a:bodyPr/>
          <a:lstStyle/>
          <a:p>
            <a:r>
              <a:rPr lang="ru-RU" b="1" dirty="0"/>
              <a:t>ТРЕНИНГ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210" y="2284121"/>
            <a:ext cx="3037901" cy="1008168"/>
          </a:xfrm>
          <a:prstGeom prst="round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b="1" dirty="0"/>
              <a:t>Основная</a:t>
            </a:r>
            <a:r>
              <a:rPr lang="ru-RU" dirty="0"/>
              <a:t> часть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44180" y="3465577"/>
            <a:ext cx="3217446" cy="1008168"/>
          </a:xfrm>
          <a:prstGeom prst="round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2300" b="1" dirty="0"/>
              <a:t>Заключительная</a:t>
            </a:r>
          </a:p>
          <a:p>
            <a:r>
              <a:rPr lang="ru-RU" b="1" dirty="0"/>
              <a:t>часть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9447" y="4962087"/>
            <a:ext cx="3037901" cy="1008168"/>
          </a:xfrm>
          <a:prstGeom prst="round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2300" b="1" dirty="0"/>
              <a:t>Разминка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ТРИЗ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5051" y="2047830"/>
            <a:ext cx="3704910" cy="1335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b="1" dirty="0"/>
              <a:t>Этап оценки уровня Этап рефлексии</a:t>
            </a:r>
          </a:p>
          <a:p>
            <a:pPr algn="ctr"/>
            <a:r>
              <a:rPr lang="ru-RU" b="1" dirty="0"/>
              <a:t>творческих работ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44180" y="3859395"/>
            <a:ext cx="3459832" cy="1008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b="1" dirty="0"/>
              <a:t>Этап продуктивной</a:t>
            </a:r>
          </a:p>
          <a:p>
            <a:pPr algn="ctr"/>
            <a:r>
              <a:rPr lang="ru-RU" b="1" dirty="0"/>
              <a:t>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4536" y="5289082"/>
            <a:ext cx="3459832" cy="1429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b="1" dirty="0"/>
              <a:t>Этап ознакомления с</a:t>
            </a:r>
          </a:p>
          <a:p>
            <a:pPr algn="ctr"/>
            <a:r>
              <a:rPr lang="ru-RU" b="1" dirty="0"/>
              <a:t>методом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8922" y="2113396"/>
            <a:ext cx="3459832" cy="1349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b="1" dirty="0"/>
              <a:t>Этап рефлексии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2405" y="5209690"/>
            <a:ext cx="3834408" cy="1429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b="1" dirty="0"/>
              <a:t>Этап организации</a:t>
            </a:r>
          </a:p>
          <a:p>
            <a:pPr algn="ctr"/>
            <a:r>
              <a:rPr lang="ru-RU" b="1" dirty="0"/>
              <a:t>системы игр и</a:t>
            </a:r>
          </a:p>
          <a:p>
            <a:pPr algn="ctr"/>
            <a:r>
              <a:rPr lang="ru-RU" b="1" dirty="0"/>
              <a:t>творческих заданий по</a:t>
            </a:r>
          </a:p>
          <a:p>
            <a:pPr algn="ctr"/>
            <a:r>
              <a:rPr lang="ru-RU" b="1" dirty="0"/>
              <a:t>освоению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1954612"/>
            <a:ext cx="10045256" cy="4769871"/>
          </a:xfrm>
        </p:spPr>
        <p:txBody>
          <a:bodyPr>
            <a:normAutofit/>
          </a:bodyPr>
          <a:lstStyle/>
          <a:p>
            <a:r>
              <a:rPr lang="ru-RU" sz="3700" dirty="0" smtClean="0"/>
              <a:t>Этап ознакомления с методом</a:t>
            </a:r>
          </a:p>
          <a:p>
            <a:r>
              <a:rPr lang="ru-RU" sz="3700" dirty="0" smtClean="0"/>
              <a:t>Этап организации системы игр и</a:t>
            </a:r>
          </a:p>
          <a:p>
            <a:pPr>
              <a:buNone/>
            </a:pPr>
            <a:r>
              <a:rPr lang="ru-RU" sz="3700" dirty="0" smtClean="0"/>
              <a:t>  творческих заданий по освоению метода</a:t>
            </a:r>
          </a:p>
          <a:p>
            <a:r>
              <a:rPr lang="ru-RU" sz="3700" dirty="0" smtClean="0"/>
              <a:t>Этап продуктивной деятельности</a:t>
            </a:r>
          </a:p>
          <a:p>
            <a:r>
              <a:rPr lang="ru-RU" sz="3700" dirty="0" smtClean="0"/>
              <a:t>Этап рефлексии</a:t>
            </a:r>
          </a:p>
          <a:p>
            <a:r>
              <a:rPr lang="ru-RU" sz="3700" dirty="0" smtClean="0"/>
              <a:t>Этап оценки уровня творческих работ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ПУТЕШЕСТВИЕ ПО КАРТЕ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9437" y="1732775"/>
            <a:ext cx="4130881" cy="1412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Определение маршрута по</a:t>
            </a:r>
          </a:p>
          <a:p>
            <a:pPr algn="ctr"/>
            <a:r>
              <a:rPr lang="ru-RU" sz="1800" dirty="0" smtClean="0"/>
              <a:t>глобусу и карте (или возможные разные пути) и прокладывание его цветными маркерами на карте.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5051" y="3544340"/>
            <a:ext cx="4215267" cy="133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Заполнение участка контурной</a:t>
            </a:r>
          </a:p>
          <a:p>
            <a:pPr algn="ctr"/>
            <a:r>
              <a:rPr lang="ru-RU" sz="1800" dirty="0" smtClean="0"/>
              <a:t>физической карты полушарий</a:t>
            </a:r>
          </a:p>
          <a:p>
            <a:pPr algn="ctr"/>
            <a:r>
              <a:rPr lang="ru-RU" sz="1800" dirty="0" smtClean="0"/>
              <a:t>линиями пройденных маршрутов, вырезками метками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11031" y="5513433"/>
            <a:ext cx="3962109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Само путешествие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5051" y="5355905"/>
            <a:ext cx="4130208" cy="1244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Высказывание предположений</a:t>
            </a:r>
          </a:p>
          <a:p>
            <a:pPr algn="ctr"/>
            <a:r>
              <a:rPr lang="ru-RU" sz="1800" dirty="0" smtClean="0"/>
              <a:t>о том, что и кто может встретиться в пути, в данной местности; что дети знают о пункте назначения.</a:t>
            </a: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40913" y="1732775"/>
            <a:ext cx="4132227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Подведение итогов, проверка</a:t>
            </a:r>
          </a:p>
          <a:p>
            <a:pPr algn="ctr"/>
            <a:r>
              <a:rPr lang="ru-RU" sz="1800" dirty="0" smtClean="0"/>
              <a:t>предположений, что нового</a:t>
            </a:r>
          </a:p>
          <a:p>
            <a:pPr algn="ctr"/>
            <a:r>
              <a:rPr lang="ru-RU" sz="1800" dirty="0" smtClean="0"/>
              <a:t>узнали.</a:t>
            </a: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25972" y="3071758"/>
            <a:ext cx="4047168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Выбор транспортного средства передвижения.</a:t>
            </a:r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25972" y="4336376"/>
            <a:ext cx="4053901" cy="63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sz="1800" dirty="0" smtClean="0"/>
              <a:t>Выбор пункта назначения.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ПУТЕШЕСТВИЕ ПО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Выбор пункта назначения</a:t>
            </a:r>
          </a:p>
          <a:p>
            <a:r>
              <a:rPr lang="ru-RU" dirty="0" smtClean="0"/>
              <a:t>Выбор транспортного средства передвижения</a:t>
            </a:r>
          </a:p>
          <a:p>
            <a:r>
              <a:rPr lang="ru-RU" dirty="0" smtClean="0"/>
              <a:t>Определение маршрута по глобусу и карте или возможные разные пути и прокладывание его цветными маркерами на карте</a:t>
            </a:r>
          </a:p>
          <a:p>
            <a:r>
              <a:rPr lang="ru-RU" dirty="0" smtClean="0"/>
              <a:t>Высказывание предположений о том что и кто может встретиться в пути в данной местности что дети знают о пункте назначения</a:t>
            </a:r>
          </a:p>
          <a:p>
            <a:r>
              <a:rPr lang="ru-RU" dirty="0" smtClean="0"/>
              <a:t>Само путешествие</a:t>
            </a:r>
          </a:p>
          <a:p>
            <a:r>
              <a:rPr lang="ru-RU" dirty="0" smtClean="0"/>
              <a:t>Заполнение участка контурной физической карты полушарий</a:t>
            </a:r>
          </a:p>
          <a:p>
            <a:r>
              <a:rPr lang="ru-RU" dirty="0" smtClean="0"/>
              <a:t>линиями пройденных маршрутов вырезками метками животных, растений, людей занятых типичным трудом</a:t>
            </a:r>
          </a:p>
          <a:p>
            <a:r>
              <a:rPr lang="ru-RU" dirty="0" smtClean="0"/>
              <a:t>Подведение итогов проверка предположений что нового узнали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ПУТЕШЕСТВИЕ ПО «РЕКЕ ВРЕМЕНИ»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2405" y="1637043"/>
            <a:ext cx="4082854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Сборка общей таблицы,</a:t>
            </a:r>
          </a:p>
          <a:p>
            <a:pPr algn="ctr"/>
            <a:r>
              <a:rPr lang="ru-RU" dirty="0" smtClean="0"/>
              <a:t>сопоставление результатов</a:t>
            </a:r>
          </a:p>
          <a:p>
            <a:pPr algn="ctr"/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51270" y="1637043"/>
            <a:ext cx="3827675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Постановка цели</a:t>
            </a:r>
          </a:p>
          <a:p>
            <a:pPr algn="ctr"/>
            <a:r>
              <a:rPr lang="ru-RU" dirty="0" smtClean="0"/>
              <a:t>исследования (узнать. . .)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51269" y="2827926"/>
            <a:ext cx="3912735" cy="1508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Работа в подгруппах:</a:t>
            </a:r>
          </a:p>
          <a:p>
            <a:pPr algn="ctr"/>
            <a:r>
              <a:rPr lang="ru-RU" dirty="0" smtClean="0"/>
              <a:t>сортировка и закрепление</a:t>
            </a:r>
          </a:p>
          <a:p>
            <a:pPr algn="ctr"/>
            <a:r>
              <a:rPr lang="ru-RU" dirty="0" smtClean="0"/>
              <a:t>мелких иллюстраций на панно</a:t>
            </a:r>
          </a:p>
          <a:p>
            <a:pPr algn="ctr"/>
            <a:r>
              <a:rPr lang="ru-RU" dirty="0" smtClean="0"/>
              <a:t>«река времени»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51270" y="4574553"/>
            <a:ext cx="3827675" cy="119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Дополнение таблицы детьми в</a:t>
            </a:r>
          </a:p>
          <a:p>
            <a:pPr algn="ctr"/>
            <a:r>
              <a:rPr lang="ru-RU" dirty="0" smtClean="0"/>
              <a:t>самостоятельной деятельности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07465" y="5606651"/>
            <a:ext cx="3912735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Вывешивание таблицы на</a:t>
            </a:r>
          </a:p>
          <a:p>
            <a:pPr algn="ctr"/>
            <a:r>
              <a:rPr lang="ru-RU" dirty="0" smtClean="0"/>
              <a:t>стене группового помещения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51269" y="5924220"/>
            <a:ext cx="3912735" cy="100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Обсуждение реального или</a:t>
            </a:r>
          </a:p>
          <a:p>
            <a:pPr algn="ctr"/>
            <a:r>
              <a:rPr lang="ru-RU" dirty="0" smtClean="0"/>
              <a:t>вымышленного события.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2405" y="3145494"/>
            <a:ext cx="4082854" cy="2064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r>
              <a:rPr lang="ru-RU" dirty="0" smtClean="0"/>
              <a:t>Анализ-сравнение, активное</a:t>
            </a:r>
          </a:p>
          <a:p>
            <a:pPr algn="ctr"/>
            <a:r>
              <a:rPr lang="ru-RU" dirty="0" smtClean="0"/>
              <a:t>обсуждение</a:t>
            </a:r>
          </a:p>
          <a:p>
            <a:pPr algn="ctr"/>
            <a:r>
              <a:rPr lang="ru-RU" dirty="0" smtClean="0"/>
              <a:t>демонстрационного</a:t>
            </a:r>
          </a:p>
          <a:p>
            <a:pPr algn="ctr"/>
            <a:r>
              <a:rPr lang="ru-RU" dirty="0" smtClean="0"/>
              <a:t>иллюстративного или</a:t>
            </a:r>
          </a:p>
          <a:p>
            <a:pPr algn="ctr"/>
            <a:r>
              <a:rPr lang="ru-RU" dirty="0" smtClean="0"/>
              <a:t>предметного материала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«ПУТЕШЕСТВИЕ ПО «РЕКЕ ВРЕМЕНИ»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Обсуждение реального или вымышленного события</a:t>
            </a:r>
          </a:p>
          <a:p>
            <a:r>
              <a:rPr lang="ru-RU" sz="3200" dirty="0" smtClean="0"/>
              <a:t>Постановка цели исследования узнать</a:t>
            </a:r>
          </a:p>
          <a:p>
            <a:r>
              <a:rPr lang="ru-RU" sz="3200" dirty="0" smtClean="0"/>
              <a:t>Анализ сравнение активное обсуждение демонстрационного иллюстративного или предметного материала</a:t>
            </a:r>
          </a:p>
          <a:p>
            <a:r>
              <a:rPr lang="ru-RU" sz="3200" dirty="0" smtClean="0"/>
              <a:t>Работа в подгруппах сортировка и закрепление мелких иллюстраций на панно река времени</a:t>
            </a:r>
          </a:p>
          <a:p>
            <a:r>
              <a:rPr lang="ru-RU" sz="3200" dirty="0" smtClean="0">
                <a:solidFill>
                  <a:schemeClr val="dk1"/>
                </a:solidFill>
              </a:rPr>
              <a:t>Сборка общей таблицы сопоставление результатов исследования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Вывешивание таблицы на стене группового помещения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dk1"/>
                </a:solidFill>
              </a:rPr>
              <a:t>Дополнение таблицы детьми в самостоятельной деятельности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ПОСЛОВИЦЕЙ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8735" y="1398867"/>
            <a:ext cx="10463881" cy="57956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7583" y="1557651"/>
            <a:ext cx="3912735" cy="1508451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dirty="0" smtClean="0"/>
              <a:t>Придумывание не большого</a:t>
            </a:r>
          </a:p>
          <a:p>
            <a:r>
              <a:rPr lang="ru-RU" dirty="0" smtClean="0"/>
              <a:t>рассказа, сказки</a:t>
            </a:r>
          </a:p>
          <a:p>
            <a:r>
              <a:rPr lang="ru-RU" dirty="0" smtClean="0"/>
              <a:t>раскрывающей смысл</a:t>
            </a:r>
          </a:p>
          <a:p>
            <a:r>
              <a:rPr lang="ru-RU" dirty="0" smtClean="0"/>
              <a:t>пословицы или поговорки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16289" y="5765435"/>
            <a:ext cx="4167240" cy="1270275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dirty="0" smtClean="0"/>
              <a:t>объяснение непонятных слов,</a:t>
            </a:r>
          </a:p>
          <a:p>
            <a:r>
              <a:rPr lang="ru-RU" dirty="0" smtClean="0"/>
              <a:t>образных выражений.</a:t>
            </a:r>
          </a:p>
          <a:p>
            <a:r>
              <a:rPr lang="ru-RU" dirty="0" smtClean="0"/>
              <a:t>Объяснения смысла</a:t>
            </a:r>
          </a:p>
          <a:p>
            <a:r>
              <a:rPr lang="ru-RU" dirty="0" smtClean="0"/>
              <a:t>пословицы, поговорки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66210" y="1557651"/>
            <a:ext cx="3912735" cy="2064196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dirty="0" smtClean="0"/>
              <a:t>Моделирование эпизодов</a:t>
            </a:r>
          </a:p>
          <a:p>
            <a:r>
              <a:rPr lang="ru-RU" dirty="0" smtClean="0"/>
              <a:t>будущего произведения</a:t>
            </a:r>
          </a:p>
          <a:p>
            <a:r>
              <a:rPr lang="ru-RU" dirty="0" smtClean="0"/>
              <a:t>(воспитатель вводит детей в</a:t>
            </a:r>
          </a:p>
          <a:p>
            <a:r>
              <a:rPr lang="ru-RU" dirty="0" smtClean="0"/>
              <a:t>ситуацию поговорки,</a:t>
            </a:r>
          </a:p>
          <a:p>
            <a:r>
              <a:rPr lang="ru-RU" dirty="0" smtClean="0"/>
              <a:t>пословицы,</a:t>
            </a:r>
          </a:p>
          <a:p>
            <a:r>
              <a:rPr lang="ru-RU" dirty="0" smtClean="0"/>
              <a:t>фразеологического оборота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13237" y="3224887"/>
            <a:ext cx="3912735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dirty="0" smtClean="0"/>
              <a:t>Создание рисунка к пословице</a:t>
            </a:r>
          </a:p>
          <a:p>
            <a:r>
              <a:rPr lang="ru-RU" dirty="0" smtClean="0"/>
              <a:t>или поговорке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89129" y="4495161"/>
            <a:ext cx="3912735" cy="1008168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dirty="0" smtClean="0"/>
              <a:t>Рассматривание рисунков их</a:t>
            </a:r>
          </a:p>
          <a:p>
            <a:r>
              <a:rPr lang="ru-RU" dirty="0" smtClean="0"/>
              <a:t>обсуждение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ПОСЛОВИЦЕЙ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227" y="1637043"/>
            <a:ext cx="9611718" cy="1075449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Book Antiqua" pitchFamily="18" charset="0"/>
              </a:rPr>
              <a:t> Моделирование эпизодов будущего произведения воспитатель</a:t>
            </a:r>
          </a:p>
          <a:p>
            <a:r>
              <a:rPr lang="ru-RU" b="1" dirty="0" smtClean="0">
                <a:latin typeface="Book Antiqua" pitchFamily="18" charset="0"/>
              </a:rPr>
              <a:t>вводит детей в ситуацию поговорки пословицы фразеологического</a:t>
            </a:r>
          </a:p>
          <a:p>
            <a:r>
              <a:rPr lang="ru-RU" b="1" dirty="0" smtClean="0">
                <a:latin typeface="Book Antiqua" pitchFamily="18" charset="0"/>
              </a:rPr>
              <a:t>оборота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227" y="2748535"/>
            <a:ext cx="9186421" cy="1398614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Объяснение непонятных слов образных выражений смысла пословицы поговорки. Сначала это делает педагог вместе с детьми затем сами дети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168" y="3939416"/>
            <a:ext cx="8931242" cy="1075449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Придумывание не большого рассказа сказки раскрывающей смысл пословицы или поговорки сначала это делает педагог вместе с детьми затем сами дети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167" y="5130298"/>
            <a:ext cx="8846183" cy="1075449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Создание рисунка к пословице или поговорке сначала дети</a:t>
            </a:r>
          </a:p>
          <a:p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обговаривают содержание рисунка вместе с педагогом в</a:t>
            </a:r>
          </a:p>
          <a:p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последующем делают это самостоятельно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2168" y="6241788"/>
            <a:ext cx="7557414" cy="429118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dk1"/>
                </a:solidFill>
              </a:rPr>
              <a:t>Ра</a:t>
            </a:r>
            <a:r>
              <a:rPr lang="ru-RU" b="1" dirty="0" smtClean="0">
                <a:solidFill>
                  <a:schemeClr val="dk1"/>
                </a:solidFill>
                <a:latin typeface="Book Antiqua" pitchFamily="18" charset="0"/>
              </a:rPr>
              <a:t>ссматривание рисунков их обсуждение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778497"/>
          </a:xfrm>
        </p:spPr>
        <p:txBody>
          <a:bodyPr>
            <a:normAutofit/>
          </a:bodyPr>
          <a:lstStyle/>
          <a:p>
            <a:r>
              <a:rPr lang="ru-RU" b="1" dirty="0" smtClean="0"/>
              <a:t>РАССМАТРИВАНИЕ КАРТИНЫ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8735" y="1496484"/>
            <a:ext cx="10463881" cy="60647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94358" y="1575248"/>
            <a:ext cx="5653871" cy="96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Внесение в предметно-развивающую</a:t>
            </a:r>
          </a:p>
          <a:p>
            <a:r>
              <a:rPr lang="ru-RU" sz="1800" dirty="0" smtClean="0"/>
              <a:t>среду группы картины для самостоятельного, предварительного рассматривания детьми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507" y="1575248"/>
            <a:ext cx="4175319" cy="886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Выявление заинтересованного</a:t>
            </a:r>
          </a:p>
          <a:p>
            <a:r>
              <a:rPr lang="ru-RU" sz="1800" dirty="0" smtClean="0"/>
              <a:t>отношения детей к картине: нравится или нет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7507" y="2599176"/>
            <a:ext cx="4344092" cy="638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Сообщение детям автора картины и её названия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7507" y="3465576"/>
            <a:ext cx="4725624" cy="1181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Размещение репродукции в групповом помещении на стенде на уровне глаз детей для самостоятельного восприятия их детьми</a:t>
            </a: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507" y="4883323"/>
            <a:ext cx="4766022" cy="1102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Неоднократное обращение содержанию</a:t>
            </a:r>
          </a:p>
          <a:p>
            <a:r>
              <a:rPr lang="ru-RU" sz="1800" dirty="0" smtClean="0"/>
              <a:t>картины и её рассматривание в</a:t>
            </a:r>
          </a:p>
          <a:p>
            <a:r>
              <a:rPr lang="ru-RU" sz="1800" dirty="0" smtClean="0"/>
              <a:t>последующие дни (до утраты детьми к</a:t>
            </a:r>
          </a:p>
          <a:p>
            <a:r>
              <a:rPr lang="ru-RU" sz="1800" dirty="0" smtClean="0"/>
              <a:t>ней интереса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7516" y="2677939"/>
            <a:ext cx="5400713" cy="866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Вопросы к детям по содержанию картины (уточняющие, наводящие, обращенные к опыту детей)</a:t>
            </a:r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16289" y="3701868"/>
            <a:ext cx="5231941" cy="1417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Описание выразительных средств,</a:t>
            </a:r>
          </a:p>
          <a:p>
            <a:r>
              <a:rPr lang="ru-RU" sz="1800" dirty="0" smtClean="0"/>
              <a:t>использованных для создания картины</a:t>
            </a:r>
          </a:p>
          <a:p>
            <a:r>
              <a:rPr lang="ru-RU" sz="1800" dirty="0" smtClean="0"/>
              <a:t>(цвет, свет, композиционное решение,</a:t>
            </a:r>
          </a:p>
          <a:p>
            <a:r>
              <a:rPr lang="ru-RU" sz="1800" dirty="0" smtClean="0"/>
              <a:t>передача настроения и состояния</a:t>
            </a:r>
          </a:p>
          <a:p>
            <a:r>
              <a:rPr lang="ru-RU" sz="1800" dirty="0" smtClean="0"/>
              <a:t>окружающей природы)</a:t>
            </a:r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69447" y="5355906"/>
            <a:ext cx="4978782" cy="708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Рассказывание о творчестве художника,</a:t>
            </a:r>
          </a:p>
          <a:p>
            <a:r>
              <a:rPr lang="ru-RU" sz="1800" dirty="0" smtClean="0"/>
              <a:t>об истории создания картины</a:t>
            </a:r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38219" y="6222306"/>
            <a:ext cx="4725624" cy="63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Высказывание педагогом собственного</a:t>
            </a:r>
          </a:p>
          <a:p>
            <a:r>
              <a:rPr lang="ru-RU" sz="1800" dirty="0" smtClean="0"/>
              <a:t>мнения, отношения к картин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7507" y="6143543"/>
            <a:ext cx="5103567" cy="714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r>
              <a:rPr lang="ru-RU" sz="1800" dirty="0" smtClean="0"/>
              <a:t>Предоставление детям возможности для</a:t>
            </a:r>
          </a:p>
          <a:p>
            <a:r>
              <a:rPr lang="ru-RU" sz="1800" dirty="0" smtClean="0"/>
              <a:t>повторного восприятия данной </a:t>
            </a:r>
            <a:r>
              <a:rPr lang="ru-RU" dirty="0" smtClean="0"/>
              <a:t>картины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12262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есть технология?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2034004"/>
            <a:ext cx="10045256" cy="46904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Технология – одно из </a:t>
            </a:r>
            <a:r>
              <a:rPr lang="ru-RU" dirty="0" smtClean="0"/>
              <a:t>самых неопределенных </a:t>
            </a:r>
            <a:r>
              <a:rPr lang="ru-RU" dirty="0"/>
              <a:t>понятий </a:t>
            </a:r>
            <a:r>
              <a:rPr lang="ru-RU" dirty="0" smtClean="0"/>
              <a:t>в Педагогике</a:t>
            </a:r>
          </a:p>
          <a:p>
            <a:pPr>
              <a:buNone/>
            </a:pPr>
            <a:r>
              <a:rPr lang="ru-RU" dirty="0"/>
              <a:t>Существует </a:t>
            </a:r>
            <a:r>
              <a:rPr lang="ru-RU" dirty="0" smtClean="0"/>
              <a:t>несколько концепций </a:t>
            </a:r>
            <a:r>
              <a:rPr lang="ru-RU" dirty="0"/>
              <a:t>понятия</a:t>
            </a:r>
          </a:p>
          <a:p>
            <a:pPr>
              <a:buNone/>
            </a:pPr>
            <a:r>
              <a:rPr lang="ru-RU" dirty="0"/>
              <a:t>педагогическая </a:t>
            </a:r>
            <a:r>
              <a:rPr lang="ru-RU" dirty="0" smtClean="0"/>
              <a:t>технология</a:t>
            </a:r>
          </a:p>
          <a:p>
            <a:r>
              <a:rPr lang="ru-RU" sz="3700" dirty="0"/>
              <a:t>Технология НЕ </a:t>
            </a:r>
            <a:r>
              <a:rPr lang="ru-RU" sz="3700" dirty="0" smtClean="0"/>
              <a:t>инструмент. И </a:t>
            </a:r>
            <a:r>
              <a:rPr lang="ru-RU" sz="3700" dirty="0"/>
              <a:t>не средство. Технология </a:t>
            </a:r>
            <a:r>
              <a:rPr lang="ru-RU" sz="3700" dirty="0" smtClean="0"/>
              <a:t>– форма организации </a:t>
            </a:r>
            <a:r>
              <a:rPr lang="ru-RU" sz="3700" dirty="0"/>
              <a:t>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РАССМАТРИВАНИЕ КАРТИНЫ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1683641"/>
            <a:ext cx="10045256" cy="5431461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Внесение в предметно развивающую среду группы картины репродукции для</a:t>
            </a:r>
          </a:p>
          <a:p>
            <a:pPr>
              <a:buNone/>
            </a:pPr>
            <a:r>
              <a:rPr lang="ru-RU" sz="1600" b="1" dirty="0" smtClean="0"/>
              <a:t>       самостоятельного предварительного рассматривания детьми</a:t>
            </a:r>
          </a:p>
          <a:p>
            <a:r>
              <a:rPr lang="ru-RU" sz="1600" b="1" dirty="0" smtClean="0"/>
              <a:t>Сообщение детям автора картины и её названия</a:t>
            </a:r>
          </a:p>
          <a:p>
            <a:r>
              <a:rPr lang="ru-RU" sz="1600" b="1" dirty="0" smtClean="0"/>
              <a:t>Выявление заинтересованного отношения детей к картине нравится или нет</a:t>
            </a:r>
          </a:p>
          <a:p>
            <a:r>
              <a:rPr lang="ru-RU" sz="1600" b="1" dirty="0" smtClean="0"/>
              <a:t>Рассказывание о творчестве художника об истории создания картины</a:t>
            </a:r>
          </a:p>
          <a:p>
            <a:r>
              <a:rPr lang="ru-RU" sz="1600" b="1" dirty="0" smtClean="0"/>
              <a:t>Вопросы к детям по содержанию картины уточняющие наводящие обращенные к</a:t>
            </a:r>
          </a:p>
          <a:p>
            <a:pPr>
              <a:buNone/>
            </a:pPr>
            <a:r>
              <a:rPr lang="ru-RU" sz="1600" b="1" dirty="0" smtClean="0"/>
              <a:t>       опыту детей</a:t>
            </a:r>
          </a:p>
          <a:p>
            <a:r>
              <a:rPr lang="ru-RU" sz="1600" b="1" dirty="0" smtClean="0"/>
              <a:t>Описание выразительных средств использованных для создания </a:t>
            </a:r>
            <a:r>
              <a:rPr lang="ru-RU" sz="1600" b="1" dirty="0" err="1" smtClean="0"/>
              <a:t>карти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ны</a:t>
            </a:r>
            <a:r>
              <a:rPr lang="ru-RU" sz="1600" b="1" dirty="0" smtClean="0"/>
              <a:t> цвет свет</a:t>
            </a:r>
          </a:p>
          <a:p>
            <a:r>
              <a:rPr lang="ru-RU" sz="1600" b="1" dirty="0" smtClean="0"/>
              <a:t>композиционное решение передача настроения и состояния окружающей природы</a:t>
            </a:r>
          </a:p>
          <a:p>
            <a:r>
              <a:rPr lang="ru-RU" sz="1600" b="1" dirty="0" smtClean="0"/>
              <a:t>Высказывание педагогом собственного мнения отношения к картине</a:t>
            </a:r>
          </a:p>
          <a:p>
            <a:r>
              <a:rPr lang="ru-RU" sz="1600" b="1" dirty="0" smtClean="0"/>
              <a:t>Предоставление детям возможности для повторного восприятия данной картины</a:t>
            </a:r>
          </a:p>
          <a:p>
            <a:r>
              <a:rPr lang="ru-RU" sz="1600" b="1" dirty="0" smtClean="0"/>
              <a:t>Размещение репродукции в групповом помещении на стенде на уровне глаз детей для самостоятельного восприятия их детьми</a:t>
            </a:r>
          </a:p>
          <a:p>
            <a:r>
              <a:rPr lang="ru-RU" sz="1600" b="1" dirty="0" smtClean="0"/>
              <a:t>Неоднократное обращение к содержанию картины и её рассматривание в последующие дни до утраты детьми к ней интереса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39" y="1423177"/>
            <a:ext cx="10358509" cy="5586766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5500" dirty="0" smtClean="0"/>
          </a:p>
          <a:p>
            <a:pPr algn="ctr">
              <a:buNone/>
            </a:pPr>
            <a:r>
              <a:rPr lang="ru-RU" sz="5500" dirty="0" smtClean="0"/>
              <a:t>Дети </a:t>
            </a:r>
            <a:r>
              <a:rPr lang="ru-RU" sz="5500" dirty="0" smtClean="0"/>
              <a:t>развиваются наилучшим образом только тогда, когда они действительно увлечены процессом</a:t>
            </a:r>
            <a:endParaRPr lang="ru-RU" sz="5500" dirty="0"/>
          </a:p>
        </p:txBody>
      </p:sp>
      <p:pic>
        <p:nvPicPr>
          <p:cNvPr id="4" name="Рисунок 3" descr="http://narutovichi.bereza.edu.by/sm_full.aspx?guid=2133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39" y="137293"/>
            <a:ext cx="10358510" cy="2000264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154378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Сущность современных</a:t>
            </a:r>
            <a:br>
              <a:rPr lang="ru-RU" b="1" dirty="0" smtClean="0"/>
            </a:br>
            <a:r>
              <a:rPr lang="ru-RU" b="1" dirty="0" smtClean="0"/>
              <a:t>педагогических технологий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0067" y="1764295"/>
            <a:ext cx="9964175" cy="49900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● выражается в организации индивидуально-ориентированного </a:t>
            </a:r>
            <a:r>
              <a:rPr lang="ru-RU" dirty="0"/>
              <a:t>образовательного процесса,</a:t>
            </a:r>
          </a:p>
          <a:p>
            <a:pPr>
              <a:buNone/>
            </a:pPr>
            <a:r>
              <a:rPr lang="ru-RU" dirty="0"/>
              <a:t>● предложении новых форм и </a:t>
            </a:r>
            <a:r>
              <a:rPr lang="ru-RU" dirty="0" smtClean="0"/>
              <a:t>методов формирования </a:t>
            </a:r>
            <a:r>
              <a:rPr lang="ru-RU" dirty="0"/>
              <a:t>и развития </a:t>
            </a:r>
            <a:r>
              <a:rPr lang="ru-RU" dirty="0" smtClean="0"/>
              <a:t>профессиональных знаний </a:t>
            </a:r>
            <a:r>
              <a:rPr lang="ru-RU" dirty="0"/>
              <a:t>и умений,</a:t>
            </a:r>
          </a:p>
          <a:p>
            <a:pPr>
              <a:buNone/>
            </a:pPr>
            <a:r>
              <a:rPr lang="ru-RU" dirty="0"/>
              <a:t>● комплексной оценки достижений педагогов в</a:t>
            </a:r>
          </a:p>
          <a:p>
            <a:pPr>
              <a:buNone/>
            </a:pPr>
            <a:r>
              <a:rPr lang="ru-RU" dirty="0"/>
              <a:t>логике </a:t>
            </a:r>
            <a:r>
              <a:rPr lang="ru-RU" dirty="0" err="1"/>
              <a:t>компетентностного</a:t>
            </a:r>
            <a:r>
              <a:rPr lang="ru-RU" dirty="0"/>
              <a:t> подхода,</a:t>
            </a:r>
          </a:p>
          <a:p>
            <a:pPr>
              <a:buNone/>
            </a:pPr>
            <a:r>
              <a:rPr lang="ru-RU" dirty="0"/>
              <a:t>● способов развития качеств личности педагога,</a:t>
            </a:r>
          </a:p>
          <a:p>
            <a:pPr>
              <a:buNone/>
            </a:pPr>
            <a:r>
              <a:rPr lang="ru-RU" dirty="0"/>
              <a:t>необходимых ему для </a:t>
            </a:r>
            <a:r>
              <a:rPr lang="ru-RU" dirty="0" smtClean="0"/>
              <a:t>самообразования, творческой </a:t>
            </a:r>
            <a:r>
              <a:rPr lang="ru-RU" dirty="0"/>
              <a:t>самоорганизации</a:t>
            </a:r>
          </a:p>
          <a:p>
            <a:pPr>
              <a:buNone/>
            </a:pPr>
            <a:r>
              <a:rPr lang="ru-RU" dirty="0"/>
              <a:t>● </a:t>
            </a:r>
            <a:r>
              <a:rPr lang="ru-RU" dirty="0" err="1"/>
              <a:t>самопрезентация</a:t>
            </a:r>
            <a:r>
              <a:rPr lang="ru-RU" dirty="0"/>
              <a:t> компетентностей на </a:t>
            </a:r>
            <a:r>
              <a:rPr lang="ru-RU" dirty="0" smtClean="0"/>
              <a:t>рынке труда и в осуществлении карьерного роста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049" y="207984"/>
            <a:ext cx="10377253" cy="1270275"/>
          </a:xfrm>
        </p:spPr>
        <p:txBody>
          <a:bodyPr>
            <a:normAutofit/>
          </a:bodyPr>
          <a:lstStyle/>
          <a:p>
            <a:r>
              <a:rPr lang="ru-RU" sz="3400" b="1" dirty="0"/>
              <a:t>Пути </a:t>
            </a:r>
            <a:r>
              <a:rPr lang="ru-RU" sz="3400" b="1" dirty="0" smtClean="0"/>
              <a:t>проектирования</a:t>
            </a:r>
            <a:br>
              <a:rPr lang="ru-RU" sz="3400" b="1" dirty="0" smtClean="0"/>
            </a:br>
            <a:r>
              <a:rPr lang="ru-RU" sz="3400" b="1" dirty="0" smtClean="0"/>
              <a:t>педагогической</a:t>
            </a:r>
            <a:r>
              <a:rPr lang="ru-RU" sz="3400" b="1" dirty="0"/>
              <a:t> </a:t>
            </a:r>
            <a:r>
              <a:rPr lang="ru-RU" sz="3400" b="1" dirty="0" smtClean="0"/>
              <a:t>технологии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0068" y="1496484"/>
            <a:ext cx="9721215" cy="56980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/>
              <a:t>• Обучение, построенное на передаче </a:t>
            </a:r>
            <a:r>
              <a:rPr lang="ru-RU" sz="2300" dirty="0" smtClean="0"/>
              <a:t>информации, должно </a:t>
            </a:r>
            <a:r>
              <a:rPr lang="ru-RU" sz="2300" dirty="0"/>
              <a:t>быть заменено на </a:t>
            </a:r>
            <a:r>
              <a:rPr lang="ru-RU" sz="2300" dirty="0" smtClean="0"/>
              <a:t>обучением деятельностью</a:t>
            </a:r>
            <a:endParaRPr lang="ru-RU" sz="2300" dirty="0"/>
          </a:p>
          <a:p>
            <a:pPr>
              <a:buNone/>
            </a:pPr>
            <a:r>
              <a:rPr lang="ru-RU" sz="2300" dirty="0"/>
              <a:t>• Меняется содержание образования: </a:t>
            </a:r>
            <a:r>
              <a:rPr lang="ru-RU" sz="2300" dirty="0" smtClean="0"/>
              <a:t>не информация </a:t>
            </a:r>
            <a:r>
              <a:rPr lang="ru-RU" sz="2300" dirty="0"/>
              <a:t>о деятельности плюс </a:t>
            </a:r>
            <a:r>
              <a:rPr lang="ru-RU" sz="2300" dirty="0" smtClean="0"/>
              <a:t>немного деятельности</a:t>
            </a:r>
            <a:r>
              <a:rPr lang="ru-RU" sz="2300" dirty="0"/>
              <a:t>, а деятельность, </a:t>
            </a:r>
            <a:r>
              <a:rPr lang="ru-RU" sz="2300" dirty="0" smtClean="0"/>
              <a:t>основанная на </a:t>
            </a:r>
            <a:r>
              <a:rPr lang="ru-RU" sz="2300" dirty="0"/>
              <a:t>информации.</a:t>
            </a:r>
          </a:p>
          <a:p>
            <a:pPr>
              <a:buNone/>
            </a:pPr>
            <a:r>
              <a:rPr lang="ru-RU" sz="2300" dirty="0"/>
              <a:t>• Изменяются формы взаимодействия педагогов и детей. На смену</a:t>
            </a:r>
          </a:p>
          <a:p>
            <a:pPr>
              <a:buNone/>
            </a:pPr>
            <a:r>
              <a:rPr lang="ru-RU" sz="2300" dirty="0"/>
              <a:t>традиционным приходят формы активного обучения: игры, </a:t>
            </a:r>
            <a:r>
              <a:rPr lang="ru-RU" sz="2300" dirty="0" smtClean="0"/>
              <a:t>анализ конкретных </a:t>
            </a:r>
            <a:r>
              <a:rPr lang="ru-RU" sz="2300" dirty="0"/>
              <a:t>ситуаций, разыгрывание ролей и т.д.</a:t>
            </a:r>
          </a:p>
          <a:p>
            <a:pPr>
              <a:buNone/>
            </a:pPr>
            <a:r>
              <a:rPr lang="ru-RU" sz="2300" dirty="0"/>
              <a:t>• Изменение целей, содержания и формы обучения существенно</a:t>
            </a:r>
          </a:p>
          <a:p>
            <a:pPr>
              <a:buNone/>
            </a:pPr>
            <a:r>
              <a:rPr lang="ru-RU" sz="2300" dirty="0"/>
              <a:t>влияют на характер общения педагога и ребенка, на атмосферу их</a:t>
            </a:r>
          </a:p>
          <a:p>
            <a:pPr>
              <a:buNone/>
            </a:pPr>
            <a:r>
              <a:rPr lang="ru-RU" sz="2300" dirty="0"/>
              <a:t>взаимодействия. Партнерство, равенство личностей в поступках,</a:t>
            </a:r>
          </a:p>
          <a:p>
            <a:pPr>
              <a:buNone/>
            </a:pPr>
            <a:r>
              <a:rPr lang="ru-RU" sz="2300" dirty="0"/>
              <a:t>свобода в выборе, положительный эмоциональный фон – все это</a:t>
            </a:r>
          </a:p>
          <a:p>
            <a:pPr>
              <a:buNone/>
            </a:pPr>
            <a:r>
              <a:rPr lang="ru-RU" sz="2300" dirty="0"/>
              <a:t>становится доминантой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ПОСТРОЕНИЯ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2272180"/>
            <a:ext cx="10045256" cy="445230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700" dirty="0" err="1" smtClean="0"/>
              <a:t>Деятельностная</a:t>
            </a:r>
            <a:r>
              <a:rPr lang="ru-RU" sz="3700" dirty="0" smtClean="0"/>
              <a:t> активность</a:t>
            </a:r>
          </a:p>
          <a:p>
            <a:pPr algn="ctr"/>
            <a:endParaRPr lang="ru-RU" sz="3700" dirty="0"/>
          </a:p>
          <a:p>
            <a:pPr algn="ctr">
              <a:buNone/>
            </a:pPr>
            <a:r>
              <a:rPr lang="ru-RU" sz="3700" dirty="0" smtClean="0"/>
              <a:t>Индивидуализация</a:t>
            </a:r>
          </a:p>
          <a:p>
            <a:pPr algn="ctr"/>
            <a:endParaRPr lang="ru-RU" sz="3700" dirty="0" smtClean="0"/>
          </a:p>
          <a:p>
            <a:pPr algn="ctr">
              <a:buNone/>
            </a:pPr>
            <a:r>
              <a:rPr lang="ru-RU" sz="3700" dirty="0" smtClean="0"/>
              <a:t>Свобода личного выбора</a:t>
            </a:r>
          </a:p>
          <a:p>
            <a:pPr algn="ctr"/>
            <a:endParaRPr lang="ru-RU" sz="3700" dirty="0" smtClean="0"/>
          </a:p>
          <a:p>
            <a:pPr algn="ctr">
              <a:buNone/>
            </a:pPr>
            <a:r>
              <a:rPr lang="ru-RU" sz="3700" dirty="0" err="1" smtClean="0"/>
              <a:t>Рефлексивность</a:t>
            </a:r>
            <a:endParaRPr lang="ru-RU" sz="3700" dirty="0" smtClean="0"/>
          </a:p>
          <a:p>
            <a:pPr algn="ctr"/>
            <a:endParaRPr lang="ru-RU" sz="3700" dirty="0" smtClean="0"/>
          </a:p>
          <a:p>
            <a:pPr algn="ctr">
              <a:buNone/>
            </a:pPr>
            <a:r>
              <a:rPr lang="ru-RU" sz="3700" dirty="0" smtClean="0"/>
              <a:t>Партнерское взаимодействие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9880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педагогической</a:t>
            </a:r>
            <a:br>
              <a:rPr lang="ru-RU" b="1" dirty="0"/>
            </a:br>
            <a:r>
              <a:rPr lang="ru-RU" b="1" dirty="0"/>
              <a:t>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КОНЦЕПТУАЛЬНАЯ ОСНОВА</a:t>
            </a:r>
            <a:endParaRPr lang="ru-RU" b="1" dirty="0"/>
          </a:p>
          <a:p>
            <a:pPr>
              <a:buNone/>
            </a:pPr>
            <a:r>
              <a:rPr lang="ru-RU" b="1" dirty="0"/>
              <a:t>(научная </a:t>
            </a:r>
            <a:r>
              <a:rPr lang="ru-RU" b="1" dirty="0" smtClean="0"/>
              <a:t>база технологии</a:t>
            </a:r>
            <a:r>
              <a:rPr lang="ru-RU" b="1" dirty="0"/>
              <a:t>, </a:t>
            </a:r>
            <a:r>
              <a:rPr lang="ru-RU" b="1" dirty="0" smtClean="0"/>
              <a:t>те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-</a:t>
            </a:r>
            <a:endParaRPr lang="ru-RU" b="1" dirty="0"/>
          </a:p>
          <a:p>
            <a:pPr>
              <a:buNone/>
            </a:pPr>
            <a:r>
              <a:rPr lang="ru-RU" b="1" dirty="0"/>
              <a:t>педагогические </a:t>
            </a:r>
            <a:r>
              <a:rPr lang="ru-RU" b="1" dirty="0" err="1" smtClean="0"/>
              <a:t>идеи,которые</a:t>
            </a:r>
            <a:r>
              <a:rPr lang="ru-RU" b="1" dirty="0" smtClean="0"/>
              <a:t> </a:t>
            </a:r>
            <a:r>
              <a:rPr lang="ru-RU" b="1" dirty="0"/>
              <a:t>заложены в </a:t>
            </a:r>
            <a:r>
              <a:rPr lang="ru-RU" b="1" dirty="0" smtClean="0"/>
              <a:t>ее фундамент)</a:t>
            </a:r>
          </a:p>
          <a:p>
            <a:r>
              <a:rPr lang="ru-RU" b="1" dirty="0" smtClean="0"/>
              <a:t>СОДЕРЖАТЕЛЬНАЯ ЧАСТЬ</a:t>
            </a:r>
            <a:endParaRPr lang="ru-RU" b="1" dirty="0"/>
          </a:p>
          <a:p>
            <a:pPr>
              <a:buNone/>
            </a:pPr>
            <a:r>
              <a:rPr lang="ru-RU" b="1" dirty="0"/>
              <a:t>(цели и </a:t>
            </a:r>
            <a:r>
              <a:rPr lang="ru-RU" b="1" dirty="0" smtClean="0"/>
              <a:t>содержание обучения и воспитания</a:t>
            </a:r>
            <a:r>
              <a:rPr lang="ru-RU" b="1" dirty="0"/>
              <a:t>)</a:t>
            </a:r>
          </a:p>
          <a:p>
            <a:r>
              <a:rPr lang="ru-RU" b="1" dirty="0" smtClean="0"/>
              <a:t>ПРОЦЕССУАЛЬНАЯ ЧАСТЬ</a:t>
            </a:r>
            <a:endParaRPr lang="ru-RU" b="1" dirty="0"/>
          </a:p>
          <a:p>
            <a:pPr>
              <a:buNone/>
            </a:pPr>
            <a:r>
              <a:rPr lang="ru-RU" b="1" dirty="0"/>
              <a:t>(формы, </a:t>
            </a:r>
            <a:r>
              <a:rPr lang="ru-RU" b="1" dirty="0" smtClean="0"/>
              <a:t>методы, средства</a:t>
            </a:r>
            <a:r>
              <a:rPr lang="ru-RU" b="1" dirty="0"/>
              <a:t>, </a:t>
            </a:r>
            <a:r>
              <a:rPr lang="ru-RU" b="1" dirty="0" smtClean="0"/>
              <a:t>условия организации</a:t>
            </a:r>
            <a:endParaRPr lang="ru-RU" b="1" dirty="0"/>
          </a:p>
          <a:p>
            <a:pPr>
              <a:buNone/>
            </a:pPr>
            <a:r>
              <a:rPr lang="ru-RU" b="1" dirty="0" err="1" smtClean="0"/>
              <a:t>образовательногопроцесса</a:t>
            </a:r>
            <a:r>
              <a:rPr lang="ru-RU" b="1" dirty="0"/>
              <a:t>, результаты)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45" y="252042"/>
            <a:ext cx="10081260" cy="10674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Критерии выбора педагогических</a:t>
            </a:r>
            <a:br>
              <a:rPr lang="ru-RU" b="1" dirty="0"/>
            </a:br>
            <a:r>
              <a:rPr lang="ru-RU" b="1" dirty="0"/>
              <a:t>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444" y="2034004"/>
            <a:ext cx="10045256" cy="4690479"/>
          </a:xfrm>
        </p:spPr>
        <p:txBody>
          <a:bodyPr/>
          <a:lstStyle/>
          <a:p>
            <a:pPr algn="ctr"/>
            <a:r>
              <a:rPr lang="ru-RU" b="1" dirty="0"/>
              <a:t>Концептуальность</a:t>
            </a:r>
          </a:p>
          <a:p>
            <a:pPr algn="ctr"/>
            <a:r>
              <a:rPr lang="ru-RU" b="1" dirty="0"/>
              <a:t>Системность</a:t>
            </a:r>
          </a:p>
          <a:p>
            <a:pPr algn="ctr"/>
            <a:r>
              <a:rPr lang="ru-RU" b="1" dirty="0"/>
              <a:t>Управляемость</a:t>
            </a:r>
          </a:p>
          <a:p>
            <a:pPr algn="ctr"/>
            <a:r>
              <a:rPr lang="ru-RU" b="1" dirty="0" err="1"/>
              <a:t>Диагностичность</a:t>
            </a:r>
            <a:endParaRPr lang="ru-RU" b="1" dirty="0"/>
          </a:p>
          <a:p>
            <a:pPr algn="ctr"/>
            <a:r>
              <a:rPr lang="ru-RU" b="1" dirty="0" err="1"/>
              <a:t>Воспроизводимость</a:t>
            </a:r>
            <a:endParaRPr lang="ru-RU" b="1" dirty="0"/>
          </a:p>
          <a:p>
            <a:pPr algn="ctr"/>
            <a:r>
              <a:rPr lang="ru-RU" b="1" dirty="0" err="1"/>
              <a:t>Алгоритмичность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157501"/>
            <a:ext cx="9721215" cy="14965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Современные технологии образования детей дошкольного возраста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0068" y="2272181"/>
            <a:ext cx="9721215" cy="4482198"/>
          </a:xfrm>
        </p:spPr>
        <p:txBody>
          <a:bodyPr>
            <a:normAutofit lnSpcReduction="10000"/>
          </a:bodyPr>
          <a:lstStyle/>
          <a:p>
            <a:r>
              <a:rPr lang="ru-RU" sz="3700" dirty="0" smtClean="0"/>
              <a:t>1 </a:t>
            </a:r>
            <a:r>
              <a:rPr lang="ru-RU" sz="3700" dirty="0"/>
              <a:t>группа. 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  Технологии системно– </a:t>
            </a:r>
            <a:r>
              <a:rPr lang="ru-RU" sz="3700" dirty="0" err="1"/>
              <a:t>деятельностного</a:t>
            </a:r>
            <a:r>
              <a:rPr lang="ru-RU" sz="3700" dirty="0"/>
              <a:t> </a:t>
            </a:r>
            <a:r>
              <a:rPr lang="ru-RU" sz="3700" dirty="0" smtClean="0"/>
              <a:t>подхода</a:t>
            </a:r>
          </a:p>
          <a:p>
            <a:r>
              <a:rPr lang="ru-RU" sz="3700" dirty="0"/>
              <a:t>2 </a:t>
            </a:r>
            <a:r>
              <a:rPr lang="ru-RU" sz="3700" dirty="0" smtClean="0"/>
              <a:t>группа. </a:t>
            </a:r>
          </a:p>
          <a:p>
            <a:pPr>
              <a:buNone/>
            </a:pPr>
            <a:r>
              <a:rPr lang="ru-RU" sz="3700" dirty="0" smtClean="0"/>
              <a:t>  Игровые </a:t>
            </a:r>
            <a:r>
              <a:rPr lang="ru-RU" sz="3700" dirty="0"/>
              <a:t>педагогические </a:t>
            </a:r>
            <a:r>
              <a:rPr lang="ru-RU" sz="3700" dirty="0" smtClean="0"/>
              <a:t>технологии</a:t>
            </a:r>
          </a:p>
          <a:p>
            <a:r>
              <a:rPr lang="ru-RU" sz="3700" dirty="0"/>
              <a:t>3 </a:t>
            </a:r>
            <a:r>
              <a:rPr lang="ru-RU" sz="3700" dirty="0" smtClean="0"/>
              <a:t>группа. </a:t>
            </a:r>
          </a:p>
          <a:p>
            <a:pPr>
              <a:buNone/>
            </a:pPr>
            <a:r>
              <a:rPr lang="ru-RU" sz="3700" dirty="0" smtClean="0"/>
              <a:t>  Технологии </a:t>
            </a:r>
            <a:r>
              <a:rPr lang="ru-RU" sz="3700" dirty="0"/>
              <a:t>обучения </a:t>
            </a:r>
            <a:r>
              <a:rPr lang="ru-RU" sz="3700" dirty="0" smtClean="0"/>
              <a:t>и развития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546</TotalTime>
  <Words>1421</Words>
  <Application>Microsoft Office PowerPoint</Application>
  <PresentationFormat>Произвольный</PresentationFormat>
  <Paragraphs>308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Современные технологии образования детей дошкольного возраста</vt:lpstr>
      <vt:lpstr>   ПОНЯТИЕ ПЕДАГОГИЧЕСКАЯ ТЕХНОЛОГИЯ </vt:lpstr>
      <vt:lpstr>Что есть технология? </vt:lpstr>
      <vt:lpstr>Сущность современных педагогических технологий </vt:lpstr>
      <vt:lpstr>Пути проектирования педагогической технологии</vt:lpstr>
      <vt:lpstr>ПРИНЦИПЫ ПОСТРОЕНИЯ ТЕХНОЛОГИИ</vt:lpstr>
      <vt:lpstr>Структура педагогической технологии</vt:lpstr>
      <vt:lpstr>Критерии выбора педагогических технологий</vt:lpstr>
      <vt:lpstr>Современные технологии образования детей дошкольного возраста </vt:lpstr>
      <vt:lpstr>Технологии системно– деятельностного подхода </vt:lpstr>
      <vt:lpstr>Игровые педагогические технологии </vt:lpstr>
      <vt:lpstr>Технологии обучения и развития </vt:lpstr>
      <vt:lpstr>ОРГАНИЗАЦИЯ РАЗНООБРАЗНЫХ ФОРМ РАБОТЫ С ДЕТЬМИ</vt:lpstr>
      <vt:lpstr>ПРОЕКТНАЯ ДЕЯТЕЛЬНОСТЬ</vt:lpstr>
      <vt:lpstr>ПРОЕКТНАЯ ДЕЯТЕЛЬНОСТЬ</vt:lpstr>
      <vt:lpstr>ДЕТСКОЕ ИССЛЕДОВАНИЕ</vt:lpstr>
      <vt:lpstr>ДЕТСКОЕ ИССЛЕДОВАНИЕ</vt:lpstr>
      <vt:lpstr>РАЗВИВАЮЩАЯ ИГРА</vt:lpstr>
      <vt:lpstr>РАЗВИВАЮЩАЯ ИГРА</vt:lpstr>
      <vt:lpstr>ТРЕНИНГ</vt:lpstr>
      <vt:lpstr>ТРИЗ</vt:lpstr>
      <vt:lpstr>ТРИЗ</vt:lpstr>
      <vt:lpstr>ПУТЕШЕСТВИЕ ПО КАРТЕ</vt:lpstr>
      <vt:lpstr>ПУТЕШЕСТВИЕ ПО КАРТЕ</vt:lpstr>
      <vt:lpstr>ПУТЕШЕСТВИЕ ПО «РЕКЕ ВРЕМЕНИ»</vt:lpstr>
      <vt:lpstr>«ПУТЕШЕСТВИЕ ПО «РЕКЕ ВРЕМЕНИ»</vt:lpstr>
      <vt:lpstr>РАБОТА С ПОСЛОВИЦЕЙ</vt:lpstr>
      <vt:lpstr>РАБОТА С ПОСЛОВИЦЕЙ</vt:lpstr>
      <vt:lpstr>РАССМАТРИВАНИЕ КАРТИНЫ</vt:lpstr>
      <vt:lpstr>РАССМАТРИВАНИЕ КАРТИНЫ</vt:lpstr>
      <vt:lpstr>Слайд 31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образования детей дошкольного возраста</dc:title>
  <dc:creator>User</dc:creator>
  <cp:lastModifiedBy>User</cp:lastModifiedBy>
  <cp:revision>58</cp:revision>
  <dcterms:created xsi:type="dcterms:W3CDTF">2015-11-19T05:12:48Z</dcterms:created>
  <dcterms:modified xsi:type="dcterms:W3CDTF">2016-01-14T03:56:22Z</dcterms:modified>
</cp:coreProperties>
</file>