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8" r:id="rId4"/>
    <p:sldId id="257" r:id="rId5"/>
    <p:sldId id="259" r:id="rId6"/>
    <p:sldId id="260" r:id="rId7"/>
    <p:sldId id="264" r:id="rId8"/>
    <p:sldId id="261" r:id="rId9"/>
    <p:sldId id="271" r:id="rId10"/>
    <p:sldId id="265" r:id="rId11"/>
    <p:sldId id="262" r:id="rId12"/>
    <p:sldId id="266" r:id="rId13"/>
    <p:sldId id="275" r:id="rId14"/>
    <p:sldId id="269" r:id="rId15"/>
    <p:sldId id="267" r:id="rId16"/>
    <p:sldId id="268" r:id="rId17"/>
    <p:sldId id="270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524000" y="1905000"/>
            <a:ext cx="7010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6815048D-9A04-4819-AF0E-79373E9B3C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ED46AE1-B2EE-45EF-BE24-3D00D1E5180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30828A6-7A16-4F47-A19A-873C90330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00132"/>
          </a:xfrm>
        </p:spPr>
        <p:txBody>
          <a:bodyPr>
            <a:normAutofit/>
          </a:bodyPr>
          <a:lstStyle/>
          <a:p>
            <a:pPr algn="l">
              <a:spcBef>
                <a:spcPct val="50000"/>
              </a:spcBef>
            </a:pP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Почаевская</a:t>
            </a: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57298"/>
            <a:ext cx="7772400" cy="385765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математики в 6 классе по теме:</a:t>
            </a:r>
          </a:p>
          <a:p>
            <a:pPr algn="ctr"/>
            <a:endParaRPr lang="ru-RU" sz="36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«Противоположные числа»</a:t>
            </a:r>
          </a:p>
          <a:p>
            <a:pPr algn="ctr"/>
            <a:endParaRPr lang="ru-RU" sz="5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Никулина Н.И.</a:t>
            </a:r>
          </a:p>
          <a:p>
            <a:pPr algn="ctr"/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5400" dirty="0" smtClean="0"/>
              <a:t>  2; 4; -20; 8; -6; -4; </a:t>
            </a:r>
          </a:p>
          <a:p>
            <a:pPr algn="just">
              <a:buNone/>
            </a:pPr>
            <a:r>
              <a:rPr lang="ru-RU" sz="5400" dirty="0" smtClean="0"/>
              <a:t>-10; 14; 12; 6; 16; -2.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противоположные числа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428604"/>
            <a:ext cx="8358214" cy="13779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8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Противоположные 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числа</a:t>
            </a:r>
            <a:r>
              <a:rPr lang="ru-RU" sz="3800" b="1" dirty="0">
                <a:solidFill>
                  <a:srgbClr val="CC00FF"/>
                </a:solidFill>
              </a:rPr>
              <a:t/>
            </a:r>
            <a:br>
              <a:rPr lang="ru-RU" sz="3800" b="1" dirty="0">
                <a:solidFill>
                  <a:srgbClr val="CC00FF"/>
                </a:solidFill>
              </a:rPr>
            </a:br>
            <a:r>
              <a:rPr lang="ru-RU" sz="3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Два числа, отличающиеся друг от друга только знаками, называются противоположными.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611188" y="4221163"/>
            <a:ext cx="8353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4643438" y="3789363"/>
            <a:ext cx="0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356100" y="2781300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/>
              <a:t>0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2268538" y="3933825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7164388" y="3933825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908175" y="4292600"/>
            <a:ext cx="6365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/>
              <a:t>-5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732588" y="4292600"/>
            <a:ext cx="904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/>
              <a:t> +5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468313" y="5286388"/>
            <a:ext cx="8040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Приведите свои примеры противоположных чисел</a:t>
            </a:r>
          </a:p>
        </p:txBody>
      </p:sp>
      <p:pic>
        <p:nvPicPr>
          <p:cNvPr id="9229" name="Picture 13" descr="J00762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133600"/>
            <a:ext cx="1439863" cy="1905000"/>
          </a:xfrm>
          <a:prstGeom prst="rect">
            <a:avLst/>
          </a:prstGeom>
          <a:noFill/>
        </p:spPr>
      </p:pic>
      <p:pic>
        <p:nvPicPr>
          <p:cNvPr id="9230" name="Picture 14" descr="J007621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000240"/>
            <a:ext cx="1512887" cy="1905000"/>
          </a:xfrm>
          <a:prstGeom prst="rect">
            <a:avLst/>
          </a:prstGeom>
          <a:noFill/>
        </p:spPr>
      </p:pic>
      <p:pic>
        <p:nvPicPr>
          <p:cNvPr id="9231" name="Picture 15" descr="J00761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54925" y="188913"/>
            <a:ext cx="1489075" cy="1098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координатной прямой отметить точки, обозначающие числа, противоположные данным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-1; -3; -5; 2; 4.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-3; -6; 2; 5; 8.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I </a:t>
            </a:r>
            <a:r>
              <a:rPr lang="ru-RU" dirty="0" smtClean="0"/>
              <a:t>Группа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противоположные отрицательным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………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каждого числа есть только одно число………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II</a:t>
            </a:r>
            <a:r>
              <a:rPr lang="ru-RU" dirty="0" smtClean="0"/>
              <a:t> Группа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противоположные положительным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0 противоположно…….</a:t>
            </a:r>
            <a:endParaRPr lang="ru-RU" dirty="0"/>
          </a:p>
        </p:txBody>
      </p:sp>
      <p:pic>
        <p:nvPicPr>
          <p:cNvPr id="10" name="Рисунок 9" descr="img4"/>
          <p:cNvPicPr/>
          <p:nvPr/>
        </p:nvPicPr>
        <p:blipFill>
          <a:blip r:embed="rId2"/>
          <a:srcRect t="19644" r="50600" b="65313"/>
          <a:stretch>
            <a:fillRect/>
          </a:stretch>
        </p:blipFill>
        <p:spPr bwMode="auto">
          <a:xfrm>
            <a:off x="571472" y="2357430"/>
            <a:ext cx="350046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img4"/>
          <p:cNvPicPr/>
          <p:nvPr/>
        </p:nvPicPr>
        <p:blipFill>
          <a:blip r:embed="rId2"/>
          <a:srcRect t="51195" r="50727" b="33935"/>
          <a:stretch>
            <a:fillRect/>
          </a:stretch>
        </p:blipFill>
        <p:spPr bwMode="auto">
          <a:xfrm>
            <a:off x="5072066" y="2357430"/>
            <a:ext cx="364333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7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противоположных чисел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Числа, противоположные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отрицательным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положительные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числа, противоположные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положительным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отрицательные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Для каждого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числа есть только 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одно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противоположное ему число.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противоположно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самому себе.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Число противоположное числу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обозначают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–а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-(-а) =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Заполните пустые места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таблице</a:t>
            </a:r>
            <a:endParaRPr lang="ru-RU" sz="4400" dirty="0"/>
          </a:p>
        </p:txBody>
      </p:sp>
      <p:graphicFrame>
        <p:nvGraphicFramePr>
          <p:cNvPr id="16428" name="Group 44"/>
          <p:cNvGraphicFramePr>
            <a:graphicFrameLocks noGrp="1"/>
          </p:cNvGraphicFramePr>
          <p:nvPr>
            <p:ph idx="1"/>
          </p:nvPr>
        </p:nvGraphicFramePr>
        <p:xfrm>
          <a:off x="1524000" y="2205038"/>
          <a:ext cx="7010400" cy="2453069"/>
        </p:xfrm>
        <a:graphic>
          <a:graphicData uri="http://schemas.openxmlformats.org/drawingml/2006/table">
            <a:tbl>
              <a:tblPr/>
              <a:tblGrid>
                <a:gridCol w="876300"/>
                <a:gridCol w="876300"/>
                <a:gridCol w="876300"/>
                <a:gridCol w="876300"/>
                <a:gridCol w="876300"/>
                <a:gridCol w="876300"/>
                <a:gridCol w="876300"/>
                <a:gridCol w="876300"/>
              </a:tblGrid>
              <a:tr h="1014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4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Arial" charset="0"/>
                        </a:rPr>
                        <a:t>-Х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29" name="AutoShape 45"/>
          <p:cNvSpPr>
            <a:spLocks noChangeArrowheads="1"/>
          </p:cNvSpPr>
          <p:nvPr/>
        </p:nvSpPr>
        <p:spPr bwMode="auto">
          <a:xfrm>
            <a:off x="2484438" y="2636838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0" name="AutoShape 46"/>
          <p:cNvSpPr>
            <a:spLocks noChangeArrowheads="1"/>
          </p:cNvSpPr>
          <p:nvPr/>
        </p:nvSpPr>
        <p:spPr bwMode="auto">
          <a:xfrm>
            <a:off x="3419475" y="4005263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1" name="AutoShape 47"/>
          <p:cNvSpPr>
            <a:spLocks noChangeArrowheads="1"/>
          </p:cNvSpPr>
          <p:nvPr/>
        </p:nvSpPr>
        <p:spPr bwMode="auto">
          <a:xfrm>
            <a:off x="4284663" y="2636838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2" name="AutoShape 48"/>
          <p:cNvSpPr>
            <a:spLocks noChangeArrowheads="1"/>
          </p:cNvSpPr>
          <p:nvPr/>
        </p:nvSpPr>
        <p:spPr bwMode="auto">
          <a:xfrm>
            <a:off x="5148263" y="2636838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3" name="AutoShape 49"/>
          <p:cNvSpPr>
            <a:spLocks noChangeArrowheads="1"/>
          </p:cNvSpPr>
          <p:nvPr/>
        </p:nvSpPr>
        <p:spPr bwMode="auto">
          <a:xfrm>
            <a:off x="6084888" y="4005263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4" name="AutoShape 50"/>
          <p:cNvSpPr>
            <a:spLocks noChangeArrowheads="1"/>
          </p:cNvSpPr>
          <p:nvPr/>
        </p:nvSpPr>
        <p:spPr bwMode="auto">
          <a:xfrm>
            <a:off x="6948488" y="2636838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5" name="AutoShape 51"/>
          <p:cNvSpPr>
            <a:spLocks noChangeArrowheads="1"/>
          </p:cNvSpPr>
          <p:nvPr/>
        </p:nvSpPr>
        <p:spPr bwMode="auto">
          <a:xfrm>
            <a:off x="7812088" y="4005263"/>
            <a:ext cx="625475" cy="627062"/>
          </a:xfrm>
          <a:prstGeom prst="star16">
            <a:avLst>
              <a:gd name="adj" fmla="val 37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6" name="Line 52"/>
          <p:cNvSpPr>
            <a:spLocks noChangeShapeType="1"/>
          </p:cNvSpPr>
          <p:nvPr/>
        </p:nvSpPr>
        <p:spPr bwMode="auto">
          <a:xfrm flipV="1">
            <a:off x="1619250" y="5949950"/>
            <a:ext cx="71294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>
            <a:off x="5076825" y="57340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8" name="Text Box 54"/>
          <p:cNvSpPr txBox="1">
            <a:spLocks noChangeArrowheads="1"/>
          </p:cNvSpPr>
          <p:nvPr/>
        </p:nvSpPr>
        <p:spPr bwMode="auto">
          <a:xfrm>
            <a:off x="4859338" y="4941888"/>
            <a:ext cx="409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/>
              <a:t>0</a:t>
            </a:r>
          </a:p>
        </p:txBody>
      </p:sp>
      <p:pic>
        <p:nvPicPr>
          <p:cNvPr id="16439" name="Picture 55" descr="j033639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76" y="1071546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9" grpId="0" animBg="1"/>
      <p:bldP spid="16430" grpId="0" animBg="1"/>
      <p:bldP spid="16431" grpId="0" animBg="1"/>
      <p:bldP spid="16432" grpId="0" animBg="1"/>
      <p:bldP spid="16433" grpId="0" animBg="1"/>
      <p:bldP spid="16434" grpId="0" animBg="1"/>
      <p:bldP spid="16435" grpId="0" animBg="1"/>
      <p:bldP spid="16436" grpId="0" animBg="1"/>
      <p:bldP spid="16437" grpId="0" animBg="1"/>
      <p:bldP spid="164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622300" y="84138"/>
            <a:ext cx="7664450" cy="1565275"/>
          </a:xfrm>
          <a:prstGeom prst="horizontalScroll">
            <a:avLst>
              <a:gd name="adj" fmla="val 16412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  <a:latin typeface="Comic Sans MS" pitchFamily="66" charset="0"/>
              </a:rPr>
              <a:t>Запишите число противоположное данному: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468313" y="1916113"/>
            <a:ext cx="1436687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2847975" y="1916113"/>
            <a:ext cx="1436688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–</a:t>
            </a:r>
            <a:r>
              <a:rPr lang="ru-RU">
                <a:latin typeface="Comic Sans MS" pitchFamily="66" charset="0"/>
              </a:rPr>
              <a:t> </a:t>
            </a:r>
            <a:r>
              <a:rPr lang="ru-RU" sz="3200" b="1">
                <a:latin typeface="Comic Sans MS" pitchFamily="66" charset="0"/>
              </a:rPr>
              <a:t>7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468313" y="3141663"/>
            <a:ext cx="1436687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–</a:t>
            </a:r>
            <a:r>
              <a:rPr lang="ru-RU" sz="320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2847975" y="3141663"/>
            <a:ext cx="1436688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4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468313" y="4437063"/>
            <a:ext cx="2117725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–(–5)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2847975" y="4352925"/>
            <a:ext cx="1436688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–</a:t>
            </a:r>
            <a:r>
              <a:rPr lang="en-US" sz="2400" b="1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3200" b="1">
                <a:latin typeface="Comic Sans MS" pitchFamily="66" charset="0"/>
              </a:rPr>
              <a:t>5</a:t>
            </a:r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468313" y="5589588"/>
            <a:ext cx="2117725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–(+3)</a:t>
            </a:r>
          </a:p>
        </p:txBody>
      </p:sp>
      <p:sp>
        <p:nvSpPr>
          <p:cNvPr id="2076" name="AutoShape 28"/>
          <p:cNvSpPr>
            <a:spLocks noChangeArrowheads="1"/>
          </p:cNvSpPr>
          <p:nvPr/>
        </p:nvSpPr>
        <p:spPr bwMode="auto">
          <a:xfrm>
            <a:off x="2843213" y="5589588"/>
            <a:ext cx="1436687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3</a:t>
            </a:r>
          </a:p>
        </p:txBody>
      </p:sp>
      <p:sp>
        <p:nvSpPr>
          <p:cNvPr id="2078" name="AutoShape 30"/>
          <p:cNvSpPr>
            <a:spLocks noChangeArrowheads="1"/>
          </p:cNvSpPr>
          <p:nvPr/>
        </p:nvSpPr>
        <p:spPr bwMode="auto">
          <a:xfrm>
            <a:off x="7456488" y="1974850"/>
            <a:ext cx="1436687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6</a:t>
            </a:r>
          </a:p>
        </p:txBody>
      </p:sp>
      <p:sp>
        <p:nvSpPr>
          <p:cNvPr id="2080" name="AutoShape 32"/>
          <p:cNvSpPr>
            <a:spLocks noChangeArrowheads="1"/>
          </p:cNvSpPr>
          <p:nvPr/>
        </p:nvSpPr>
        <p:spPr bwMode="auto">
          <a:xfrm>
            <a:off x="7456488" y="3200400"/>
            <a:ext cx="1436687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–</a:t>
            </a:r>
            <a:r>
              <a:rPr lang="ru-RU" sz="3200">
                <a:latin typeface="Comic Sans MS" pitchFamily="66" charset="0"/>
              </a:rPr>
              <a:t> </a:t>
            </a:r>
            <a:r>
              <a:rPr lang="ru-RU" sz="3200" b="1">
                <a:latin typeface="Comic Sans MS" pitchFamily="66" charset="0"/>
              </a:rPr>
              <a:t>2</a:t>
            </a:r>
          </a:p>
        </p:txBody>
      </p:sp>
      <p:sp>
        <p:nvSpPr>
          <p:cNvPr id="2082" name="AutoShape 34"/>
          <p:cNvSpPr>
            <a:spLocks noChangeArrowheads="1"/>
          </p:cNvSpPr>
          <p:nvPr/>
        </p:nvSpPr>
        <p:spPr bwMode="auto">
          <a:xfrm>
            <a:off x="7456488" y="4411663"/>
            <a:ext cx="1436687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9</a:t>
            </a:r>
          </a:p>
        </p:txBody>
      </p:sp>
      <p:sp>
        <p:nvSpPr>
          <p:cNvPr id="2084" name="AutoShape 36"/>
          <p:cNvSpPr>
            <a:spLocks noChangeArrowheads="1"/>
          </p:cNvSpPr>
          <p:nvPr/>
        </p:nvSpPr>
        <p:spPr bwMode="auto">
          <a:xfrm>
            <a:off x="7451725" y="5648325"/>
            <a:ext cx="1436688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99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8</a:t>
            </a:r>
          </a:p>
        </p:txBody>
      </p:sp>
      <p:sp>
        <p:nvSpPr>
          <p:cNvPr id="2085" name="AutoShape 37"/>
          <p:cNvSpPr>
            <a:spLocks noChangeArrowheads="1"/>
          </p:cNvSpPr>
          <p:nvPr/>
        </p:nvSpPr>
        <p:spPr bwMode="auto">
          <a:xfrm>
            <a:off x="5003800" y="1916113"/>
            <a:ext cx="2117725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+(–6)</a:t>
            </a:r>
          </a:p>
        </p:txBody>
      </p:sp>
      <p:sp>
        <p:nvSpPr>
          <p:cNvPr id="2086" name="AutoShape 38"/>
          <p:cNvSpPr>
            <a:spLocks noChangeArrowheads="1"/>
          </p:cNvSpPr>
          <p:nvPr/>
        </p:nvSpPr>
        <p:spPr bwMode="auto">
          <a:xfrm>
            <a:off x="5076825" y="3141663"/>
            <a:ext cx="2117725" cy="1020762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–(–2)</a:t>
            </a:r>
          </a:p>
        </p:txBody>
      </p:sp>
      <p:sp>
        <p:nvSpPr>
          <p:cNvPr id="2087" name="AutoShape 39"/>
          <p:cNvSpPr>
            <a:spLocks noChangeArrowheads="1"/>
          </p:cNvSpPr>
          <p:nvPr/>
        </p:nvSpPr>
        <p:spPr bwMode="auto">
          <a:xfrm>
            <a:off x="5076825" y="4292600"/>
            <a:ext cx="2117725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–(+9)</a:t>
            </a:r>
          </a:p>
        </p:txBody>
      </p:sp>
      <p:sp>
        <p:nvSpPr>
          <p:cNvPr id="2090" name="AutoShape 42"/>
          <p:cNvSpPr>
            <a:spLocks noChangeArrowheads="1"/>
          </p:cNvSpPr>
          <p:nvPr/>
        </p:nvSpPr>
        <p:spPr bwMode="auto">
          <a:xfrm>
            <a:off x="4356100" y="5648325"/>
            <a:ext cx="2909888" cy="1020763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FFFCC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–(–(</a:t>
            </a:r>
            <a:r>
              <a:rPr lang="ru-RU" sz="3200" b="1">
                <a:solidFill>
                  <a:srgbClr val="000066"/>
                </a:solidFill>
              </a:rPr>
              <a:t>–</a:t>
            </a:r>
            <a:r>
              <a:rPr lang="ru-RU" sz="3200" b="1">
                <a:solidFill>
                  <a:srgbClr val="000066"/>
                </a:solidFill>
                <a:latin typeface="Comic Sans MS" pitchFamily="66" charset="0"/>
              </a:rPr>
              <a:t>8))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10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10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10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10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1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 animBg="1"/>
      <p:bldP spid="2068" grpId="0" animBg="1"/>
      <p:bldP spid="2069" grpId="0" animBg="1"/>
      <p:bldP spid="2070" grpId="0" animBg="1"/>
      <p:bldP spid="2071" grpId="0" animBg="1"/>
      <p:bldP spid="2072" grpId="0" animBg="1"/>
      <p:bldP spid="2075" grpId="0" animBg="1"/>
      <p:bldP spid="2076" grpId="0" animBg="1"/>
      <p:bldP spid="2078" grpId="0" animBg="1"/>
      <p:bldP spid="2080" grpId="0" animBg="1"/>
      <p:bldP spid="2082" grpId="0" animBg="1"/>
      <p:bldP spid="2084" grpId="0" animBg="1"/>
      <p:bldP spid="2085" grpId="0" animBg="1"/>
      <p:bldP spid="2086" grpId="0" animBg="1"/>
      <p:bldP spid="2087" grpId="0" animBg="1"/>
      <p:bldP spid="209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 Математик, уроженец чешского города </a:t>
            </a:r>
            <a:r>
              <a:rPr lang="ru-RU" dirty="0" err="1" smtClean="0"/>
              <a:t>Хеба</a:t>
            </a:r>
            <a:r>
              <a:rPr lang="ru-RU" dirty="0" smtClean="0"/>
              <a:t>. Обучался в Лейпцигском университете, а затем преподавал в нем. Первый начал чтение лекций по алгебре в этом университете. Ему принадлежит сочинение «Быстрый и красивый счет для всего купечества» (Лейпциг, 1489), выдержавшее много изданий; в нем впервые появились знаки «+» (плюс), «-» (минус) и таблица умножения (в печатном виде). У него встречается термин «обратная дробь». </a:t>
            </a:r>
            <a:r>
              <a:rPr lang="ru-RU" dirty="0" err="1" smtClean="0"/>
              <a:t>Видман</a:t>
            </a:r>
            <a:r>
              <a:rPr lang="ru-RU" dirty="0" smtClean="0"/>
              <a:t> различает 28 видов задач.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 </a:t>
            </a:r>
            <a:r>
              <a:rPr lang="ru-RU" sz="66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Видман</a:t>
            </a:r>
            <a:endParaRPr lang="ru-RU" sz="66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Я утверждаю, что: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1) Два числа, отличающиеся друг от друга только знаками, называются противоположными числами.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2) Существует число, имеющее два противоположных ему числа.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Число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0  противоположно самому себе.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4) Прямую, с выбранными на ней началом отсчёта,  единичным отрезком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направлением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называют координатной прямой.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5)Число, показывающее положение точки на прямой, называют координатой этой точки. </a:t>
            </a:r>
          </a:p>
          <a:p>
            <a:pPr algn="ctr">
              <a:buNone/>
            </a:pPr>
            <a:r>
              <a:rPr lang="ru-RU" sz="5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5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+ + +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Графический диктант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на дом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b="1" dirty="0"/>
              <a:t>Изучить п.27. </a:t>
            </a:r>
          </a:p>
          <a:p>
            <a:r>
              <a:rPr lang="ru-RU" sz="4000" b="1" dirty="0"/>
              <a:t>Решить № </a:t>
            </a:r>
            <a:r>
              <a:rPr lang="ru-RU" sz="4000" b="1" dirty="0" smtClean="0"/>
              <a:t>9</a:t>
            </a:r>
            <a:r>
              <a:rPr lang="en-US" sz="4000" b="1" dirty="0" smtClean="0"/>
              <a:t>43</a:t>
            </a:r>
            <a:r>
              <a:rPr lang="ru-RU" sz="4000" b="1" dirty="0" smtClean="0"/>
              <a:t>, </a:t>
            </a:r>
            <a:r>
              <a:rPr lang="ru-RU" sz="4000" b="1" dirty="0"/>
              <a:t>№ </a:t>
            </a:r>
            <a:r>
              <a:rPr lang="ru-RU" sz="4000" b="1" dirty="0" smtClean="0"/>
              <a:t>9</a:t>
            </a:r>
            <a:r>
              <a:rPr lang="en-US" sz="4000" b="1" dirty="0" smtClean="0"/>
              <a:t>45(</a:t>
            </a:r>
            <a:r>
              <a:rPr lang="ru-RU" sz="4000" b="1" dirty="0" err="1" smtClean="0"/>
              <a:t>а,б</a:t>
            </a:r>
            <a:r>
              <a:rPr lang="en-US" sz="4000" b="1" dirty="0" smtClean="0"/>
              <a:t>)</a:t>
            </a:r>
            <a:r>
              <a:rPr lang="ru-RU" sz="4000" b="1" dirty="0" smtClean="0"/>
              <a:t>,</a:t>
            </a:r>
            <a:endParaRPr lang="ru-RU" sz="4000" b="1" dirty="0"/>
          </a:p>
          <a:p>
            <a:r>
              <a:rPr lang="ru-RU" sz="4000" b="1" dirty="0"/>
              <a:t> № </a:t>
            </a:r>
            <a:r>
              <a:rPr lang="ru-RU" sz="4000" b="1" dirty="0" smtClean="0"/>
              <a:t>946, </a:t>
            </a:r>
            <a:r>
              <a:rPr lang="ru-RU" sz="4000" b="1" dirty="0"/>
              <a:t>№ </a:t>
            </a:r>
            <a:r>
              <a:rPr lang="ru-RU" sz="4000" b="1" dirty="0" smtClean="0"/>
              <a:t>947, 948(а) по выбору</a:t>
            </a:r>
            <a:endParaRPr lang="ru-RU" sz="4000" b="1" dirty="0"/>
          </a:p>
        </p:txBody>
      </p:sp>
      <p:pic>
        <p:nvPicPr>
          <p:cNvPr id="61445" name="Picture 5" descr="0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797425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836613"/>
            <a:ext cx="8153400" cy="5259387"/>
          </a:xfrm>
        </p:spPr>
        <p:txBody>
          <a:bodyPr/>
          <a:lstStyle/>
          <a:p>
            <a:pPr eaLnBrk="1" hangingPunct="1"/>
            <a:endParaRPr lang="ru-RU" sz="1400" u="sng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Сп</a:t>
            </a:r>
            <a:r>
              <a:rPr lang="ru-RU" sz="9600" b="1" dirty="0" smtClean="0">
                <a:solidFill>
                  <a:srgbClr val="FFC000"/>
                </a:solidFill>
              </a:rPr>
              <a:t>ас</a:t>
            </a:r>
            <a:r>
              <a:rPr lang="ru-RU" sz="9600" b="1" dirty="0" smtClean="0">
                <a:solidFill>
                  <a:srgbClr val="FFFF00"/>
                </a:solidFill>
              </a:rPr>
              <a:t>иб</a:t>
            </a:r>
            <a:r>
              <a:rPr lang="ru-RU" sz="9600" b="1" dirty="0" smtClean="0">
                <a:solidFill>
                  <a:srgbClr val="00B050"/>
                </a:solidFill>
              </a:rPr>
              <a:t>о </a:t>
            </a:r>
            <a:r>
              <a:rPr lang="ru-RU" sz="9600" b="1" dirty="0" smtClean="0">
                <a:solidFill>
                  <a:srgbClr val="00B050"/>
                </a:solidFill>
              </a:rPr>
              <a:t>за</a:t>
            </a:r>
            <a:r>
              <a:rPr lang="ru-RU" sz="9600" b="1" dirty="0" smtClean="0">
                <a:solidFill>
                  <a:srgbClr val="FF0000"/>
                </a:solidFill>
              </a:rPr>
              <a:t> </a:t>
            </a:r>
            <a:r>
              <a:rPr lang="ru-RU" sz="9600" b="1" dirty="0" smtClean="0">
                <a:solidFill>
                  <a:srgbClr val="00B0F0"/>
                </a:solidFill>
              </a:rPr>
              <a:t>вни</a:t>
            </a:r>
            <a:r>
              <a:rPr lang="ru-RU" sz="9600" b="1" dirty="0" smtClean="0">
                <a:solidFill>
                  <a:srgbClr val="0070C0"/>
                </a:solidFill>
              </a:rPr>
              <a:t>ман</a:t>
            </a:r>
            <a:r>
              <a:rPr lang="ru-RU" sz="9600" b="1" dirty="0" smtClean="0">
                <a:solidFill>
                  <a:srgbClr val="7030A0"/>
                </a:solidFill>
              </a:rPr>
              <a:t>ие !</a:t>
            </a:r>
          </a:p>
          <a:p>
            <a:pPr eaLnBrk="1" hangingPunct="1"/>
            <a:endParaRPr lang="ru-RU" sz="1400" dirty="0" smtClean="0"/>
          </a:p>
          <a:p>
            <a:pPr eaLnBrk="1" hangingPunct="1">
              <a:buFontTx/>
              <a:buNone/>
            </a:pPr>
            <a:endParaRPr lang="ru-RU" sz="1200" dirty="0" smtClean="0"/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</a:p>
          <a:p>
            <a:pPr algn="ctr">
              <a:buNone/>
            </a:pPr>
            <a:endParaRPr lang="ru-RU" sz="8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14.02.2013г.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357158" y="214313"/>
            <a:ext cx="7872442" cy="5792787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Учиться можно весело… Чтобы переваривать знания, надо поглощать их с аппетитом</a:t>
            </a:r>
          </a:p>
          <a:p>
            <a:pPr algn="r">
              <a:buNone/>
            </a:pPr>
            <a:endParaRPr lang="ru-RU" sz="4400" dirty="0" smtClean="0"/>
          </a:p>
          <a:p>
            <a:pPr algn="r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Анатоль Франс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Охарактеризуйте, человечков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00174"/>
            <a:ext cx="199821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285992"/>
            <a:ext cx="1907286" cy="316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Противоположные числа</a:t>
            </a:r>
            <a:endParaRPr lang="ru-RU" sz="6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base">
              <a:spcAft>
                <a:spcPct val="0"/>
              </a:spcAft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Тема  урока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Познакомиться с определением противоположных чисел;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научиться находить числа, противоположные данным числам.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296863" y="3429000"/>
            <a:ext cx="8470900" cy="15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8128000" y="3429000"/>
            <a:ext cx="809625" cy="10064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6000">
                <a:latin typeface="Times New Roman" pitchFamily="18" charset="0"/>
              </a:rPr>
              <a:t>x</a:t>
            </a:r>
            <a:endParaRPr lang="ru-RU" sz="6000">
              <a:latin typeface="Times New Roman" pitchFamily="18" charset="0"/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5157788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244475" y="3048000"/>
            <a:ext cx="8640763" cy="158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244475" y="2697163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258763" y="2332038"/>
            <a:ext cx="86407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228600" y="1981200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244475" y="1616075"/>
            <a:ext cx="8670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228600" y="1249363"/>
            <a:ext cx="87026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228600" y="884238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244475" y="198438"/>
            <a:ext cx="8670925" cy="301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198438" y="3779838"/>
            <a:ext cx="8686800" cy="142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228600" y="4130675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V="1">
            <a:off x="212725" y="4495800"/>
            <a:ext cx="8656638" cy="158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0" y="4860925"/>
            <a:ext cx="88995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212725" y="5211763"/>
            <a:ext cx="87026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228600" y="5578475"/>
            <a:ext cx="8626475" cy="142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212725" y="5927725"/>
            <a:ext cx="86725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228600" y="6294438"/>
            <a:ext cx="8518525" cy="142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>
            <a:off x="212725" y="6659563"/>
            <a:ext cx="86566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 flipH="1">
            <a:off x="4906963" y="212725"/>
            <a:ext cx="15875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>
            <a:off x="5273675" y="198438"/>
            <a:ext cx="0" cy="646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5622925" y="228600"/>
            <a:ext cx="14288" cy="6416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5989638" y="212725"/>
            <a:ext cx="0" cy="6400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6340475" y="228600"/>
            <a:ext cx="15875" cy="6416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>
            <a:off x="6705600" y="198438"/>
            <a:ext cx="30163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>
            <a:off x="7056438" y="212725"/>
            <a:ext cx="30162" cy="6416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>
            <a:off x="7437438" y="212725"/>
            <a:ext cx="0" cy="64468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7788275" y="212725"/>
            <a:ext cx="0" cy="6400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8137525" y="212725"/>
            <a:ext cx="15875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8501090" y="214290"/>
            <a:ext cx="14288" cy="64468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>
            <a:off x="8793163" y="212725"/>
            <a:ext cx="30162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>
            <a:off x="4206875" y="198438"/>
            <a:ext cx="0" cy="646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 flipH="1">
            <a:off x="3840163" y="260350"/>
            <a:ext cx="11112" cy="63849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3444875" y="182563"/>
            <a:ext cx="30163" cy="6477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3108325" y="182563"/>
            <a:ext cx="15875" cy="64468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8" name="Line 38"/>
          <p:cNvSpPr>
            <a:spLocks noChangeShapeType="1"/>
          </p:cNvSpPr>
          <p:nvPr/>
        </p:nvSpPr>
        <p:spPr bwMode="auto">
          <a:xfrm>
            <a:off x="2759075" y="182563"/>
            <a:ext cx="0" cy="64468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9" name="Line 39"/>
          <p:cNvSpPr>
            <a:spLocks noChangeShapeType="1"/>
          </p:cNvSpPr>
          <p:nvPr/>
        </p:nvSpPr>
        <p:spPr bwMode="auto">
          <a:xfrm flipH="1">
            <a:off x="2392363" y="260350"/>
            <a:ext cx="19050" cy="64150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60" name="Line 40"/>
          <p:cNvSpPr>
            <a:spLocks noChangeShapeType="1"/>
          </p:cNvSpPr>
          <p:nvPr/>
        </p:nvSpPr>
        <p:spPr bwMode="auto">
          <a:xfrm>
            <a:off x="2025650" y="198438"/>
            <a:ext cx="1588" cy="646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61" name="Line 41"/>
          <p:cNvSpPr>
            <a:spLocks noChangeShapeType="1"/>
          </p:cNvSpPr>
          <p:nvPr/>
        </p:nvSpPr>
        <p:spPr bwMode="auto">
          <a:xfrm flipH="1">
            <a:off x="1646238" y="182563"/>
            <a:ext cx="14287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62" name="Line 42"/>
          <p:cNvSpPr>
            <a:spLocks noChangeShapeType="1"/>
          </p:cNvSpPr>
          <p:nvPr/>
        </p:nvSpPr>
        <p:spPr bwMode="auto">
          <a:xfrm>
            <a:off x="1295400" y="182563"/>
            <a:ext cx="0" cy="646271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63" name="Line 43"/>
          <p:cNvSpPr>
            <a:spLocks noChangeShapeType="1"/>
          </p:cNvSpPr>
          <p:nvPr/>
        </p:nvSpPr>
        <p:spPr bwMode="auto">
          <a:xfrm>
            <a:off x="900113" y="188913"/>
            <a:ext cx="60325" cy="64563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64" name="Line 44"/>
          <p:cNvSpPr>
            <a:spLocks noChangeShapeType="1"/>
          </p:cNvSpPr>
          <p:nvPr/>
        </p:nvSpPr>
        <p:spPr bwMode="auto">
          <a:xfrm>
            <a:off x="579438" y="182563"/>
            <a:ext cx="14287" cy="6477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65" name="Line 45"/>
          <p:cNvSpPr>
            <a:spLocks noChangeShapeType="1"/>
          </p:cNvSpPr>
          <p:nvPr/>
        </p:nvSpPr>
        <p:spPr bwMode="auto">
          <a:xfrm>
            <a:off x="250825" y="188913"/>
            <a:ext cx="0" cy="64087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357158" y="3357562"/>
            <a:ext cx="8459787" cy="4572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   </a:t>
            </a:r>
            <a:r>
              <a:rPr lang="en-US" sz="2400" b="1">
                <a:latin typeface="Times New Roman" pitchFamily="18" charset="0"/>
              </a:rPr>
              <a:t>                                            </a:t>
            </a:r>
            <a:r>
              <a:rPr lang="ru-RU" sz="2400" b="1">
                <a:latin typeface="Times New Roman" pitchFamily="18" charset="0"/>
              </a:rPr>
              <a:t>      0       2       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</a:rPr>
              <a:t>       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4572000" y="3429000"/>
            <a:ext cx="1782763" cy="15875"/>
          </a:xfrm>
          <a:prstGeom prst="line">
            <a:avLst/>
          </a:prstGeom>
          <a:noFill/>
          <a:ln w="9525">
            <a:solidFill>
              <a:srgbClr val="FF00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71" name="Line 51"/>
          <p:cNvSpPr>
            <a:spLocks noChangeShapeType="1"/>
          </p:cNvSpPr>
          <p:nvPr/>
        </p:nvSpPr>
        <p:spPr bwMode="auto">
          <a:xfrm>
            <a:off x="0" y="3413125"/>
            <a:ext cx="9144000" cy="15875"/>
          </a:xfrm>
          <a:prstGeom prst="line">
            <a:avLst/>
          </a:prstGeom>
          <a:noFill/>
          <a:ln w="76200">
            <a:solidFill>
              <a:srgbClr val="66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74" name="Oval 54"/>
          <p:cNvSpPr>
            <a:spLocks noChangeArrowheads="1"/>
          </p:cNvSpPr>
          <p:nvPr/>
        </p:nvSpPr>
        <p:spPr bwMode="auto">
          <a:xfrm>
            <a:off x="4464050" y="3308350"/>
            <a:ext cx="223838" cy="2238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5" name="Line 55"/>
          <p:cNvSpPr>
            <a:spLocks noChangeShapeType="1"/>
          </p:cNvSpPr>
          <p:nvPr/>
        </p:nvSpPr>
        <p:spPr bwMode="auto">
          <a:xfrm>
            <a:off x="4572000" y="188913"/>
            <a:ext cx="0" cy="646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76" name="Oval 56"/>
          <p:cNvSpPr>
            <a:spLocks noChangeArrowheads="1"/>
          </p:cNvSpPr>
          <p:nvPr/>
        </p:nvSpPr>
        <p:spPr bwMode="auto">
          <a:xfrm>
            <a:off x="6215074" y="3357562"/>
            <a:ext cx="223838" cy="22383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5724525" y="2636838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78" name="Text Box 58"/>
          <p:cNvSpPr txBox="1">
            <a:spLocks noChangeArrowheads="1"/>
          </p:cNvSpPr>
          <p:nvPr/>
        </p:nvSpPr>
        <p:spPr bwMode="auto">
          <a:xfrm>
            <a:off x="5724525" y="24923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79" name="Text Box 59"/>
          <p:cNvSpPr txBox="1">
            <a:spLocks noChangeArrowheads="1"/>
          </p:cNvSpPr>
          <p:nvPr/>
        </p:nvSpPr>
        <p:spPr bwMode="auto">
          <a:xfrm>
            <a:off x="6072198" y="2492375"/>
            <a:ext cx="58736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</a:rPr>
              <a:t>К</a:t>
            </a:r>
          </a:p>
        </p:txBody>
      </p:sp>
      <p:sp>
        <p:nvSpPr>
          <p:cNvPr id="5180" name="Oval 60"/>
          <p:cNvSpPr>
            <a:spLocks noChangeArrowheads="1"/>
          </p:cNvSpPr>
          <p:nvPr/>
        </p:nvSpPr>
        <p:spPr bwMode="auto">
          <a:xfrm>
            <a:off x="2643174" y="3286124"/>
            <a:ext cx="223837" cy="22383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1" name="Text Box 61"/>
          <p:cNvSpPr txBox="1">
            <a:spLocks noChangeArrowheads="1"/>
          </p:cNvSpPr>
          <p:nvPr/>
        </p:nvSpPr>
        <p:spPr bwMode="auto">
          <a:xfrm>
            <a:off x="2571736" y="2492375"/>
            <a:ext cx="920764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</a:rPr>
              <a:t>Р</a:t>
            </a:r>
          </a:p>
        </p:txBody>
      </p:sp>
      <p:sp>
        <p:nvSpPr>
          <p:cNvPr id="5182" name="Oval 62"/>
          <p:cNvSpPr>
            <a:spLocks noChangeArrowheads="1"/>
          </p:cNvSpPr>
          <p:nvPr/>
        </p:nvSpPr>
        <p:spPr bwMode="auto">
          <a:xfrm>
            <a:off x="7358082" y="3286124"/>
            <a:ext cx="223837" cy="22383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7143769" y="2492375"/>
            <a:ext cx="500066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5184" name="Oval 64"/>
          <p:cNvSpPr>
            <a:spLocks noChangeArrowheads="1"/>
          </p:cNvSpPr>
          <p:nvPr/>
        </p:nvSpPr>
        <p:spPr bwMode="auto">
          <a:xfrm>
            <a:off x="1547813" y="3284538"/>
            <a:ext cx="223837" cy="22383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5" name="Text Box 65"/>
          <p:cNvSpPr txBox="1">
            <a:spLocks noChangeArrowheads="1"/>
          </p:cNvSpPr>
          <p:nvPr/>
        </p:nvSpPr>
        <p:spPr bwMode="auto">
          <a:xfrm>
            <a:off x="1331913" y="2492375"/>
            <a:ext cx="7191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</a:rPr>
              <a:t>М</a:t>
            </a:r>
          </a:p>
        </p:txBody>
      </p:sp>
      <p:sp>
        <p:nvSpPr>
          <p:cNvPr id="5186" name="Text Box 66"/>
          <p:cNvSpPr txBox="1">
            <a:spLocks noChangeArrowheads="1"/>
          </p:cNvSpPr>
          <p:nvPr/>
        </p:nvSpPr>
        <p:spPr bwMode="auto">
          <a:xfrm>
            <a:off x="4284663" y="2492375"/>
            <a:ext cx="7921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</a:rPr>
              <a:t>О</a:t>
            </a:r>
          </a:p>
        </p:txBody>
      </p:sp>
      <p:sp>
        <p:nvSpPr>
          <p:cNvPr id="5187" name="Text Box 67"/>
          <p:cNvSpPr txBox="1">
            <a:spLocks noChangeArrowheads="1"/>
          </p:cNvSpPr>
          <p:nvPr/>
        </p:nvSpPr>
        <p:spPr bwMode="auto">
          <a:xfrm>
            <a:off x="468313" y="3500438"/>
            <a:ext cx="7993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</a:t>
            </a:r>
            <a:r>
              <a:rPr lang="ru-RU" sz="2000" b="1" dirty="0" smtClean="0"/>
              <a:t>- </a:t>
            </a:r>
            <a:r>
              <a:rPr lang="ru-RU" sz="2000" b="1" dirty="0"/>
              <a:t>8        </a:t>
            </a:r>
            <a:r>
              <a:rPr lang="ru-RU" sz="2000" b="1" dirty="0" smtClean="0"/>
              <a:t>- 5                                       +5          +8 </a:t>
            </a:r>
            <a:endParaRPr lang="ru-RU" sz="2000" b="1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1" grpId="0" animBg="1"/>
      <p:bldP spid="5171" grpId="1" animBg="1"/>
      <p:bldP spid="5174" grpId="0" animBg="1"/>
      <p:bldP spid="5176" grpId="0" animBg="1"/>
      <p:bldP spid="5179" grpId="0"/>
      <p:bldP spid="5180" grpId="0" animBg="1"/>
      <p:bldP spid="5181" grpId="0"/>
      <p:bldP spid="5182" grpId="0" animBg="1"/>
      <p:bldP spid="5183" grpId="0"/>
      <p:bldP spid="5184" grpId="0" animBg="1"/>
      <p:bldP spid="5185" grpId="0"/>
      <p:bldP spid="51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……..   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числа 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называются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…….,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они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отличаются    ТОЛЬКО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…….    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противоположных чисел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Два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числа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называются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противоположными,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они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отличаются    ТОЛЬКО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знаком    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противоположных чисел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851</TotalTime>
  <Words>435</Words>
  <Application>Microsoft Office PowerPoint</Application>
  <PresentationFormat>Экран (4:3)</PresentationFormat>
  <Paragraphs>160</Paragraphs>
  <Slides>19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МБОУ «Почаевская СОШ»</vt:lpstr>
      <vt:lpstr>14.02.2013г.</vt:lpstr>
      <vt:lpstr>Слайд 3</vt:lpstr>
      <vt:lpstr>Охарактеризуйте, человечков</vt:lpstr>
      <vt:lpstr>Тема  урока</vt:lpstr>
      <vt:lpstr>Цели урока</vt:lpstr>
      <vt:lpstr>Слайд 7</vt:lpstr>
      <vt:lpstr>  Определение противоположных чисел </vt:lpstr>
      <vt:lpstr>  Определение противоположных чисел </vt:lpstr>
      <vt:lpstr>Найдите противоположные числа</vt:lpstr>
      <vt:lpstr>Противоположные числа Два числа, отличающиеся друг от друга только знаками, называются противоположными.</vt:lpstr>
      <vt:lpstr>На координатной прямой отметить точки, обозначающие числа, противоположные данным</vt:lpstr>
      <vt:lpstr>Свойства противоположных чисел</vt:lpstr>
      <vt:lpstr>Заполните пустые места  в таблице</vt:lpstr>
      <vt:lpstr>Слайд 15</vt:lpstr>
      <vt:lpstr>Ян Видман</vt:lpstr>
      <vt:lpstr>Графический диктант</vt:lpstr>
      <vt:lpstr>Задание на дом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«Почаевская СОШ»</dc:title>
  <dc:creator>Дима</dc:creator>
  <cp:lastModifiedBy>Дима</cp:lastModifiedBy>
  <cp:revision>76</cp:revision>
  <dcterms:created xsi:type="dcterms:W3CDTF">2013-02-11T13:35:55Z</dcterms:created>
  <dcterms:modified xsi:type="dcterms:W3CDTF">2013-02-13T18:24:00Z</dcterms:modified>
</cp:coreProperties>
</file>