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56" r:id="rId2"/>
    <p:sldId id="371" r:id="rId3"/>
    <p:sldId id="458" r:id="rId4"/>
    <p:sldId id="459" r:id="rId5"/>
    <p:sldId id="460" r:id="rId6"/>
    <p:sldId id="461" r:id="rId7"/>
    <p:sldId id="462" r:id="rId8"/>
    <p:sldId id="463" r:id="rId9"/>
    <p:sldId id="464" r:id="rId10"/>
    <p:sldId id="465" r:id="rId11"/>
    <p:sldId id="466" r:id="rId12"/>
    <p:sldId id="467" r:id="rId13"/>
    <p:sldId id="455" r:id="rId14"/>
  </p:sldIdLst>
  <p:sldSz cx="9144000" cy="6858000" type="screen4x3"/>
  <p:notesSz cx="6858000" cy="9144000"/>
  <p:embeddedFontLst>
    <p:embeddedFont>
      <p:font typeface="Majestic" charset="0"/>
      <p:regular r:id="rId17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080"/>
    <a:srgbClr val="FFEBFF"/>
    <a:srgbClr val="FFDDFF"/>
    <a:srgbClr val="FFFFE7"/>
    <a:srgbClr val="FFFFCC"/>
    <a:srgbClr val="920000"/>
    <a:srgbClr val="E0FFD1"/>
    <a:srgbClr val="E4CC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95" autoAdjust="0"/>
  </p:normalViewPr>
  <p:slideViewPr>
    <p:cSldViewPr>
      <p:cViewPr varScale="1">
        <p:scale>
          <a:sx n="81" d="100"/>
          <a:sy n="81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04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94D4331-D3A0-4E68-963E-8DA7B149F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8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8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F8A2C8E-A502-4382-93CC-0ACEF9B67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762000"/>
            <a:ext cx="5486400" cy="1470025"/>
          </a:xfrm>
        </p:spPr>
        <p:txBody>
          <a:bodyPr/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75" y="2517775"/>
            <a:ext cx="483235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5EEC57-7E15-4432-B92C-E4680E091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BA063-EA7B-4EED-97DE-15BE7AE95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7335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52600" y="274638"/>
            <a:ext cx="50482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A7E39-8EE7-45CB-BDFD-D0E8FF564D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52A4E-75B7-431E-9B9D-B83D6E0C9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54CAD-BA37-4C3E-97C1-5A771B169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3390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95900" y="1600200"/>
            <a:ext cx="3390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53534-C818-4746-8BD0-5E73E967C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C2C9E-75B6-41A2-8B27-42F827DEB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D0A3D-DD18-4A34-B76D-62CE37B60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35C0D-395B-4705-A069-F3E123193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20988-12AD-498F-9F71-C23BF8783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66D31-772F-4E68-B41C-52A014F358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74638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600200"/>
            <a:ext cx="6934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8D0013B-D021-4D23-A72E-0E98492E7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Majesti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Majesti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Majesti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Majestic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Majestic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Majestic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Majestic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Majesti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5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1447800"/>
            <a:ext cx="6400800" cy="2743200"/>
          </a:xfrm>
        </p:spPr>
        <p:txBody>
          <a:bodyPr/>
          <a:lstStyle/>
          <a:p>
            <a:pPr eaLnBrk="1" hangingPunct="1"/>
            <a:r>
              <a:rPr lang="ru-RU" sz="4400" b="1" dirty="0" smtClean="0">
                <a:solidFill>
                  <a:srgbClr val="FF0000"/>
                </a:solidFill>
              </a:rPr>
              <a:t>Распространенные ошибки 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родителей в воспитании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733800" y="685800"/>
            <a:ext cx="3667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МБДОУ Детский сад № 174 </a:t>
            </a: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3077" name="Picture 5" descr="7057813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FFC"/>
              </a:clrFrom>
              <a:clrTo>
                <a:srgbClr val="FB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58200" y="12700"/>
            <a:ext cx="7620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E84080"/>
                </a:solidFill>
              </a:rPr>
              <a:t>Ошибка восьмая - слишком мало ласки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600" b="1" smtClean="0"/>
              <a:t>"Поцелуй и прочие нежности не так уж и важны для ребенка"</a:t>
            </a:r>
          </a:p>
          <a:p>
            <a:pPr algn="ctr" eaLnBrk="1" hangingPunct="1"/>
            <a:endParaRPr lang="ru-RU" sz="1600" smtClean="0"/>
          </a:p>
          <a:p>
            <a:pPr algn="ctr" eaLnBrk="1" hangingPunct="1">
              <a:buFontTx/>
              <a:buNone/>
            </a:pPr>
            <a:r>
              <a:rPr lang="ru-RU" sz="1600" b="1" smtClean="0"/>
              <a:t>Мнение родителей:</a:t>
            </a:r>
          </a:p>
          <a:p>
            <a:pPr algn="ctr" eaLnBrk="1" hangingPunct="1">
              <a:buFontTx/>
              <a:buNone/>
            </a:pPr>
            <a:r>
              <a:rPr lang="ru-RU" sz="1600" smtClean="0"/>
              <a:t>Приласкать младшую сестренку? Какая ерунда! Поцеловать маму? Пообниматься с папой? Да на это нет времени. Многие взрослые считают, что ласки в детском возрасте могут привести в дальнейшем к проблемам в сексуальной ориентации. Короче, никаких объятий и поцелуев - есть более нужные и серьезные вещи.</a:t>
            </a:r>
          </a:p>
          <a:p>
            <a:pPr algn="ctr" eaLnBrk="1" hangingPunct="1"/>
            <a:endParaRPr lang="ru-RU" sz="1600" smtClean="0"/>
          </a:p>
          <a:p>
            <a:pPr algn="ctr" eaLnBrk="1" hangingPunct="1">
              <a:buFontTx/>
              <a:buNone/>
            </a:pPr>
            <a:r>
              <a:rPr lang="ru-RU" sz="1600" b="1" smtClean="0"/>
              <a:t>Мнение психологов:</a:t>
            </a:r>
            <a:endParaRPr lang="ru-RU" sz="1600" smtClean="0"/>
          </a:p>
          <a:p>
            <a:pPr algn="ctr" eaLnBrk="1" hangingPunct="1">
              <a:buFontTx/>
              <a:buNone/>
            </a:pPr>
            <a:r>
              <a:rPr lang="ru-RU" sz="1600" smtClean="0"/>
              <a:t>Дети любого возраста стремятся к ласке, она помогает им ощущать себя любимыми и придает уверенности в своих силах. Но помните, желание приласкаться должно все-таки в большинстве случаев исходить от самого ребенка. Не навязывайте детям свою любовь активно - это может оттолкнуть их.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E84080"/>
                </a:solidFill>
              </a:rPr>
              <a:t>Ошибка девятая - ваше настроение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143000" y="1447800"/>
            <a:ext cx="75438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600" b="1" smtClean="0"/>
              <a:t>"Можно или нет? Это зависит от настроения"</a:t>
            </a:r>
          </a:p>
          <a:p>
            <a:pPr algn="ctr" eaLnBrk="1" hangingPunct="1">
              <a:buFontTx/>
              <a:buNone/>
            </a:pPr>
            <a:r>
              <a:rPr lang="ru-RU" sz="1600" b="1" smtClean="0"/>
              <a:t>Мнение родителей:</a:t>
            </a:r>
            <a:endParaRPr lang="ru-RU" sz="1600" smtClean="0"/>
          </a:p>
          <a:p>
            <a:pPr algn="ctr" eaLnBrk="1" hangingPunct="1">
              <a:buFontTx/>
              <a:buNone/>
            </a:pPr>
            <a:r>
              <a:rPr lang="ru-RU" sz="1600" smtClean="0"/>
              <a:t>Неприятности на работе, плохие отношения в семье, как часто взрослые "выпускают пар" на ребенка. Многие уверены, что в этом нет ничего страшного. Достаточно потом пригласить малыша и купить давно обещанную игрушку, и все будет в порядке.</a:t>
            </a:r>
          </a:p>
          <a:p>
            <a:pPr algn="ctr" eaLnBrk="1" hangingPunct="1">
              <a:buFontTx/>
              <a:buNone/>
            </a:pPr>
            <a:r>
              <a:rPr lang="ru-RU" sz="1600" b="1" smtClean="0"/>
              <a:t>Мнение психологов:</a:t>
            </a:r>
          </a:p>
          <a:p>
            <a:pPr algn="ctr" eaLnBrk="1" hangingPunct="1">
              <a:buFontTx/>
              <a:buNone/>
            </a:pPr>
            <a:r>
              <a:rPr lang="ru-RU" sz="1600" smtClean="0"/>
              <a:t>Родители должны показывать малышу, что их радуют его хорошие поступки и расстраивают плохие. Это создает у детей сознание в непоколебимости жизненных ценностей. Когда взрослые в угоду своему эгоизму и настроению сегодня разрешают что-то, а завтра это же запрещают, ребенок может понять только одно: все равно, что я делаю, главное, какое у мамы настроение.</a:t>
            </a:r>
            <a:r>
              <a:rPr lang="ru-RU" sz="1600" b="1" smtClean="0"/>
              <a:t> </a:t>
            </a:r>
          </a:p>
          <a:p>
            <a:pPr algn="ctr" eaLnBrk="1" hangingPunct="1">
              <a:buFontTx/>
              <a:buNone/>
            </a:pPr>
            <a:r>
              <a:rPr lang="ru-RU" sz="1600" b="1" smtClean="0"/>
              <a:t>Однако, если вы чувствуете, что себя не переделать, лучше заранее договориться с ребенком: "Итак, когда у меня хорошее настроение, тебе не будет позволено делать все, что ты захочешь. А если плохое - постарайся быть ко мне снисходительным".</a:t>
            </a:r>
            <a:r>
              <a:rPr lang="ru-RU" sz="1600" smtClean="0"/>
              <a:t> </a:t>
            </a:r>
            <a:endParaRPr lang="ru-RU" sz="1600" b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868362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E84080"/>
                </a:solidFill>
              </a:rPr>
              <a:t>Ошибка десятая - слишком мало времени для воспитания ребенка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295400" y="1600200"/>
            <a:ext cx="76962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600" b="1" smtClean="0"/>
              <a:t>"К сожалению, у меня совсем нет времени для тебя"</a:t>
            </a:r>
          </a:p>
          <a:p>
            <a:pPr algn="ctr" eaLnBrk="1" hangingPunct="1">
              <a:buFontTx/>
              <a:buNone/>
            </a:pPr>
            <a:r>
              <a:rPr lang="ru-RU" sz="1600" b="1" smtClean="0"/>
              <a:t>Мнение родителей:</a:t>
            </a:r>
          </a:p>
          <a:p>
            <a:pPr algn="ctr" eaLnBrk="1" hangingPunct="1">
              <a:buFontTx/>
              <a:buNone/>
            </a:pPr>
            <a:r>
              <a:rPr lang="ru-RU" sz="1600" smtClean="0"/>
              <a:t>Многие взрослые очень загружены на работе, но каждую свою свободную минутку стараются проводить с детьми: они отводят их в сад и в школу, готовят для них, стирают, покупают все, что им нужно. Дети должны сами понимать, что у родителей просто нет времени поиграть и почитать с ними.</a:t>
            </a:r>
          </a:p>
          <a:p>
            <a:pPr algn="ctr" eaLnBrk="1" hangingPunct="1">
              <a:buFontTx/>
              <a:buNone/>
            </a:pPr>
            <a:r>
              <a:rPr lang="ru-RU" sz="1600" b="1" smtClean="0"/>
              <a:t>Мнение психологов:</a:t>
            </a:r>
          </a:p>
          <a:p>
            <a:pPr algn="ctr" eaLnBrk="1" hangingPunct="1">
              <a:buFontTx/>
              <a:buNone/>
            </a:pPr>
            <a:r>
              <a:rPr lang="ru-RU" sz="1600" smtClean="0"/>
              <a:t>Взрослые часто забывают простую истину - если уж родили ребенка, надо и время для него найти. Малыш, который постоянно слышит, что у взрослых нет на него времени, будет искать среди чужих людей родственные души. </a:t>
            </a:r>
            <a:r>
              <a:rPr lang="ru-RU" sz="1600" b="1" smtClean="0"/>
              <a:t>Даже если ваш день расписан по минутам, найдите вечером полчаса (в этом вопросе качество важнее количества) посидеть у кроватки малыша, поговорите с ним, расскажите сказку или почитайте книжку. Крохе это необходимо.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819400" y="304800"/>
            <a:ext cx="5029200" cy="1470025"/>
          </a:xfrm>
        </p:spPr>
        <p:txBody>
          <a:bodyPr/>
          <a:lstStyle/>
          <a:p>
            <a:pPr eaLnBrk="1" hangingPunct="1"/>
            <a:r>
              <a:rPr lang="ru-RU" sz="9600" b="1" smtClean="0">
                <a:solidFill>
                  <a:srgbClr val="E84080"/>
                </a:solidFill>
              </a:rPr>
              <a:t>Источники: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2362200"/>
            <a:ext cx="6781800" cy="17526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b="1" smtClean="0"/>
              <a:t>http://mamaclub.ua/metodiki-vospitaniya/material/10-oshibok-v-vospitanii-detey-2489.html</a:t>
            </a: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581400" y="1905000"/>
            <a:ext cx="5334000" cy="1470025"/>
          </a:xfrm>
        </p:spPr>
        <p:txBody>
          <a:bodyPr/>
          <a:lstStyle/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Все родители воспитывают детей в меру своего умения и понимания жизни и редко задумываются о том, почему в определенных ситуациях поступают так, а не иначе. Однако, у каждой мамы в жизни бывают моменты, когда поведение любимого ребенка ставит в тупик. А может быть сами взрослые, применяя радикальные методы воспитания, делают нечто такое, из-за чего потом бывает стыдно?</a:t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В своих ошибках вы не одиноки, все родители их время от времени совершают. Но всегда лучше учиться на чужих ошибках, не правда ли?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E84080"/>
                </a:solidFill>
              </a:rPr>
              <a:t>Ошибка первая - обещание больше не любить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8077200" cy="4525963"/>
          </a:xfrm>
        </p:spPr>
        <p:txBody>
          <a:bodyPr/>
          <a:lstStyle/>
          <a:p>
            <a:pPr algn="ctr" eaLnBrk="1" hangingPunct="1"/>
            <a:r>
              <a:rPr lang="ru-RU" sz="1600" b="1" smtClean="0"/>
              <a:t>"Если ты не будешь таким, как я хочу, я больше не буду тебя любить"</a:t>
            </a:r>
          </a:p>
          <a:p>
            <a:pPr eaLnBrk="1" hangingPunct="1">
              <a:buFontTx/>
              <a:buNone/>
            </a:pPr>
            <a:endParaRPr lang="ru-RU" sz="1400" smtClean="0"/>
          </a:p>
          <a:p>
            <a:pPr algn="ctr" eaLnBrk="1" hangingPunct="1"/>
            <a:r>
              <a:rPr lang="ru-RU" sz="1600" b="1" smtClean="0"/>
              <a:t> Мнение родителей</a:t>
            </a:r>
            <a:r>
              <a:rPr lang="ru-RU" sz="1400" b="1" smtClean="0"/>
              <a:t>:</a:t>
            </a:r>
          </a:p>
          <a:p>
            <a:pPr eaLnBrk="1" hangingPunct="1"/>
            <a:endParaRPr lang="ru-RU" sz="1400" smtClean="0"/>
          </a:p>
          <a:p>
            <a:pPr algn="ctr" eaLnBrk="1" hangingPunct="1"/>
            <a:r>
              <a:rPr lang="ru-RU" sz="1600" smtClean="0"/>
              <a:t>Почему дети так часто спорят по поводу любой нашей просьбы? Может быть, они делают нам назло, как быть? Призывать к здравому смыслу? Да они просто не слышат, что взрослые им говорят. Угрожать? Это больше не действует. В таких случаях многие используют своеобразную козырную карту: "Теперь мамочка больше не будет любить тебя". Как часто многие из нас произносят эту фразу.</a:t>
            </a:r>
          </a:p>
          <a:p>
            <a:pPr eaLnBrk="1" hangingPunct="1"/>
            <a:endParaRPr lang="ru-RU" sz="1400" smtClean="0"/>
          </a:p>
          <a:p>
            <a:pPr algn="ctr" eaLnBrk="1" hangingPunct="1"/>
            <a:r>
              <a:rPr lang="ru-RU" sz="1600" b="1" smtClean="0"/>
              <a:t>Мнение психологов:</a:t>
            </a:r>
          </a:p>
          <a:p>
            <a:pPr eaLnBrk="1" hangingPunct="1"/>
            <a:endParaRPr lang="ru-RU" sz="1400" smtClean="0"/>
          </a:p>
          <a:p>
            <a:pPr algn="ctr" eaLnBrk="1" hangingPunct="1"/>
            <a:r>
              <a:rPr lang="ru-RU" sz="1600" smtClean="0"/>
              <a:t>Обещание больше не любить своего малыша - одно из сильнейших средств воспитания. Однако эта угроза, как правило, не осуществляется. А дети прекрасно чувствуют фальшь. Единожды обманув, вы можете на долгое время потерять доверие ребенка - малыш будет воспринимать вас как людей лживых.</a:t>
            </a:r>
          </a:p>
          <a:p>
            <a:pPr algn="ctr" eaLnBrk="1" hangingPunct="1"/>
            <a:r>
              <a:rPr lang="ru-RU" sz="1600" b="1" smtClean="0"/>
              <a:t>Намного лучше сказать так: "Я буду тебя все равно любить, но твое поведение я не одобряю".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391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E84080"/>
                </a:solidFill>
              </a:rPr>
              <a:t>Ошибка вторая - безразличие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14400"/>
            <a:ext cx="8077200" cy="4297363"/>
          </a:xfrm>
        </p:spPr>
        <p:txBody>
          <a:bodyPr/>
          <a:lstStyle/>
          <a:p>
            <a:pPr lvl="1" algn="ctr" eaLnBrk="1" hangingPunct="1">
              <a:buFontTx/>
              <a:buNone/>
            </a:pPr>
            <a:r>
              <a:rPr lang="ru-RU" sz="1600" b="1" smtClean="0"/>
              <a:t>"Делай что хочешь, мне все равно"</a:t>
            </a:r>
          </a:p>
          <a:p>
            <a:pPr lvl="1" eaLnBrk="1" hangingPunct="1">
              <a:buFontTx/>
              <a:buNone/>
            </a:pPr>
            <a:endParaRPr lang="ru-RU" sz="1600" smtClean="0"/>
          </a:p>
          <a:p>
            <a:pPr lvl="1" algn="ctr" eaLnBrk="1" hangingPunct="1">
              <a:buFontTx/>
              <a:buNone/>
            </a:pPr>
            <a:r>
              <a:rPr lang="ru-RU" sz="1600" b="1" smtClean="0"/>
              <a:t>Мнение родителей:</a:t>
            </a:r>
            <a:endParaRPr lang="ru-RU" sz="1600" smtClean="0"/>
          </a:p>
          <a:p>
            <a:pPr lvl="1" algn="ctr" eaLnBrk="1" hangingPunct="1">
              <a:buFontTx/>
              <a:buNone/>
            </a:pPr>
            <a:r>
              <a:rPr lang="ru-RU" sz="1600" smtClean="0"/>
              <a:t>Зачем напрягаться? Спорить, искать аргументы, доказывать что-то малышу, нервничать? Ребенок сам должен научиться решать свои проблемы. И вообще, ребенка надо готовить к взрослой жизни, пусть он скорее станет самостоятельным. А нас оставит в покое.</a:t>
            </a:r>
          </a:p>
          <a:p>
            <a:pPr lvl="1" algn="ctr" eaLnBrk="1" hangingPunct="1">
              <a:buFontTx/>
              <a:buNone/>
            </a:pPr>
            <a:r>
              <a:rPr lang="ru-RU" sz="1600" b="1" smtClean="0"/>
              <a:t>Мнение психологов:</a:t>
            </a:r>
            <a:endParaRPr lang="ru-RU" sz="1600" smtClean="0"/>
          </a:p>
          <a:p>
            <a:pPr lvl="1" eaLnBrk="1" hangingPunct="1">
              <a:buFontTx/>
              <a:buNone/>
            </a:pPr>
            <a:r>
              <a:rPr lang="ru-RU" sz="1600" smtClean="0"/>
              <a:t>Никогда не надо показывать малышу, что вам все равно, чем он занимается. Кроха, почувствовав ваше безразличие, немедленно начнет проверять, насколько оно "настоящее". И, скорее всего, проверка будет заключаться в совершении поступков изначально плохих. Ребенок ждет, последует ли за проступок критика или нет. Словом, замкнутый круг. Поэтому лучше вместо показного безразличия постараться наладить с ребенком дружеские отношения, даже если его поведение вас совершенно не устраивает.</a:t>
            </a:r>
          </a:p>
          <a:p>
            <a:pPr lvl="1" algn="ctr" eaLnBrk="1" hangingPunct="1">
              <a:buFontTx/>
              <a:buNone/>
            </a:pPr>
            <a:r>
              <a:rPr lang="ru-RU" sz="1600" b="1" smtClean="0"/>
              <a:t>Можно сказать, например, так: "Знаешь, в этом вопросе я с тобой совершенно не согласен. Но я хочу помочь тебе, потому что люблю тебя. В любой момент, когда тебе это понадобится, ты можешь спросить у меня совета".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8486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E84080"/>
                </a:solidFill>
              </a:rPr>
              <a:t>Ошибка третья - слишком много строгости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600" smtClean="0"/>
              <a:t>"</a:t>
            </a:r>
            <a:r>
              <a:rPr lang="ru-RU" sz="1600" b="1" smtClean="0"/>
              <a:t>Ты должен делать то, что я тебе сказала, потому что я в доме главная"</a:t>
            </a:r>
          </a:p>
          <a:p>
            <a:pPr eaLnBrk="1" hangingPunct="1"/>
            <a:endParaRPr lang="ru-RU" sz="1600" smtClean="0"/>
          </a:p>
          <a:p>
            <a:pPr algn="ctr" eaLnBrk="1" hangingPunct="1">
              <a:buFontTx/>
              <a:buNone/>
            </a:pPr>
            <a:r>
              <a:rPr lang="ru-RU" sz="1600" b="1" smtClean="0"/>
              <a:t>Мнение родителей:</a:t>
            </a:r>
            <a:endParaRPr lang="ru-RU" sz="1600" smtClean="0"/>
          </a:p>
          <a:p>
            <a:pPr algn="ctr" eaLnBrk="1" hangingPunct="1">
              <a:buFontTx/>
              <a:buNone/>
            </a:pPr>
            <a:r>
              <a:rPr lang="ru-RU" sz="1600" smtClean="0"/>
              <a:t>Дети должны слушаться старших беспрекословно - это самый важный в воспитании принцип. Дискуссии здесь не допустимы. Не важно, сколько ребенку - 6 или 16 лет. Детям нельзя давать поблажек, иначе они окончательно сядут нам на шею.</a:t>
            </a:r>
          </a:p>
          <a:p>
            <a:pPr algn="ctr" eaLnBrk="1" hangingPunct="1">
              <a:buFontTx/>
              <a:buNone/>
            </a:pPr>
            <a:r>
              <a:rPr lang="ru-RU" sz="1600" b="1" smtClean="0"/>
              <a:t>Мнение психологов:</a:t>
            </a:r>
            <a:endParaRPr lang="ru-RU" sz="1600" smtClean="0"/>
          </a:p>
          <a:p>
            <a:pPr algn="ctr" eaLnBrk="1" hangingPunct="1"/>
            <a:r>
              <a:rPr lang="ru-RU" sz="1600" smtClean="0"/>
              <a:t>Дети обязательно должны понимать, почему и зачем они что-то делают. Слишком строгое воспитание, основанное на принципах, которые не всегда понятны ребенку, напоминает дрессировку. Ребенок может беспрекословно исполнять все, когда вы рядом, и "плевать" на все запреты, когда вас рядом нет. Убеждение лучше строгости.</a:t>
            </a:r>
          </a:p>
          <a:p>
            <a:pPr algn="ctr" eaLnBrk="1" hangingPunct="1">
              <a:buFontTx/>
              <a:buNone/>
            </a:pPr>
            <a:r>
              <a:rPr lang="ru-RU" sz="1600" smtClean="0"/>
              <a:t> </a:t>
            </a:r>
            <a:r>
              <a:rPr lang="ru-RU" sz="1600" b="1" smtClean="0"/>
              <a:t>В случае необходимости можно сказать так: "Ты сейчас делаешь так, как я говорю, а вечером мы спокойно все обсудим - почему и зачем".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E84080"/>
                </a:solidFill>
              </a:rPr>
              <a:t>Ошибка четвертая - детей надо баловать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/>
          <a:lstStyle/>
          <a:p>
            <a:pPr algn="ctr" eaLnBrk="1" hangingPunct="1"/>
            <a:r>
              <a:rPr lang="ru-RU" sz="1600" b="1" smtClean="0"/>
              <a:t>"Пожалуй, я сделаю это сама. Моему малышу это пока не по силам"</a:t>
            </a:r>
          </a:p>
          <a:p>
            <a:pPr eaLnBrk="1" hangingPunct="1"/>
            <a:endParaRPr lang="ru-RU" sz="1600" smtClean="0"/>
          </a:p>
          <a:p>
            <a:pPr algn="ctr" eaLnBrk="1" hangingPunct="1">
              <a:buFontTx/>
              <a:buNone/>
            </a:pPr>
            <a:r>
              <a:rPr lang="ru-RU" sz="1600" b="1" smtClean="0"/>
              <a:t>Мнение родителей:</a:t>
            </a:r>
            <a:endParaRPr lang="ru-RU" sz="1600" smtClean="0"/>
          </a:p>
          <a:p>
            <a:pPr algn="ctr" eaLnBrk="1" hangingPunct="1">
              <a:buFontTx/>
              <a:buNone/>
            </a:pPr>
            <a:r>
              <a:rPr lang="ru-RU" sz="1600" smtClean="0"/>
              <a:t>Мы готовы все сделать для нашего малыша, ведь дети всегда должны получать самое лучшее. Детство - такая короткая пора, поэтому оно должно быть прекрасно. Нравоучения, неудачи, неудовлетворенность - в наших силах избавить малышей от всех трудностей и неприятностей. Так приятно угадывать и исполнять любое желание ребенка.</a:t>
            </a:r>
          </a:p>
          <a:p>
            <a:pPr algn="ctr" eaLnBrk="1" hangingPunct="1">
              <a:buFontTx/>
              <a:buNone/>
            </a:pPr>
            <a:r>
              <a:rPr lang="ru-RU" sz="1600" b="1" smtClean="0"/>
              <a:t>Мнение психологов:</a:t>
            </a:r>
            <a:endParaRPr lang="ru-RU" sz="1600" smtClean="0"/>
          </a:p>
          <a:p>
            <a:pPr algn="ctr" eaLnBrk="1" hangingPunct="1">
              <a:buFontTx/>
              <a:buNone/>
            </a:pPr>
            <a:r>
              <a:rPr lang="ru-RU" sz="1600" smtClean="0"/>
              <a:t>Избалованным детям очень тяжело приходится в жизни. Нельзя держать единственное чадо под колпаком родительской любви, в дальнейшем это может привести к множеству проблем. Поверьте, когда родители убирают буквально каждый камушек с дороги малыша, от этого ребенок не чувствует себя счастливее. Скорее, наоборот - он ощущает себя совершенно беспомощным и одиноким.</a:t>
            </a:r>
          </a:p>
          <a:p>
            <a:pPr algn="ctr" eaLnBrk="1" hangingPunct="1">
              <a:buFontTx/>
              <a:buNone/>
            </a:pPr>
            <a:r>
              <a:rPr lang="ru-RU" sz="1600" b="1" smtClean="0"/>
              <a:t> "Попробуй-ка сделать это сам, а если не получится, я тебе с удовольствием помогу", - вот один из вариантов мудрого отношения к дочери или сыну.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E84080"/>
                </a:solidFill>
              </a:rPr>
              <a:t>Ошибка пятая - навязанная роль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600" b="1" smtClean="0"/>
              <a:t>"Мой ребенок - мой лучший друг"</a:t>
            </a:r>
          </a:p>
          <a:p>
            <a:pPr algn="ctr" eaLnBrk="1" hangingPunct="1"/>
            <a:endParaRPr lang="ru-RU" sz="1600" smtClean="0"/>
          </a:p>
          <a:p>
            <a:pPr algn="ctr" eaLnBrk="1" hangingPunct="1">
              <a:buFontTx/>
              <a:buNone/>
            </a:pPr>
            <a:r>
              <a:rPr lang="ru-RU" sz="1600" b="1" smtClean="0"/>
              <a:t>Мнение родителей:</a:t>
            </a:r>
            <a:endParaRPr lang="ru-RU" sz="1600" smtClean="0"/>
          </a:p>
          <a:p>
            <a:pPr algn="ctr" eaLnBrk="1" hangingPunct="1">
              <a:buFontTx/>
              <a:buNone/>
            </a:pPr>
            <a:r>
              <a:rPr lang="ru-RU" sz="1600" smtClean="0"/>
              <a:t>Ребенок - главное в нашей жизни, он такой смышленый, с ним можно говорить обо всем. Он понимает нас, прямо как настоящий взрослый.</a:t>
            </a:r>
          </a:p>
          <a:p>
            <a:pPr algn="ctr" eaLnBrk="1" hangingPunct="1"/>
            <a:endParaRPr lang="ru-RU" sz="1600" smtClean="0"/>
          </a:p>
          <a:p>
            <a:pPr algn="ctr" eaLnBrk="1" hangingPunct="1">
              <a:buFontTx/>
              <a:buNone/>
            </a:pPr>
            <a:r>
              <a:rPr lang="ru-RU" sz="1600" b="1" smtClean="0"/>
              <a:t>Мнение психологов:</a:t>
            </a:r>
            <a:endParaRPr lang="ru-RU" sz="1600" smtClean="0"/>
          </a:p>
          <a:p>
            <a:pPr algn="ctr" eaLnBrk="1" hangingPunct="1">
              <a:buFontTx/>
              <a:buNone/>
            </a:pPr>
            <a:r>
              <a:rPr lang="ru-RU" sz="1600" smtClean="0"/>
              <a:t>Дети готовы сделать все, чтобы понравиться своим родителям, ведь папа и мама для них главнейшие люди на свете. Малыши даже готовы погрузиться в сложный мир взрослых проблем, вместо того чтобы обсуждать свои интересы со сверстниками. </a:t>
            </a:r>
            <a:r>
              <a:rPr lang="ru-RU" sz="1600" b="1" smtClean="0"/>
              <a:t>Но при этом их собственные проблемы так и остаются нерешенными.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E84080"/>
                </a:solidFill>
              </a:rPr>
              <a:t>Ошибка шестая - денежная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1219200" y="1371600"/>
            <a:ext cx="76962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600" b="1" smtClean="0"/>
              <a:t>"Больше денег - лучше воспитание"</a:t>
            </a:r>
          </a:p>
          <a:p>
            <a:pPr algn="ctr" eaLnBrk="1" hangingPunct="1"/>
            <a:endParaRPr lang="ru-RU" sz="1600" smtClean="0"/>
          </a:p>
          <a:p>
            <a:pPr algn="ctr" eaLnBrk="1" hangingPunct="1">
              <a:buFontTx/>
              <a:buNone/>
            </a:pPr>
            <a:r>
              <a:rPr lang="ru-RU" sz="1600" b="1" smtClean="0"/>
              <a:t>Мнение родителей:</a:t>
            </a:r>
          </a:p>
          <a:p>
            <a:pPr algn="ctr" eaLnBrk="1" hangingPunct="1">
              <a:buFontTx/>
              <a:buNone/>
            </a:pPr>
            <a:r>
              <a:rPr lang="ru-RU" sz="1600" smtClean="0"/>
              <a:t>Мы слишком стеснены в средствах, поэтому не можем себе позволить даже побаловать ребенка, постоянно приходится ему во всем отказывать, он донашивает старые вещи и т.п. Словом, будь у нас больше денег, мы были бы лучшими родителями.</a:t>
            </a:r>
          </a:p>
          <a:p>
            <a:pPr algn="ctr" eaLnBrk="1" hangingPunct="1"/>
            <a:endParaRPr lang="ru-RU" sz="1600" smtClean="0"/>
          </a:p>
          <a:p>
            <a:pPr algn="ctr" eaLnBrk="1" hangingPunct="1">
              <a:buFontTx/>
              <a:buNone/>
            </a:pPr>
            <a:r>
              <a:rPr lang="ru-RU" sz="1600" b="1" smtClean="0"/>
              <a:t>Мнение психологов:</a:t>
            </a:r>
          </a:p>
          <a:p>
            <a:pPr algn="ctr" eaLnBrk="1" hangingPunct="1">
              <a:buFontTx/>
              <a:buNone/>
            </a:pPr>
            <a:r>
              <a:rPr lang="ru-RU" sz="1600" smtClean="0"/>
              <a:t>Любовь не купить за деньги - звучит довольно банально, но это так. Часто бывает, что в семьях с невысоким достатком взрослые делают все, чтобы ребенок ни в чем не нуждался. Но вы не должны чувствовать угрызения совести за то, что не можете исполнять все его желания.</a:t>
            </a:r>
          </a:p>
          <a:p>
            <a:pPr algn="ctr" eaLnBrk="1" hangingPunct="1">
              <a:buFontTx/>
              <a:buNone/>
            </a:pPr>
            <a:r>
              <a:rPr lang="ru-RU" sz="1600" smtClean="0"/>
              <a:t> </a:t>
            </a:r>
            <a:r>
              <a:rPr lang="ru-RU" sz="1600" b="1" smtClean="0"/>
              <a:t>На самом деле любовь, ласка, совместные игры и проведенный вместе досуг для малыша намного важнее содержимого вашего кошелька. И, если разобраться, совсем не деньги делают ребенка счастливым, а осознание того, что он для вас САМЫЙ-САМЫЙ.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E84080"/>
                </a:solidFill>
              </a:rPr>
              <a:t>Ошибка седьмая - наполеоновские планы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1371600" y="1371600"/>
            <a:ext cx="7315200" cy="47545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600" b="1" smtClean="0"/>
              <a:t>"Мой ребенок будет заниматься музыкой (теннисом, живописью), я не позволю ему упустить свой шанс"</a:t>
            </a:r>
            <a:endParaRPr lang="ru-RU" sz="1600" smtClean="0"/>
          </a:p>
          <a:p>
            <a:pPr algn="ctr" eaLnBrk="1" hangingPunct="1">
              <a:buFontTx/>
              <a:buNone/>
            </a:pPr>
            <a:r>
              <a:rPr lang="ru-RU" sz="1600" b="1" smtClean="0"/>
              <a:t>Мнение родителей:</a:t>
            </a:r>
          </a:p>
          <a:p>
            <a:pPr algn="ctr" eaLnBrk="1" hangingPunct="1">
              <a:buFontTx/>
              <a:buNone/>
            </a:pPr>
            <a:r>
              <a:rPr lang="ru-RU" sz="1600" smtClean="0"/>
              <a:t>Многие взрослые мечтали в детстве заниматься балетом, учиться игре на пианино или играть в теннис, но у них не было такой возможности. И теперь главная цель пап и мам - дать детям самое лучшее образование. Не важно, если малышам этого не очень-то и хочется, пройдет время, и они оценят старания взрослых.</a:t>
            </a:r>
          </a:p>
          <a:p>
            <a:pPr algn="ctr" eaLnBrk="1" hangingPunct="1">
              <a:buFontTx/>
              <a:buNone/>
            </a:pPr>
            <a:r>
              <a:rPr lang="ru-RU" sz="1600" b="1" smtClean="0"/>
              <a:t>Мнение психологов:</a:t>
            </a:r>
          </a:p>
          <a:p>
            <a:pPr algn="ctr" eaLnBrk="1" hangingPunct="1">
              <a:buFontTx/>
              <a:buNone/>
            </a:pPr>
            <a:r>
              <a:rPr lang="ru-RU" sz="1600" smtClean="0"/>
              <a:t>К сожалению, дети не всегда оценивают усилия родителей. И часто блестящее будущее, нарисованное взрослыми в своем воображении, разбивается о полное нежелание ребенка заниматься, скажем, музыкой. Пока малыш еще маленький и слушается взрослых, но затем... желая вырваться из клетки родительской любви, начинает выражать протест доступными ему способами - это может быть и прием наркотиков, и просто увлечение тяжелым роком в ночные часы. </a:t>
            </a:r>
            <a:r>
              <a:rPr lang="ru-RU" sz="1600" b="1" smtClean="0"/>
              <a:t>Поэтому, заполняя день ребенка нужными и полезными занятиями, не забывайте оставить ему немного времени и для личных дел.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Majestic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</TotalTime>
  <Words>1670</Words>
  <Application>Microsoft PowerPoint</Application>
  <PresentationFormat>Экран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Majestic</vt:lpstr>
      <vt:lpstr>Times New Roman</vt:lpstr>
      <vt:lpstr>Оформление по умолчанию</vt:lpstr>
      <vt:lpstr>Распространенные ошибки  родителей в воспитании</vt:lpstr>
      <vt:lpstr>Все родители воспитывают детей в меру своего умения и понимания жизни и редко задумываются о том, почему в определенных ситуациях поступают так, а не иначе. Однако, у каждой мамы в жизни бывают моменты, когда поведение любимого ребенка ставит в тупик. А может быть сами взрослые, применяя радикальные методы воспитания, делают нечто такое, из-за чего потом бывает стыдно? В своих ошибках вы не одиноки, все родители их время от времени совершают. Но всегда лучше учиться на чужих ошибках, не правда ли?</vt:lpstr>
      <vt:lpstr>Ошибка первая - обещание больше не любить</vt:lpstr>
      <vt:lpstr>Ошибка вторая - безразличие</vt:lpstr>
      <vt:lpstr>Ошибка третья - слишком много строгости</vt:lpstr>
      <vt:lpstr>Ошибка четвертая - детей надо баловать</vt:lpstr>
      <vt:lpstr>Ошибка пятая - навязанная роль</vt:lpstr>
      <vt:lpstr>Ошибка шестая - денежная</vt:lpstr>
      <vt:lpstr>Ошибка седьмая - наполеоновские планы</vt:lpstr>
      <vt:lpstr>Ошибка восьмая - слишком мало ласки</vt:lpstr>
      <vt:lpstr>Ошибка девятая - ваше настроение</vt:lpstr>
      <vt:lpstr>Ошибка десятая - слишком мало времени для воспитания ребенка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совмещение апрель10</cp:lastModifiedBy>
  <cp:revision>30</cp:revision>
  <cp:lastPrinted>1601-01-01T00:00:00Z</cp:lastPrinted>
  <dcterms:created xsi:type="dcterms:W3CDTF">1601-01-01T00:00:00Z</dcterms:created>
  <dcterms:modified xsi:type="dcterms:W3CDTF">2016-01-28T15:09:33Z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