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56" r:id="rId2"/>
    <p:sldId id="263" r:id="rId3"/>
    <p:sldId id="265" r:id="rId4"/>
    <p:sldId id="266" r:id="rId5"/>
    <p:sldId id="268" r:id="rId6"/>
    <p:sldId id="269" r:id="rId7"/>
    <p:sldId id="270" r:id="rId8"/>
    <p:sldId id="271" r:id="rId9"/>
    <p:sldId id="274" r:id="rId10"/>
    <p:sldId id="275" r:id="rId11"/>
    <p:sldId id="276" r:id="rId12"/>
    <p:sldId id="277" r:id="rId13"/>
    <p:sldId id="278" r:id="rId14"/>
    <p:sldId id="279" r:id="rId15"/>
    <p:sldId id="281" r:id="rId16"/>
    <p:sldId id="282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1386" y="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787EC84-2663-4375-B7F9-354BE6144F62}" type="datetimeFigureOut">
              <a:rPr lang="ru-RU" smtClean="0"/>
              <a:pPr/>
              <a:t>09.04.2015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F4C681B-C824-45E5-A696-6929852F69D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240369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4C681B-C824-45E5-A696-6929852F69D0}" type="slidenum">
              <a:rPr lang="ru-RU" smtClean="0"/>
              <a:pPr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5420091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4C681B-C824-45E5-A696-6929852F69D0}" type="slidenum">
              <a:rPr lang="ru-RU" smtClean="0"/>
              <a:pPr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0694064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Уничтожали вражеские склады с боеприпасами, продовольствием и амуницией. Выводили из строя паровозы, самолеты, взрывали автомашины, танки, офицерские клубы. Эту борьбу возглавляла крупная подпольная организация во главе с городским комитетом партии. Около 40 тыс. жителей Минска ушло в партизаны.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4C681B-C824-45E5-A696-6929852F69D0}" type="slidenum">
              <a:rPr lang="ru-RU" smtClean="0"/>
              <a:pPr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0815252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4C681B-C824-45E5-A696-6929852F69D0}" type="slidenum">
              <a:rPr lang="ru-RU" smtClean="0"/>
              <a:pPr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421677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0699AD-DACF-4C8C-A69C-0002CEEBB812}" type="datetimeFigureOut">
              <a:rPr lang="ru-RU" smtClean="0"/>
              <a:pPr/>
              <a:t>09.04.2015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BB1754-A029-42D3-838C-B8975E19CE6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0699AD-DACF-4C8C-A69C-0002CEEBB812}" type="datetimeFigureOut">
              <a:rPr lang="ru-RU" smtClean="0"/>
              <a:pPr/>
              <a:t>09.04.2015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BB1754-A029-42D3-838C-B8975E19CE6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0699AD-DACF-4C8C-A69C-0002CEEBB812}" type="datetimeFigureOut">
              <a:rPr lang="ru-RU" smtClean="0"/>
              <a:pPr/>
              <a:t>09.04.2015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BB1754-A029-42D3-838C-B8975E19CE6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0699AD-DACF-4C8C-A69C-0002CEEBB812}" type="datetimeFigureOut">
              <a:rPr lang="ru-RU" smtClean="0"/>
              <a:pPr/>
              <a:t>09.04.2015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BB1754-A029-42D3-838C-B8975E19CE6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0699AD-DACF-4C8C-A69C-0002CEEBB812}" type="datetimeFigureOut">
              <a:rPr lang="ru-RU" smtClean="0"/>
              <a:pPr/>
              <a:t>09.04.2015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BB1754-A029-42D3-838C-B8975E19CE6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0699AD-DACF-4C8C-A69C-0002CEEBB812}" type="datetimeFigureOut">
              <a:rPr lang="ru-RU" smtClean="0"/>
              <a:pPr/>
              <a:t>09.04.2015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BB1754-A029-42D3-838C-B8975E19CE6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0699AD-DACF-4C8C-A69C-0002CEEBB812}" type="datetimeFigureOut">
              <a:rPr lang="ru-RU" smtClean="0"/>
              <a:pPr/>
              <a:t>09.04.2015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BB1754-A029-42D3-838C-B8975E19CE6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0699AD-DACF-4C8C-A69C-0002CEEBB812}" type="datetimeFigureOut">
              <a:rPr lang="ru-RU" smtClean="0"/>
              <a:pPr/>
              <a:t>09.04.2015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BB1754-A029-42D3-838C-B8975E19CE6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0699AD-DACF-4C8C-A69C-0002CEEBB812}" type="datetimeFigureOut">
              <a:rPr lang="ru-RU" smtClean="0"/>
              <a:pPr/>
              <a:t>09.04.2015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BB1754-A029-42D3-838C-B8975E19CE6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0699AD-DACF-4C8C-A69C-0002CEEBB812}" type="datetimeFigureOut">
              <a:rPr lang="ru-RU" smtClean="0"/>
              <a:pPr/>
              <a:t>09.04.2015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BB1754-A029-42D3-838C-B8975E19CE6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0699AD-DACF-4C8C-A69C-0002CEEBB812}" type="datetimeFigureOut">
              <a:rPr lang="ru-RU" smtClean="0"/>
              <a:pPr/>
              <a:t>09.04.2015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BB1754-A029-42D3-838C-B8975E19CE6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tx2"/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0699AD-DACF-4C8C-A69C-0002CEEBB812}" type="datetimeFigureOut">
              <a:rPr lang="ru-RU" smtClean="0"/>
              <a:pPr/>
              <a:t>09.04.2015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BB1754-A029-42D3-838C-B8975E19CE66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3.jpeg"/><Relationship Id="rId2" Type="http://schemas.openxmlformats.org/officeDocument/2006/relationships/audio" Target="file:///E:\&#1043;&#1054;&#1056;&#1054;&#1044;-&#1043;&#1045;&#1056;&#1054;&#1049;%20&#1052;&#1048;&#1053;&#1057;&#1050;\Muzyka-iz-fil_ma-17-mgnoveniy-vesny-Dvoe-v-kafe-quotBol_-moya-ty-pokin_-menyaquot(muzofon.com).mp3" TargetMode="External"/><Relationship Id="rId1" Type="http://schemas.microsoft.com/office/2007/relationships/media" Target="file:///E:\&#1043;&#1054;&#1056;&#1054;&#1044;-&#1043;&#1045;&#1056;&#1054;&#1049;%20&#1052;&#1048;&#1053;&#1057;&#1050;\Muzyka-iz-fil_ma-17-mgnoveniy-vesny-Dvoe-v-kafe-quotBol_-moya-ty-pokin_-menyaquot(muzofon.com).mp3" TargetMode="External"/><Relationship Id="rId6" Type="http://schemas.openxmlformats.org/officeDocument/2006/relationships/image" Target="../media/image2.jpeg"/><Relationship Id="rId5" Type="http://schemas.openxmlformats.org/officeDocument/2006/relationships/image" Target="../media/image1.jpeg"/><Relationship Id="rId10" Type="http://schemas.openxmlformats.org/officeDocument/2006/relationships/image" Target="../media/image6.png"/><Relationship Id="rId4" Type="http://schemas.openxmlformats.org/officeDocument/2006/relationships/notesSlide" Target="../notesSlides/notesSlide1.xml"/><Relationship Id="rId9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3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7" Type="http://schemas.openxmlformats.org/officeDocument/2006/relationships/image" Target="../media/image37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6.jpeg"/><Relationship Id="rId5" Type="http://schemas.openxmlformats.org/officeDocument/2006/relationships/image" Target="../media/image35.jpeg"/><Relationship Id="rId4" Type="http://schemas.openxmlformats.org/officeDocument/2006/relationships/image" Target="../media/image34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gif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ordenrf.ru/geroi-rossii/gorod-geroy-minsk.php" TargetMode="External"/><Relationship Id="rId2" Type="http://schemas.openxmlformats.org/officeDocument/2006/relationships/hyperlink" Target="http://tbrus.ucoz.ru/publ/gorod_geroj_minsk/1-1-0-96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yandex.ru/images/search?text=%D0%BC%D0%B8%D0%BD%D1%81%D0%BA%20%D0%B3%D0%BE%D1%80%D0%BE%D0%B4%20%D0%B3%D0%B5%D1%80%D0%BE%D0%B9&amp;stype=image&amp;lr=39&amp;noreask=1&amp;source=wiz&amp;uinfo=sw-1280-sh-1024-ww-1263-wh-899-pd-1-wp-5x4_1280x1024-lt-46&amp;redircnt=142851317" TargetMode="External"/><Relationship Id="rId5" Type="http://schemas.openxmlformats.org/officeDocument/2006/relationships/hyperlink" Target="http://www.gpw-65.ru/index.php/gorod-geroj-minsk" TargetMode="External"/><Relationship Id="rId4" Type="http://schemas.openxmlformats.org/officeDocument/2006/relationships/hyperlink" Target="http://yandex.ru/yandsearch?lr=39&amp;text=rfhnbyrb%20r%2070%20ktnb.%20gj,tls" TargetMode="Externa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13" Type="http://schemas.openxmlformats.org/officeDocument/2006/relationships/image" Target="../media/image15.jpeg"/><Relationship Id="rId3" Type="http://schemas.openxmlformats.org/officeDocument/2006/relationships/image" Target="../media/image3.jpeg"/><Relationship Id="rId7" Type="http://schemas.openxmlformats.org/officeDocument/2006/relationships/image" Target="../media/image9.jpeg"/><Relationship Id="rId12" Type="http://schemas.openxmlformats.org/officeDocument/2006/relationships/image" Target="../media/image14.jpeg"/><Relationship Id="rId17" Type="http://schemas.openxmlformats.org/officeDocument/2006/relationships/image" Target="../media/image19.jpeg"/><Relationship Id="rId2" Type="http://schemas.openxmlformats.org/officeDocument/2006/relationships/image" Target="../media/image4.png"/><Relationship Id="rId16" Type="http://schemas.openxmlformats.org/officeDocument/2006/relationships/image" Target="../media/image1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jpeg"/><Relationship Id="rId11" Type="http://schemas.openxmlformats.org/officeDocument/2006/relationships/image" Target="../media/image13.jpeg"/><Relationship Id="rId5" Type="http://schemas.openxmlformats.org/officeDocument/2006/relationships/image" Target="../media/image7.jpeg"/><Relationship Id="rId15" Type="http://schemas.openxmlformats.org/officeDocument/2006/relationships/image" Target="../media/image17.jpeg"/><Relationship Id="rId10" Type="http://schemas.openxmlformats.org/officeDocument/2006/relationships/image" Target="../media/image12.jpeg"/><Relationship Id="rId4" Type="http://schemas.openxmlformats.org/officeDocument/2006/relationships/image" Target="../media/image5.png"/><Relationship Id="rId9" Type="http://schemas.openxmlformats.org/officeDocument/2006/relationships/image" Target="../media/image11.jpeg"/><Relationship Id="rId14" Type="http://schemas.openxmlformats.org/officeDocument/2006/relationships/image" Target="../media/image16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24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jpeg"/><Relationship Id="rId5" Type="http://schemas.openxmlformats.org/officeDocument/2006/relationships/image" Target="../media/image3.jpeg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29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jpeg"/><Relationship Id="rId5" Type="http://schemas.openxmlformats.org/officeDocument/2006/relationships/image" Target="../media/image3.jpeg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ru.viptalisman.com/flash/templates/graduate_album/album2/852_small.jp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79512" y="188640"/>
            <a:ext cx="8784976" cy="6480720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10" name="TextBox 9"/>
          <p:cNvSpPr txBox="1"/>
          <p:nvPr/>
        </p:nvSpPr>
        <p:spPr>
          <a:xfrm>
            <a:off x="1979712" y="1268760"/>
            <a:ext cx="48965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pic>
        <p:nvPicPr>
          <p:cNvPr id="15" name="Рисунок 14" descr="hdqtpdfbk055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827584" y="851014"/>
            <a:ext cx="7560840" cy="5562618"/>
          </a:xfrm>
          <a:prstGeom prst="rect">
            <a:avLst/>
          </a:prstGeom>
        </p:spPr>
      </p:pic>
      <p:sp>
        <p:nvSpPr>
          <p:cNvPr id="13" name="Прямоугольник 12"/>
          <p:cNvSpPr/>
          <p:nvPr/>
        </p:nvSpPr>
        <p:spPr>
          <a:xfrm>
            <a:off x="1110673" y="1052736"/>
            <a:ext cx="6269639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ГОРОД-ГЕРОЙ</a:t>
            </a:r>
          </a:p>
          <a:p>
            <a:pPr algn="ctr"/>
            <a:r>
              <a:rPr lang="ru-RU" sz="5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МИНСК</a:t>
            </a:r>
            <a:endParaRPr lang="ru-RU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smtClean="0"/>
              <a:t/>
            </a:r>
            <a:br>
              <a:rPr lang="en-US" smtClean="0"/>
            </a:br>
            <a:r>
              <a:rPr lang="en-US" smtClean="0"/>
              <a:t/>
            </a:r>
            <a:br>
              <a:rPr lang="en-US" smtClean="0"/>
            </a:br>
            <a:r>
              <a:rPr lang="ru-RU" smtClean="0"/>
              <a:t/>
            </a:r>
            <a:br>
              <a:rPr lang="ru-RU" smtClean="0"/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85000" lnSpcReduction="20000"/>
          </a:bodyPr>
          <a:lstStyle/>
          <a:p>
            <a:pPr algn="r"/>
            <a:endParaRPr lang="ru-RU" sz="2400" dirty="0" smtClean="0">
              <a:solidFill>
                <a:schemeClr val="bg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r"/>
            <a:endParaRPr lang="ru-RU" sz="2400" smtClean="0">
              <a:solidFill>
                <a:schemeClr val="bg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r"/>
            <a:r>
              <a:rPr lang="ru-RU" sz="2400" smtClean="0">
                <a:solidFill>
                  <a:schemeClr val="bg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Автор </a:t>
            </a:r>
            <a:r>
              <a:rPr lang="ru-RU" sz="2400" dirty="0" smtClean="0">
                <a:solidFill>
                  <a:schemeClr val="bg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работы:</a:t>
            </a:r>
          </a:p>
          <a:p>
            <a:pPr algn="r"/>
            <a:r>
              <a:rPr lang="ru-RU" sz="2400" dirty="0" smtClean="0">
                <a:solidFill>
                  <a:schemeClr val="bg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Безуглова Маргарита Геннадьевна</a:t>
            </a:r>
          </a:p>
          <a:p>
            <a:pPr algn="r"/>
            <a:r>
              <a:rPr lang="ru-RU" sz="2400" dirty="0" smtClean="0">
                <a:solidFill>
                  <a:schemeClr val="bg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Воспитатель МБДОУ </a:t>
            </a:r>
            <a:r>
              <a:rPr lang="ru-RU" sz="2400" dirty="0" err="1" smtClean="0">
                <a:solidFill>
                  <a:schemeClr val="bg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д</a:t>
            </a:r>
            <a:r>
              <a:rPr lang="en-US" sz="2400" dirty="0" smtClean="0">
                <a:solidFill>
                  <a:schemeClr val="bg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/</a:t>
            </a:r>
            <a:r>
              <a:rPr lang="ru-RU" sz="2400" dirty="0" smtClean="0">
                <a:solidFill>
                  <a:schemeClr val="bg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 «Уголек</a:t>
            </a:r>
            <a:r>
              <a:rPr lang="ru-RU" dirty="0" smtClean="0"/>
              <a:t>»</a:t>
            </a:r>
            <a:endParaRPr lang="ru-RU" dirty="0"/>
          </a:p>
        </p:txBody>
      </p:sp>
      <p:pic>
        <p:nvPicPr>
          <p:cNvPr id="12" name="Picture 2" descr="http://forumsmile.ru/u/2/f/d/2fd432955c982f0b9b333d8123e9b07f.jpg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10000"/>
          </a:blip>
          <a:srcRect/>
          <a:stretch>
            <a:fillRect/>
          </a:stretch>
        </p:blipFill>
        <p:spPr bwMode="auto">
          <a:xfrm>
            <a:off x="251520" y="4941168"/>
            <a:ext cx="2023715" cy="1168773"/>
          </a:xfrm>
          <a:prstGeom prst="rect">
            <a:avLst/>
          </a:prstGeom>
          <a:noFill/>
        </p:spPr>
      </p:pic>
      <p:pic>
        <p:nvPicPr>
          <p:cNvPr id="11" name="Picture 2" descr="http://img-fotki.yandex.ru/get/6442/102699435.87c/0_a1b45_d5dec2a3_L.png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 rot="1875511">
            <a:off x="118221" y="3776869"/>
            <a:ext cx="1804122" cy="1656184"/>
          </a:xfrm>
          <a:prstGeom prst="rect">
            <a:avLst/>
          </a:prstGeom>
          <a:noFill/>
        </p:spPr>
      </p:pic>
      <p:pic>
        <p:nvPicPr>
          <p:cNvPr id="8" name="Picture 2" descr="http://forumsmile.ru/u/5/2/8/528e4f55578d182ee6e800cbabdc7046.pn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 rot="14364050">
            <a:off x="5794321" y="608381"/>
            <a:ext cx="3017913" cy="1888402"/>
          </a:xfrm>
          <a:prstGeom prst="rect">
            <a:avLst/>
          </a:prstGeom>
          <a:noFill/>
        </p:spPr>
      </p:pic>
      <p:sp>
        <p:nvSpPr>
          <p:cNvPr id="14" name="TextBox 13"/>
          <p:cNvSpPr txBox="1"/>
          <p:nvPr/>
        </p:nvSpPr>
        <p:spPr>
          <a:xfrm>
            <a:off x="4932040" y="4509120"/>
            <a:ext cx="352839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sz="1400" dirty="0"/>
          </a:p>
        </p:txBody>
      </p:sp>
      <p:pic>
        <p:nvPicPr>
          <p:cNvPr id="16" name="Muzyka-iz-fil_ma-17-mgnoveniy-vesny-Dvoe-v-kafe-quotBol_-moya-ty-pokin_-menyaquot(muzofon.com)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10" cstate="print"/>
          <a:stretch>
            <a:fillRect/>
          </a:stretch>
        </p:blipFill>
        <p:spPr>
          <a:xfrm>
            <a:off x="7956376" y="5877272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Click="0" advTm="5859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500"/>
                            </p:stCondLst>
                            <p:childTnLst>
                              <p:par>
                                <p:cTn id="24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5" dur="1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999" showWhenStopped="0">
                <p:cTn id="26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audio>
          </p:childTnLst>
        </p:cTn>
      </p:par>
    </p:tnLst>
    <p:bldLst>
      <p:bldP spid="2" grpId="0"/>
      <p:bldP spid="3" grpId="0" uiExpand="1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1" name="Содержимое 10" descr="minsk-6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3779912" y="1268760"/>
            <a:ext cx="5111750" cy="3399314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332656"/>
            <a:ext cx="3008313" cy="5793507"/>
          </a:xfrm>
        </p:spPr>
        <p:txBody>
          <a:bodyPr>
            <a:noAutofit/>
          </a:bodyPr>
          <a:lstStyle/>
          <a:p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На подъезде к Минску расположен один из самых красивых и величественных памятников героям Великой Отечественной войны - </a:t>
            </a: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«Курган Славы».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Он расположен в месте где в 1944 году в результате операции «Багратион» было взято в окружение более 100 тысяч немецких солдат и офицеров в так называемом «Минском котле». На этом месте в 1969 г был насыпан огромный курган, на вершине которого установили обелиск. Общая высота всего памятника – 70 метров.</a:t>
            </a:r>
            <a:endParaRPr lang="ru-RU" sz="1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076056" y="5085184"/>
            <a:ext cx="30243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«КУРГАН СЛАВЫ»</a:t>
            </a:r>
            <a:endParaRPr lang="ru-RU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2" descr="http://forumsmile.ru/u/2/f/d/2fd432955c982f0b9b333d8123e9b07f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10000"/>
          </a:blip>
          <a:srcRect/>
          <a:stretch>
            <a:fillRect/>
          </a:stretch>
        </p:blipFill>
        <p:spPr bwMode="auto">
          <a:xfrm>
            <a:off x="7120285" y="5689227"/>
            <a:ext cx="2023715" cy="1168773"/>
          </a:xfrm>
          <a:prstGeom prst="rect">
            <a:avLst/>
          </a:prstGeom>
          <a:noFill/>
        </p:spPr>
      </p:pic>
    </p:spTree>
  </p:cSld>
  <p:clrMapOvr>
    <a:masterClrMapping/>
  </p:clrMapOvr>
  <p:transition advTm="14859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1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Содержимое 4" descr="minsk-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635896" y="1268760"/>
            <a:ext cx="5111750" cy="3417674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260648"/>
            <a:ext cx="3008313" cy="5865515"/>
          </a:xfrm>
        </p:spPr>
        <p:txBody>
          <a:bodyPr>
            <a:noAutofit/>
          </a:bodyPr>
          <a:lstStyle/>
          <a:p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Еще одним памятным местом в Минске, напоминающем о подвиге героев Великой Отечественной войны, является </a:t>
            </a: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площадь Победы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в центре города (проспект Независимости). В 1954 г здесь был установлен монумент из серого гранита в честь погибших партизан и воинов Красной Армии. На его вершине находится изваяние ордена Победы из многоцветной смальты и бронзы, высотой 3 метра, а общая высота монумента – 40 метров. Третьего июля 1961 года перед памятником был зажжен Вечный огонь.</a:t>
            </a:r>
            <a:endParaRPr lang="ru-RU" sz="1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4644008" y="4941168"/>
            <a:ext cx="276301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ln w="1905"/>
                <a:gradFill>
                  <a:gsLst>
                    <a:gs pos="0">
                      <a:srgbClr val="C64847">
                        <a:shade val="20000"/>
                        <a:satMod val="200000"/>
                      </a:srgbClr>
                    </a:gs>
                    <a:gs pos="78000">
                      <a:srgbClr val="C64847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C64847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Площадь Победы</a:t>
            </a:r>
            <a:endParaRPr lang="ru-RU" dirty="0"/>
          </a:p>
        </p:txBody>
      </p:sp>
      <p:pic>
        <p:nvPicPr>
          <p:cNvPr id="6" name="Picture 2" descr="http://forumsmile.ru/u/2/f/d/2fd432955c982f0b9b333d8123e9b07f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10000"/>
          </a:blip>
          <a:srcRect/>
          <a:stretch>
            <a:fillRect/>
          </a:stretch>
        </p:blipFill>
        <p:spPr bwMode="auto">
          <a:xfrm>
            <a:off x="7120285" y="5689227"/>
            <a:ext cx="2023715" cy="1168773"/>
          </a:xfrm>
          <a:prstGeom prst="rect">
            <a:avLst/>
          </a:prstGeom>
          <a:noFill/>
        </p:spPr>
      </p:pic>
    </p:spTree>
  </p:cSld>
  <p:clrMapOvr>
    <a:masterClrMapping/>
  </p:clrMapOvr>
  <p:transition advTm="12562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minsk-1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75856" y="456548"/>
            <a:ext cx="2736304" cy="2216406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4401120" y="2967335"/>
            <a:ext cx="34176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endParaRPr lang="ru-RU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3779912" y="2708920"/>
            <a:ext cx="1909690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Юный партизан</a:t>
            </a:r>
          </a:p>
          <a:p>
            <a:pPr algn="ctr"/>
            <a: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Марат </a:t>
            </a:r>
            <a:r>
              <a:rPr lang="ru-RU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Казей</a:t>
            </a:r>
            <a:endParaRPr lang="ru-RU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" name="Рисунок 10" descr="minsk-8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95536" y="260648"/>
            <a:ext cx="2068264" cy="2757685"/>
          </a:xfrm>
          <a:prstGeom prst="rect">
            <a:avLst/>
          </a:prstGeom>
        </p:spPr>
      </p:pic>
      <p:sp>
        <p:nvSpPr>
          <p:cNvPr id="12" name="Прямоугольник 11"/>
          <p:cNvSpPr/>
          <p:nvPr/>
        </p:nvSpPr>
        <p:spPr>
          <a:xfrm>
            <a:off x="107504" y="2564904"/>
            <a:ext cx="2488695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«Женщина на зубре»</a:t>
            </a:r>
            <a:endParaRPr lang="ru-RU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3" name="Рисунок 12" descr="minsk-9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876256" y="404664"/>
            <a:ext cx="1458188" cy="2645238"/>
          </a:xfrm>
          <a:prstGeom prst="rect">
            <a:avLst/>
          </a:prstGeom>
        </p:spPr>
      </p:pic>
      <p:pic>
        <p:nvPicPr>
          <p:cNvPr id="14" name="Рисунок 13" descr="minsk-7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084168" y="4221088"/>
            <a:ext cx="2795625" cy="1857094"/>
          </a:xfrm>
          <a:prstGeom prst="rect">
            <a:avLst/>
          </a:prstGeom>
        </p:spPr>
      </p:pic>
      <p:pic>
        <p:nvPicPr>
          <p:cNvPr id="15" name="Рисунок 14" descr="minsk-11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635896" y="3717032"/>
            <a:ext cx="1872208" cy="2587132"/>
          </a:xfrm>
          <a:prstGeom prst="rect">
            <a:avLst/>
          </a:prstGeom>
        </p:spPr>
      </p:pic>
      <p:pic>
        <p:nvPicPr>
          <p:cNvPr id="16" name="Рисунок 15" descr="minsk-12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179512" y="4365104"/>
            <a:ext cx="2563965" cy="1708225"/>
          </a:xfrm>
          <a:prstGeom prst="rect">
            <a:avLst/>
          </a:prstGeom>
        </p:spPr>
      </p:pic>
      <p:sp>
        <p:nvSpPr>
          <p:cNvPr id="17" name="Прямоугольник 16"/>
          <p:cNvSpPr/>
          <p:nvPr/>
        </p:nvSpPr>
        <p:spPr>
          <a:xfrm>
            <a:off x="6228184" y="2636912"/>
            <a:ext cx="279217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Беларусь партизанская</a:t>
            </a:r>
            <a:endParaRPr lang="ru-RU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251520" y="5657671"/>
            <a:ext cx="2241832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Мемориал «Яма» </a:t>
            </a:r>
          </a:p>
          <a:p>
            <a:pPr algn="ctr"/>
            <a: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Жертвам холокоста</a:t>
            </a:r>
            <a:endParaRPr lang="ru-RU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3491880" y="5934670"/>
            <a:ext cx="199419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Маршал Жуков</a:t>
            </a:r>
            <a:endParaRPr lang="ru-RU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6084168" y="6021288"/>
            <a:ext cx="2774221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Воинам – </a:t>
            </a:r>
            <a:r>
              <a:rPr lang="ru-RU" b="1" cap="none" spc="0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казахстанцам</a:t>
            </a:r>
            <a: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pPr algn="ctr"/>
            <a: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п</a:t>
            </a:r>
            <a:r>
              <a:rPr lang="ru-RU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огибшим в Беларуси</a:t>
            </a:r>
          </a:p>
        </p:txBody>
      </p:sp>
    </p:spTree>
  </p:cSld>
  <p:clrMapOvr>
    <a:masterClrMapping/>
  </p:clrMapOvr>
  <p:transition advTm="20125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3000"/>
                            </p:stCondLst>
                            <p:childTnLst>
                              <p:par>
                                <p:cTn id="12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6000"/>
                            </p:stCondLst>
                            <p:childTnLst>
                              <p:par>
                                <p:cTn id="19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3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3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9000"/>
                            </p:stCondLst>
                            <p:childTnLst>
                              <p:par>
                                <p:cTn id="2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9000"/>
                            </p:stCondLst>
                            <p:childTnLst>
                              <p:par>
                                <p:cTn id="27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3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3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2000"/>
                            </p:stCondLst>
                            <p:childTnLst>
                              <p:par>
                                <p:cTn id="3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2000"/>
                            </p:stCondLst>
                            <p:childTnLst>
                              <p:par>
                                <p:cTn id="3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3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3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5000"/>
                            </p:stCondLst>
                            <p:childTnLst>
                              <p:par>
                                <p:cTn id="4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5000"/>
                            </p:stCondLst>
                            <p:childTnLst>
                              <p:par>
                                <p:cTn id="43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3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3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8000"/>
                            </p:stCondLst>
                            <p:childTnLst>
                              <p:par>
                                <p:cTn id="4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2" grpId="0"/>
      <p:bldP spid="17" grpId="0"/>
      <p:bldP spid="18" grpId="0"/>
      <p:bldP spid="19" grpId="0"/>
      <p:bldP spid="2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3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 advTm="5375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c179644169cf5f3edb7c10f197687fdb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 advTm="10391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55576" y="1196752"/>
            <a:ext cx="4572000" cy="584775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ru-RU" sz="1400" dirty="0" smtClean="0"/>
          </a:p>
          <a:p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1619672" y="260648"/>
            <a:ext cx="585641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sz="5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Интернет-ресурсы</a:t>
            </a:r>
            <a:endParaRPr lang="ru-RU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683568" y="1772816"/>
            <a:ext cx="7992888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140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395536" y="1196752"/>
            <a:ext cx="792088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hlinkClick r:id="rId2"/>
              </a:rPr>
              <a:t>http://tbrus.ucoz.ru/publ/gorod_geroj_minsk/1-1-0-96</a:t>
            </a:r>
            <a:endParaRPr lang="ru-RU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2286000" y="3105835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ru-RU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395536" y="1700808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 smtClean="0">
                <a:hlinkClick r:id="rId3"/>
              </a:rPr>
              <a:t>http://ordenrf.ru/geroi-rossii/gorod-geroy-minsk.php</a:t>
            </a:r>
            <a:endParaRPr lang="ru-RU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395536" y="2420888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 smtClean="0">
                <a:hlinkClick r:id="rId4"/>
              </a:rPr>
              <a:t>http://yandex.ru/yandsearch?lr=39&amp;text=rfhnbyrb%20r%2070%20ktnb.%20gj%2Ctls</a:t>
            </a:r>
            <a:endParaRPr lang="ru-RU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467544" y="3212976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 smtClean="0">
                <a:hlinkClick r:id="rId5"/>
              </a:rPr>
              <a:t>http://www.gpw-65.ru/index.php/gorod-geroj-minsk</a:t>
            </a:r>
            <a:endParaRPr lang="ru-RU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467544" y="4005064"/>
            <a:ext cx="820891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hlinkClick r:id="rId6"/>
              </a:rPr>
              <a:t>https://yandex.ru/images/search?text=%D0%BC%D0%B8%D0%BD%D1%81%D0%BA%20%D0%B3%D0%BE%D1%80%D0%BE%D0%B4%20%D0%B3%D0%B5%D1%80%D0%BE%D0%B9&amp;stype=image&amp;lr=39&amp;noreask=1&amp;source=wiz&amp;uinfo=sw-1280-sh-1024-ww-1263-wh-899-pd-1-wp-5x4_1280x1024-lt-46&amp;redircnt=142851317</a:t>
            </a:r>
            <a:endParaRPr lang="ru-RU" dirty="0"/>
          </a:p>
        </p:txBody>
      </p:sp>
    </p:spTree>
  </p:cSld>
  <p:clrMapOvr>
    <a:masterClrMapping/>
  </p:clrMapOvr>
  <p:transition advTm="6547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7" grpId="0"/>
      <p:bldP spid="12" grpId="0"/>
      <p:bldP spid="13" grpId="0"/>
      <p:bldP spid="14" grpId="0"/>
      <p:bldP spid="1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446967" y="2967335"/>
            <a:ext cx="4250073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СПАСИБО ЗА ВНИМАНИЕ</a:t>
            </a:r>
            <a:endParaRPr lang="ru-RU" sz="2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advTm="3984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Рамка 1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2292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pic>
        <p:nvPicPr>
          <p:cNvPr id="11" name="Picture 2" descr="http://img-fotki.yandex.ru/get/6442/102699435.87c/0_a1b45_d5dec2a3_L.pn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875511">
            <a:off x="-169810" y="4496951"/>
            <a:ext cx="1804122" cy="1656184"/>
          </a:xfrm>
          <a:prstGeom prst="rect">
            <a:avLst/>
          </a:prstGeom>
          <a:noFill/>
        </p:spPr>
      </p:pic>
      <p:pic>
        <p:nvPicPr>
          <p:cNvPr id="12" name="Picture 2" descr="http://forumsmile.ru/u/2/f/d/2fd432955c982f0b9b333d8123e9b07f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10000"/>
          </a:blip>
          <a:srcRect/>
          <a:stretch>
            <a:fillRect/>
          </a:stretch>
        </p:blipFill>
        <p:spPr bwMode="auto">
          <a:xfrm>
            <a:off x="0" y="5506703"/>
            <a:ext cx="2339752" cy="1351297"/>
          </a:xfrm>
          <a:prstGeom prst="rect">
            <a:avLst/>
          </a:prstGeom>
          <a:noFill/>
        </p:spPr>
      </p:pic>
      <p:pic>
        <p:nvPicPr>
          <p:cNvPr id="13" name="Picture 2" descr="http://forumsmile.ru/u/5/2/8/528e4f55578d182ee6e800cbabdc7046.pn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lum contrast="40000"/>
          </a:blip>
          <a:srcRect/>
          <a:stretch>
            <a:fillRect/>
          </a:stretch>
        </p:blipFill>
        <p:spPr bwMode="auto">
          <a:xfrm rot="7829922">
            <a:off x="8182988" y="356803"/>
            <a:ext cx="1318902" cy="825278"/>
          </a:xfrm>
          <a:prstGeom prst="rect">
            <a:avLst/>
          </a:prstGeom>
          <a:noFill/>
        </p:spPr>
      </p:pic>
      <p:pic>
        <p:nvPicPr>
          <p:cNvPr id="14" name="Picture 2" descr="http://forumsmile.ru/u/5/2/8/528e4f55578d182ee6e800cbabdc7046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12202192">
            <a:off x="7715518" y="56330"/>
            <a:ext cx="1318902" cy="825278"/>
          </a:xfrm>
          <a:prstGeom prst="rect">
            <a:avLst/>
          </a:prstGeom>
          <a:noFill/>
        </p:spPr>
      </p:pic>
      <p:sp>
        <p:nvSpPr>
          <p:cNvPr id="8" name="Прямоугольник 7"/>
          <p:cNvSpPr/>
          <p:nvPr/>
        </p:nvSpPr>
        <p:spPr>
          <a:xfrm>
            <a:off x="2411760" y="2564904"/>
            <a:ext cx="4572000" cy="203132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Город - Герой - высшая степень отличия, присваиваемая Президиумом Верховного Совета СССР городам за массовый героизм и мужество его защитников, проявленные в Вел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и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кой Отечественной войне</a:t>
            </a:r>
            <a:r>
              <a:rPr lang="ru-RU" dirty="0" smtClean="0"/>
              <a:t>. </a:t>
            </a:r>
            <a:br>
              <a:rPr lang="ru-RU" dirty="0" smtClean="0"/>
            </a:br>
            <a:endParaRPr lang="ru-RU" dirty="0"/>
          </a:p>
        </p:txBody>
      </p:sp>
      <p:pic>
        <p:nvPicPr>
          <p:cNvPr id="9" name="Рисунок 8" descr="382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95536" y="404664"/>
            <a:ext cx="863600" cy="127000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323528" y="1772816"/>
            <a:ext cx="15121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Брестская крепость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6" name="Рисунок 15" descr="390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691680" y="908720"/>
            <a:ext cx="1270000" cy="952500"/>
          </a:xfrm>
          <a:prstGeom prst="rect">
            <a:avLst/>
          </a:prstGeom>
        </p:spPr>
      </p:pic>
      <p:sp>
        <p:nvSpPr>
          <p:cNvPr id="18" name="Прямоугольник 17"/>
          <p:cNvSpPr/>
          <p:nvPr/>
        </p:nvSpPr>
        <p:spPr>
          <a:xfrm>
            <a:off x="1619672" y="1916832"/>
            <a:ext cx="1512168" cy="36933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Волгоград</a:t>
            </a:r>
            <a:endParaRPr lang="ru-RU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9" name="Рисунок 18" descr="398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3203848" y="476672"/>
            <a:ext cx="1270000" cy="889000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3995936" y="1700808"/>
            <a:ext cx="17281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3347864" y="1484784"/>
            <a:ext cx="877036" cy="36933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Керчь</a:t>
            </a:r>
            <a:endParaRPr lang="ru-RU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2" name="Рисунок 21" descr="415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4716016" y="836712"/>
            <a:ext cx="1641806" cy="1008112"/>
          </a:xfrm>
          <a:prstGeom prst="rect">
            <a:avLst/>
          </a:prstGeom>
        </p:spPr>
      </p:pic>
      <p:sp>
        <p:nvSpPr>
          <p:cNvPr id="24" name="Прямоугольник 23"/>
          <p:cNvSpPr/>
          <p:nvPr/>
        </p:nvSpPr>
        <p:spPr>
          <a:xfrm>
            <a:off x="5004048" y="1988840"/>
            <a:ext cx="769763" cy="36933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Киев</a:t>
            </a:r>
            <a:endParaRPr lang="ru-RU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5" name="Рисунок 24" descr="364.jp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6804248" y="692696"/>
            <a:ext cx="1270000" cy="876300"/>
          </a:xfrm>
          <a:prstGeom prst="rect">
            <a:avLst/>
          </a:prstGeom>
        </p:spPr>
      </p:pic>
      <p:sp>
        <p:nvSpPr>
          <p:cNvPr id="26" name="Прямоугольник 25"/>
          <p:cNvSpPr/>
          <p:nvPr/>
        </p:nvSpPr>
        <p:spPr>
          <a:xfrm>
            <a:off x="6660232" y="1700808"/>
            <a:ext cx="1378904" cy="36933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Ленинград</a:t>
            </a:r>
            <a:endParaRPr lang="ru-RU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7" name="Рисунок 26" descr="379.jp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7236296" y="2204864"/>
            <a:ext cx="1270000" cy="838200"/>
          </a:xfrm>
          <a:prstGeom prst="rect">
            <a:avLst/>
          </a:prstGeom>
        </p:spPr>
      </p:pic>
      <p:sp>
        <p:nvSpPr>
          <p:cNvPr id="28" name="Прямоугольник 27"/>
          <p:cNvSpPr/>
          <p:nvPr/>
        </p:nvSpPr>
        <p:spPr>
          <a:xfrm>
            <a:off x="7380312" y="3140968"/>
            <a:ext cx="962123" cy="36933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Минск</a:t>
            </a:r>
            <a:endParaRPr lang="ru-RU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" name="Рисунок 29" descr="410.jpg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4067944" y="4365104"/>
            <a:ext cx="1270000" cy="952500"/>
          </a:xfrm>
          <a:prstGeom prst="rect">
            <a:avLst/>
          </a:prstGeom>
        </p:spPr>
      </p:pic>
      <p:sp>
        <p:nvSpPr>
          <p:cNvPr id="31" name="Прямоугольник 30"/>
          <p:cNvSpPr/>
          <p:nvPr/>
        </p:nvSpPr>
        <p:spPr>
          <a:xfrm>
            <a:off x="4067944" y="5517232"/>
            <a:ext cx="1048878" cy="36933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Москва</a:t>
            </a:r>
            <a:endParaRPr lang="ru-RU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2" name="Рисунок 31" descr="376.jpg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2987824" y="4797152"/>
            <a:ext cx="762000" cy="1270000"/>
          </a:xfrm>
          <a:prstGeom prst="rect">
            <a:avLst/>
          </a:prstGeom>
        </p:spPr>
      </p:pic>
      <p:sp>
        <p:nvSpPr>
          <p:cNvPr id="33" name="Прямоугольник 32"/>
          <p:cNvSpPr/>
          <p:nvPr/>
        </p:nvSpPr>
        <p:spPr>
          <a:xfrm>
            <a:off x="2483768" y="6165304"/>
            <a:ext cx="1337162" cy="36933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Мурманск</a:t>
            </a:r>
            <a:endParaRPr lang="ru-RU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4" name="Рисунок 33" descr="413.jp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1403648" y="4221088"/>
            <a:ext cx="1270000" cy="787400"/>
          </a:xfrm>
          <a:prstGeom prst="rect">
            <a:avLst/>
          </a:prstGeom>
        </p:spPr>
      </p:pic>
      <p:sp>
        <p:nvSpPr>
          <p:cNvPr id="35" name="Прямоугольник 34"/>
          <p:cNvSpPr/>
          <p:nvPr/>
        </p:nvSpPr>
        <p:spPr>
          <a:xfrm>
            <a:off x="1331640" y="5085184"/>
            <a:ext cx="1720985" cy="36933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Новороссийск</a:t>
            </a:r>
            <a:endParaRPr lang="ru-RU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6" name="Рисунок 35" descr="403.jpg"/>
          <p:cNvPicPr>
            <a:picLocks noChangeAspect="1"/>
          </p:cNvPicPr>
          <p:nvPr/>
        </p:nvPicPr>
        <p:blipFill>
          <a:blip r:embed="rId14" cstate="print"/>
          <a:stretch>
            <a:fillRect/>
          </a:stretch>
        </p:blipFill>
        <p:spPr>
          <a:xfrm>
            <a:off x="539552" y="2564904"/>
            <a:ext cx="1193800" cy="1270000"/>
          </a:xfrm>
          <a:prstGeom prst="rect">
            <a:avLst/>
          </a:prstGeom>
        </p:spPr>
      </p:pic>
      <p:sp>
        <p:nvSpPr>
          <p:cNvPr id="37" name="Прямоугольник 36"/>
          <p:cNvSpPr/>
          <p:nvPr/>
        </p:nvSpPr>
        <p:spPr>
          <a:xfrm>
            <a:off x="539552" y="3933056"/>
            <a:ext cx="964751" cy="36933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Одесса</a:t>
            </a:r>
            <a:endParaRPr lang="ru-RU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8" name="Рисунок 37" descr="371.jpg"/>
          <p:cNvPicPr>
            <a:picLocks noChangeAspect="1"/>
          </p:cNvPicPr>
          <p:nvPr/>
        </p:nvPicPr>
        <p:blipFill>
          <a:blip r:embed="rId15" cstate="print"/>
          <a:stretch>
            <a:fillRect/>
          </a:stretch>
        </p:blipFill>
        <p:spPr>
          <a:xfrm>
            <a:off x="7668344" y="3501008"/>
            <a:ext cx="1270000" cy="863600"/>
          </a:xfrm>
          <a:prstGeom prst="rect">
            <a:avLst/>
          </a:prstGeom>
        </p:spPr>
      </p:pic>
      <p:sp>
        <p:nvSpPr>
          <p:cNvPr id="39" name="Прямоугольник 38"/>
          <p:cNvSpPr/>
          <p:nvPr/>
        </p:nvSpPr>
        <p:spPr>
          <a:xfrm>
            <a:off x="7563118" y="4509120"/>
            <a:ext cx="1580882" cy="36933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Севастополь</a:t>
            </a:r>
            <a:endParaRPr lang="ru-RU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" name="Рисунок 39" descr="381.jpg"/>
          <p:cNvPicPr>
            <a:picLocks noChangeAspect="1"/>
          </p:cNvPicPr>
          <p:nvPr/>
        </p:nvPicPr>
        <p:blipFill>
          <a:blip r:embed="rId16" cstate="print"/>
          <a:stretch>
            <a:fillRect/>
          </a:stretch>
        </p:blipFill>
        <p:spPr>
          <a:xfrm>
            <a:off x="6588224" y="4149080"/>
            <a:ext cx="939800" cy="1270000"/>
          </a:xfrm>
          <a:prstGeom prst="rect">
            <a:avLst/>
          </a:prstGeom>
        </p:spPr>
      </p:pic>
      <p:sp>
        <p:nvSpPr>
          <p:cNvPr id="41" name="Прямоугольник 40"/>
          <p:cNvSpPr/>
          <p:nvPr/>
        </p:nvSpPr>
        <p:spPr>
          <a:xfrm>
            <a:off x="6516216" y="5589240"/>
            <a:ext cx="1276696" cy="36933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Смоленск</a:t>
            </a:r>
            <a:endParaRPr lang="ru-RU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2" name="Рисунок 41" descr="402.jpg"/>
          <p:cNvPicPr>
            <a:picLocks noChangeAspect="1"/>
          </p:cNvPicPr>
          <p:nvPr/>
        </p:nvPicPr>
        <p:blipFill>
          <a:blip r:embed="rId17" cstate="print"/>
          <a:stretch>
            <a:fillRect/>
          </a:stretch>
        </p:blipFill>
        <p:spPr>
          <a:xfrm>
            <a:off x="5508104" y="4509120"/>
            <a:ext cx="863600" cy="1270000"/>
          </a:xfrm>
          <a:prstGeom prst="rect">
            <a:avLst/>
          </a:prstGeom>
        </p:spPr>
      </p:pic>
      <p:sp>
        <p:nvSpPr>
          <p:cNvPr id="43" name="Прямоугольник 42"/>
          <p:cNvSpPr/>
          <p:nvPr/>
        </p:nvSpPr>
        <p:spPr>
          <a:xfrm>
            <a:off x="5580112" y="5877272"/>
            <a:ext cx="739691" cy="36933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Тула</a:t>
            </a:r>
            <a:endParaRPr lang="ru-RU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advClick="0" advTm="14469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000"/>
                            </p:stCondLst>
                            <p:childTnLst>
                              <p:par>
                                <p:cTn id="32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4000"/>
                            </p:stCondLst>
                            <p:childTnLst>
                              <p:par>
                                <p:cTn id="40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0"/>
                            </p:stCondLst>
                            <p:childTnLst>
                              <p:par>
                                <p:cTn id="4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000"/>
                            </p:stCondLst>
                            <p:childTnLst>
                              <p:par>
                                <p:cTn id="48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6000"/>
                            </p:stCondLst>
                            <p:childTnLst>
                              <p:par>
                                <p:cTn id="5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6000"/>
                            </p:stCondLst>
                            <p:childTnLst>
                              <p:par>
                                <p:cTn id="56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7000"/>
                            </p:stCondLst>
                            <p:childTnLst>
                              <p:par>
                                <p:cTn id="6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7000"/>
                            </p:stCondLst>
                            <p:childTnLst>
                              <p:par>
                                <p:cTn id="64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8000"/>
                            </p:stCondLst>
                            <p:childTnLst>
                              <p:par>
                                <p:cTn id="6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8000"/>
                            </p:stCondLst>
                            <p:childTnLst>
                              <p:par>
                                <p:cTn id="72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9000"/>
                            </p:stCondLst>
                            <p:childTnLst>
                              <p:par>
                                <p:cTn id="7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9000"/>
                            </p:stCondLst>
                            <p:childTnLst>
                              <p:par>
                                <p:cTn id="80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10000"/>
                            </p:stCondLst>
                            <p:childTnLst>
                              <p:par>
                                <p:cTn id="8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10000"/>
                            </p:stCondLst>
                            <p:childTnLst>
                              <p:par>
                                <p:cTn id="88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11000"/>
                            </p:stCondLst>
                            <p:childTnLst>
                              <p:par>
                                <p:cTn id="9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11000"/>
                            </p:stCondLst>
                            <p:childTnLst>
                              <p:par>
                                <p:cTn id="96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12000"/>
                            </p:stCondLst>
                            <p:childTnLst>
                              <p:par>
                                <p:cTn id="10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12000"/>
                            </p:stCondLst>
                            <p:childTnLst>
                              <p:par>
                                <p:cTn id="104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13000"/>
                            </p:stCondLst>
                            <p:childTnLst>
                              <p:par>
                                <p:cTn id="10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13000"/>
                            </p:stCondLst>
                            <p:childTnLst>
                              <p:par>
                                <p:cTn id="11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8" grpId="0"/>
      <p:bldP spid="10" grpId="0"/>
      <p:bldP spid="18" grpId="0"/>
      <p:bldP spid="21" grpId="0"/>
      <p:bldP spid="24" grpId="0"/>
      <p:bldP spid="26" grpId="0"/>
      <p:bldP spid="28" grpId="0"/>
      <p:bldP spid="31" grpId="0"/>
      <p:bldP spid="33" grpId="0"/>
      <p:bldP spid="35" grpId="0"/>
      <p:bldP spid="37" grpId="0"/>
      <p:bldP spid="39" grpId="0"/>
      <p:bldP spid="41" grpId="0"/>
      <p:bldP spid="4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ec631df9e90d0dfb9c857be0f6e_prev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5172" y="0"/>
            <a:ext cx="9154344" cy="6858000"/>
          </a:xfrm>
          <a:prstGeom prst="rect">
            <a:avLst/>
          </a:prstGeom>
        </p:spPr>
      </p:pic>
    </p:spTree>
  </p:cSld>
  <p:clrMapOvr>
    <a:masterClrMapping/>
  </p:clrMapOvr>
  <p:transition advTm="10047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87fd850d27b6d6ab043afc4ffe6_prev.jpg"/>
          <p:cNvPicPr>
            <a:picLocks noChangeAspect="1"/>
          </p:cNvPicPr>
          <p:nvPr/>
        </p:nvPicPr>
        <p:blipFill>
          <a:blip r:embed="rId2" cstate="print"/>
          <a:srcRect b="3801"/>
          <a:stretch>
            <a:fillRect/>
          </a:stretch>
        </p:blipFill>
        <p:spPr>
          <a:xfrm>
            <a:off x="251520" y="332656"/>
            <a:ext cx="5256584" cy="62646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TextBox 3"/>
          <p:cNvSpPr txBox="1"/>
          <p:nvPr/>
        </p:nvSpPr>
        <p:spPr>
          <a:xfrm>
            <a:off x="5652120" y="764704"/>
            <a:ext cx="2880320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400" b="1" dirty="0" smtClean="0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Минск — один из первых советских городов, принявших на себя удар гитлеровской военной машины. Право называться героическим Минск заслужил непрекращающейся ни на один день борьбой его жителей против фашистов.</a:t>
            </a:r>
            <a:endParaRPr lang="ru-RU" sz="2400" dirty="0">
              <a:solidFill>
                <a:srgbClr val="CC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advTm="675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Minsk_map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573361" cy="6858000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2286000" y="889844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0" y="0"/>
            <a:ext cx="9540552" cy="685800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Picture 2" descr="http://forumsmile.ru/u/5/2/8/528e4f55578d182ee6e800cbabdc7046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64050">
            <a:off x="6372058" y="591850"/>
            <a:ext cx="3017913" cy="1888402"/>
          </a:xfrm>
          <a:prstGeom prst="rect">
            <a:avLst/>
          </a:prstGeom>
          <a:noFill/>
        </p:spPr>
      </p:pic>
      <p:pic>
        <p:nvPicPr>
          <p:cNvPr id="9" name="Picture 2" descr="http://img-fotki.yandex.ru/get/6442/102699435.87c/0_a1b45_d5dec2a3_L.png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1875511">
            <a:off x="-457844" y="4352933"/>
            <a:ext cx="1804122" cy="1656184"/>
          </a:xfrm>
          <a:prstGeom prst="rect">
            <a:avLst/>
          </a:prstGeom>
          <a:noFill/>
        </p:spPr>
      </p:pic>
      <p:pic>
        <p:nvPicPr>
          <p:cNvPr id="10" name="Picture 2" descr="http://forumsmile.ru/u/2/f/d/2fd432955c982f0b9b333d8123e9b07f.jp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10000"/>
          </a:blip>
          <a:srcRect/>
          <a:stretch>
            <a:fillRect/>
          </a:stretch>
        </p:blipFill>
        <p:spPr bwMode="auto">
          <a:xfrm>
            <a:off x="-252536" y="5301208"/>
            <a:ext cx="2023715" cy="1168773"/>
          </a:xfrm>
          <a:prstGeom prst="rect">
            <a:avLst/>
          </a:prstGeom>
          <a:noFill/>
        </p:spPr>
      </p:pic>
      <p:pic>
        <p:nvPicPr>
          <p:cNvPr id="11" name="Рисунок 10" descr="bvista18.jpg"/>
          <p:cNvPicPr>
            <a:picLocks noChangeAspect="1"/>
          </p:cNvPicPr>
          <p:nvPr/>
        </p:nvPicPr>
        <p:blipFill>
          <a:blip r:embed="rId6" cstate="print"/>
          <a:srcRect b="12526"/>
          <a:stretch>
            <a:fillRect/>
          </a:stretch>
        </p:blipFill>
        <p:spPr>
          <a:xfrm>
            <a:off x="0" y="0"/>
            <a:ext cx="3479595" cy="23538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Рисунок 11" descr="Ruiny-v-upor-669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6516216" y="4509120"/>
            <a:ext cx="2790310" cy="22322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3" name="TextBox 12"/>
          <p:cNvSpPr txBox="1"/>
          <p:nvPr/>
        </p:nvSpPr>
        <p:spPr>
          <a:xfrm>
            <a:off x="251520" y="2636912"/>
            <a:ext cx="889248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Минск с первых дней Великой Отечественной войны оказался в самом центре сражений, так как находился на направлении главного удара гитлеровцев, на Москву. Передовые части войск врага подошли к городу 26 июня 1941 г. Их встретила всего лишь одна 64-я стрелковая дивизия. После упорных и тяжелых боев, 28 июня советские войска были вынуждены отступить и оставить город.</a:t>
            </a:r>
            <a:endParaRPr lang="ru-RU" sz="22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advTm="6406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Содержимое 4" descr="e088ed3749526ca3d1d873c4ff8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3938748" y="273050"/>
            <a:ext cx="4384354" cy="585311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332656"/>
            <a:ext cx="3008313" cy="5793507"/>
          </a:xfrm>
        </p:spPr>
        <p:txBody>
          <a:bodyPr>
            <a:no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На протяжении трехлетней оккупации немцы убили 400 тысяч жителей Минска и его окрестностей, а также разрушили городские строения, превратив город в руины. Было уничтожено более 80% жилых домов, разрушены фабрики и заводы, электростанции, театры и учебные учреждения. Несмотря на огромное давление со стороны оккупантов, патриотический настрой горожан не был сломлен.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286000" y="1720840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  <p:transition advTm="8985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" name="Содержимое 4" descr="eb47f194f8ecba4ac5de08293a0_prev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4107420" y="273050"/>
            <a:ext cx="4047009" cy="585311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512" y="2132856"/>
            <a:ext cx="3744416" cy="3921299"/>
          </a:xfrm>
        </p:spPr>
        <p:txBody>
          <a:bodyPr>
            <a:no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1100 дней и ночей длилась оккупация Минска. Все это время жители города оказывали сопротивление врагу, самоотверженно сражались за свободу и независимость своего народа. 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advTm="7532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Содержимое 4" descr="1b3df1520feba097ebef6287b06_prev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575050" y="1146243"/>
            <a:ext cx="5111750" cy="4106727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620688"/>
            <a:ext cx="3008313" cy="5505475"/>
          </a:xfrm>
        </p:spPr>
        <p:txBody>
          <a:bodyPr>
            <a:no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При обороне Минска особо отличилась 100-я ордена Ленина стрелковая дивизия генерал-майора И. Н.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Руссиянова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, которая полукольцом охватывала город на ближних подступах. В оборонительных боях за Минск советские воины впервые в войне применили бутылки с горючей смесью для борьбы с вражескими танками.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advTm="10328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ec631df9e90d0dfb9c857be0f6e_prev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0" y="0"/>
            <a:ext cx="9540552" cy="6858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just">
              <a:tabLst>
                <a:tab pos="8882063" algn="l"/>
              </a:tabLst>
            </a:pP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2" descr="http://forumsmile.ru/u/5/2/8/528e4f55578d182ee6e800cbabdc7046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64050">
            <a:off x="6588083" y="-56223"/>
            <a:ext cx="3017913" cy="1888402"/>
          </a:xfrm>
          <a:prstGeom prst="rect">
            <a:avLst/>
          </a:prstGeom>
          <a:noFill/>
        </p:spPr>
      </p:pic>
      <p:pic>
        <p:nvPicPr>
          <p:cNvPr id="8" name="Picture 2" descr="http://img-fotki.yandex.ru/get/6442/102699435.87c/0_a1b45_d5dec2a3_L.png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1875511">
            <a:off x="-385834" y="4640966"/>
            <a:ext cx="1804122" cy="1656184"/>
          </a:xfrm>
          <a:prstGeom prst="rect">
            <a:avLst/>
          </a:prstGeom>
          <a:noFill/>
        </p:spPr>
      </p:pic>
      <p:pic>
        <p:nvPicPr>
          <p:cNvPr id="9" name="Picture 2" descr="http://forumsmile.ru/u/2/f/d/2fd432955c982f0b9b333d8123e9b07f.jp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10000"/>
          </a:blip>
          <a:srcRect/>
          <a:stretch>
            <a:fillRect/>
          </a:stretch>
        </p:blipFill>
        <p:spPr bwMode="auto">
          <a:xfrm>
            <a:off x="-324544" y="5689227"/>
            <a:ext cx="2023715" cy="1168773"/>
          </a:xfrm>
          <a:prstGeom prst="rect">
            <a:avLst/>
          </a:prstGeom>
          <a:noFill/>
        </p:spPr>
      </p:pic>
      <p:pic>
        <p:nvPicPr>
          <p:cNvPr id="10" name="Рисунок 9" descr="9-maya-minsk1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23528" y="260648"/>
            <a:ext cx="2278008" cy="1708506"/>
          </a:xfrm>
          <a:prstGeom prst="rect">
            <a:avLst/>
          </a:prstGeom>
        </p:spPr>
      </p:pic>
      <p:pic>
        <p:nvPicPr>
          <p:cNvPr id="11" name="Рисунок 10" descr="5a83c31b212fbe26581ccf82d4e83241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5868144" y="4581128"/>
            <a:ext cx="3072449" cy="2058541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215008" y="2132856"/>
            <a:ext cx="8928992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tabLst>
                <a:tab pos="8882063" algn="l"/>
              </a:tabLst>
            </a:pP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За проявленное мужество и героизм 600 участников минского подполья были награждены орденами и медалями, 8 человек получили звание Героя Советского Союза. Двадцать шестого июня 1974 г. Минску было присвоено звание Города-героя. В 1985 г, в честь 40-летия Победы в Минске, на проспекте Победителей был установлен 45-метровый бетонный обелиск «Город-герой». У его подножия расположен бронзовый монумент «Родина-мать», в виде женщины, высоко поднявшей над головой фанфары Победы.</a:t>
            </a:r>
            <a:endParaRPr lang="ru-RU" sz="22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advTm="12688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</p:bldLst>
  </p:timing>
</p:sld>
</file>

<file path=ppt/theme/theme1.xml><?xml version="1.0" encoding="utf-8"?>
<a:theme xmlns:a="http://schemas.openxmlformats.org/drawingml/2006/main" name="Тема Office">
  <a:themeElements>
    <a:clrScheme name="Модульная">
      <a:dk1>
        <a:sysClr val="windowText" lastClr="000000"/>
      </a:dk1>
      <a:lt1>
        <a:sysClr val="window" lastClr="FFFFFF"/>
      </a:lt1>
      <a:dk2>
        <a:srgbClr val="5A6378"/>
      </a:dk2>
      <a:lt2>
        <a:srgbClr val="D4D4D6"/>
      </a:lt2>
      <a:accent1>
        <a:srgbClr val="F0AD00"/>
      </a:accent1>
      <a:accent2>
        <a:srgbClr val="60B5CC"/>
      </a:accent2>
      <a:accent3>
        <a:srgbClr val="E66C7D"/>
      </a:accent3>
      <a:accent4>
        <a:srgbClr val="6BB76D"/>
      </a:accent4>
      <a:accent5>
        <a:srgbClr val="E88651"/>
      </a:accent5>
      <a:accent6>
        <a:srgbClr val="C64847"/>
      </a:accent6>
      <a:hlink>
        <a:srgbClr val="168BBA"/>
      </a:hlink>
      <a:folHlink>
        <a:srgbClr val="6800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509</TotalTime>
  <Words>651</Words>
  <Application>Microsoft Office PowerPoint</Application>
  <PresentationFormat>Экран (4:3)</PresentationFormat>
  <Paragraphs>55</Paragraphs>
  <Slides>16</Slides>
  <Notes>4</Notes>
  <HiddenSlides>0</HiddenSlides>
  <MMClips>1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20" baseType="lpstr">
      <vt:lpstr>Arial</vt:lpstr>
      <vt:lpstr>Calibri</vt:lpstr>
      <vt:lpstr>Times New Roman</vt:lpstr>
      <vt:lpstr>Тема Office</vt:lpstr>
      <vt:lpstr>  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Салагаева</dc:creator>
  <cp:lastModifiedBy>Gena</cp:lastModifiedBy>
  <cp:revision>69</cp:revision>
  <dcterms:created xsi:type="dcterms:W3CDTF">2013-11-25T16:17:37Z</dcterms:created>
  <dcterms:modified xsi:type="dcterms:W3CDTF">2015-04-09T18:24:25Z</dcterms:modified>
</cp:coreProperties>
</file>