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  <p:sld r:id="rId4"/>
        <p:sld r:id="rId3"/>
        <p:sld r:id="rId5"/>
        <p:sld r:id="rId3"/>
        <p:sld r:id="rId6"/>
        <p:sld r:id="rId3"/>
        <p:sld r:id="rId7"/>
        <p:sld r:id="rId3"/>
        <p:sld r:id="rId8"/>
        <p:sld r:id="rId3"/>
        <p:sld r:id="rId9"/>
        <p:sld r:id="rId3"/>
        <p:sld r:id="rId10"/>
        <p:sld r:id="rId3"/>
        <p:sld r:id="rId11"/>
        <p:sld r:id="rId3"/>
        <p:sld r:id="rId12"/>
        <p:sld r:id="rId3"/>
        <p:sld r:id="rId13"/>
        <p:sld r:id="rId3"/>
        <p:sld r:id="rId14"/>
        <p:sld r:id="rId3"/>
        <p:sld r:id="rId15"/>
        <p:sld r:id="rId3"/>
        <p:sld r:id="rId16"/>
        <p:sld r:id="rId3"/>
        <p:sld r:id="rId17"/>
        <p:sld r:id="rId3"/>
        <p:sld r:id="rId18"/>
        <p:sld r:id="rId3"/>
        <p:sld r:id="rId19"/>
        <p:sld r:id="rId3"/>
        <p:sld r:id="rId20"/>
        <p:sld r:id="rId3"/>
        <p:sld r:id="rId21"/>
        <p:sld r:id="rId3"/>
        <p:sld r:id="rId22"/>
        <p:sld r:id="rId3"/>
        <p:sld r:id="rId23"/>
        <p:sld r:id="rId24"/>
      </p:sldLst>
    </p:custShow>
  </p:custShow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custShow id="0"/>
    <p:penClr>
      <a:srgbClr val="FF0000"/>
    </p:penClr>
  </p:showPr>
  <p:clrMru>
    <a:srgbClr val="339933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1" d="100"/>
          <a:sy n="21" d="100"/>
        </p:scale>
        <p:origin x="-13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9" d="100"/>
          <a:sy n="39" d="100"/>
        </p:scale>
        <p:origin x="-156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3A5D509-F7F5-45E6-AD79-FB0D99E45CDE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48D361B-8667-4AD3-86FE-56D89C752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FC42BF-EB63-4907-99F1-B475B86AAC2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30C3F22-AD21-4F70-AC15-28849C7E3B6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A1E3AE-D0D5-490A-A0AB-BCD38C009310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A7D1E6-79EA-4AF7-AB67-12AA76719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EBEA2-B8C9-45F9-9AFE-211C418004B5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C7A38-4254-4632-986B-B4D035102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2319A-9809-4C8D-BE1C-87A7B10E26CE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F27AF-0661-4FAC-95FD-276D3AE85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E0F1C-9580-4DF7-B968-DB0952865FCC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242B2-C3D3-41DA-BB69-DB6A965E2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2AE3312-6DBF-4389-B362-A5BBED9DE9F6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ECD935-DB7A-4BB5-9B54-E0D7B4C3DF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8ABE6-A5B8-48C3-8223-1BA7AD881291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9CC6F-2E7D-40E6-A786-3BE0390FA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F6666-CF3F-422A-A886-46E8E51176A8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1C53F-2807-4A8B-86EE-EC41004BE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6F9D6-0569-4714-941B-08E88CF0F878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6896F-B567-4C1F-8B0E-47130262A2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273B18-5A03-4C88-8E6E-447ADA4DD765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35D65B-B64C-41E0-8CBB-24C195096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CCBEE-605B-42CA-A379-1685C1F6D1F7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0460F-B399-4CA8-9E9E-25FBE907F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EF6153-E9E6-4D7F-868F-3951DE7B23C3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7C375C-6A50-4833-96D9-FFAAD8118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FD725E7-D938-4ED1-B335-35A35A41D995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CE9730B-1292-40F7-AA6F-595672F6B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6" r:id="rId2"/>
    <p:sldLayoutId id="2147483684" r:id="rId3"/>
    <p:sldLayoutId id="2147483677" r:id="rId4"/>
    <p:sldLayoutId id="2147483678" r:id="rId5"/>
    <p:sldLayoutId id="2147483679" r:id="rId6"/>
    <p:sldLayoutId id="2147483685" r:id="rId7"/>
    <p:sldLayoutId id="2147483680" r:id="rId8"/>
    <p:sldLayoutId id="2147483686" r:id="rId9"/>
    <p:sldLayoutId id="2147483681" r:id="rId10"/>
    <p:sldLayoutId id="2147483682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B248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B24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B24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B24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B24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B24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B24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B24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B248"/>
          </a:solidFill>
          <a:latin typeface="Arial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96D4D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96D4D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E48F7B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7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6" Type="http://schemas.openxmlformats.org/officeDocument/2006/relationships/image" Target="../media/image27.png"/><Relationship Id="rId5" Type="http://schemas.openxmlformats.org/officeDocument/2006/relationships/image" Target="../media/image26.gif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0;&#1075;&#1088;&#1099;%20&#1088;&#1072;&#1089;&#1087;&#1072;&#1082;&#1086;&#1074;&#1072;&#1085;&#1085;&#1099;&#1077;\WAV\start.wav" TargetMode="External"/><Relationship Id="rId6" Type="http://schemas.openxmlformats.org/officeDocument/2006/relationships/image" Target="../media/image27.png"/><Relationship Id="rId5" Type="http://schemas.openxmlformats.org/officeDocument/2006/relationships/slide" Target="slide2.xml"/><Relationship Id="rId4" Type="http://schemas.openxmlformats.org/officeDocument/2006/relationships/image" Target="../media/image2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5" Type="http://schemas.openxmlformats.org/officeDocument/2006/relationships/slide" Target="slide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6.gif"/><Relationship Id="rId4" Type="http://schemas.openxmlformats.org/officeDocument/2006/relationships/image" Target="../media/image3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audio" Target="../media/audio2.wav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gif"/><Relationship Id="rId5" Type="http://schemas.openxmlformats.org/officeDocument/2006/relationships/image" Target="../media/image42.gif"/><Relationship Id="rId4" Type="http://schemas.openxmlformats.org/officeDocument/2006/relationships/image" Target="../media/image41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6" Type="http://schemas.openxmlformats.org/officeDocument/2006/relationships/image" Target="../media/image46.gif"/><Relationship Id="rId5" Type="http://schemas.openxmlformats.org/officeDocument/2006/relationships/image" Target="../media/image45.png"/><Relationship Id="rId4" Type="http://schemas.openxmlformats.org/officeDocument/2006/relationships/image" Target="../media/image44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audio" Target="../media/audio4.wav"/><Relationship Id="rId7" Type="http://schemas.openxmlformats.org/officeDocument/2006/relationships/image" Target="../media/image4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slide" Target="slide2.xml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6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5.xml"/><Relationship Id="rId6" Type="http://schemas.openxmlformats.org/officeDocument/2006/relationships/slide" Target="slide2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571500"/>
            <a:ext cx="7772400" cy="1828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Книга</a:t>
            </a:r>
            <a:r>
              <a:rPr lang="ru-RU" dirty="0" smtClean="0"/>
              <a:t> - одно из великих чудес   сотворённых человеком.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13" y="3684588"/>
            <a:ext cx="7772400" cy="9144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перелистывание страниц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714620"/>
            <a:ext cx="42862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нига5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3857628"/>
            <a:ext cx="178593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1472" y="5786454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учитель начальных  классов- Хурулова Ольга Иосифовна</a:t>
            </a:r>
          </a:p>
          <a:p>
            <a:r>
              <a:rPr lang="ru-RU" dirty="0" smtClean="0"/>
              <a:t>МОКУ СОШ с.Николаевка Амурской области  Ивановского района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3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571500" y="571500"/>
            <a:ext cx="8072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C00000"/>
                </a:solidFill>
                <a:latin typeface="Times New Roman" pitchFamily="18" charset="0"/>
              </a:rPr>
              <a:t>Конкурс.</a:t>
            </a:r>
            <a:r>
              <a:rPr lang="ru-RU" sz="7200" b="1">
                <a:solidFill>
                  <a:srgbClr val="FFC000"/>
                </a:solidFill>
                <a:latin typeface="Times New Roman" pitchFamily="18" charset="0"/>
              </a:rPr>
              <a:t>Блиц. </a:t>
            </a:r>
            <a:r>
              <a:rPr lang="ru-RU">
                <a:latin typeface="Times New Roman" pitchFamily="18" charset="0"/>
              </a:rPr>
              <a:t>.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38" y="2071688"/>
          <a:ext cx="3143272" cy="442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3272"/>
              </a:tblGrid>
              <a:tr h="44291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Arial"/>
                        <a:ea typeface="Times New Roman"/>
                      </a:endParaRPr>
                    </a:p>
                  </a:txBody>
                  <a:tcPr marL="24130" marR="2413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286375" y="1746250"/>
          <a:ext cx="3071834" cy="4682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834"/>
              </a:tblGrid>
              <a:tr h="468248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Родился  6  июня  в  семье  дворянина.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   Начальное  домашнее  воспитание  получил  от  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</a:rPr>
                        <a:t>гувернантов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- французов ,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бабушки  Марии                           Алексеевны  Ганнибал ,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которая  научила  С 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</a:rPr>
                        <a:t>ашу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  писать  и  читать  по –рус-</a:t>
                      </a:r>
                    </a:p>
                    <a:p>
                      <a:r>
                        <a:rPr lang="ru-RU" sz="1800" dirty="0" err="1" smtClean="0">
                          <a:solidFill>
                            <a:schemeClr val="tx1"/>
                          </a:solidFill>
                        </a:rPr>
                        <a:t>ски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,и  любимой  няни  Арины  Родионовны ,рас-</a:t>
                      </a:r>
                    </a:p>
                    <a:p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сказавшей   будущему  поэту  много  замечательных  русских  сказок .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14375" y="2500313"/>
          <a:ext cx="3000396" cy="51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</a:tblGrid>
              <a:tr h="51371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2.Баян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14375" y="3571875"/>
          <a:ext cx="300039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4.В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сочельник 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14375" y="4000500"/>
          <a:ext cx="300039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</a:tblGrid>
              <a:tr h="29940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5.Звездочётом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14375" y="4429125"/>
          <a:ext cx="300039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</a:tblGrid>
              <a:tr h="35719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6. 17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14375" y="4857750"/>
          <a:ext cx="300039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7.Не  гонялся  бы  ты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, поп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14375" y="5357813"/>
          <a:ext cx="300039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8.От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злости.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714375" y="5786438"/>
          <a:ext cx="300039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9.Сказка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– ложь,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14375" y="6143625"/>
          <a:ext cx="300039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10.Чего  тебе  надобно ,…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14375" y="2000250"/>
          <a:ext cx="3000396" cy="428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</a:tblGrid>
              <a:tr h="42862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1.Варёную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полбу.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5286375" y="1785938"/>
          <a:ext cx="307183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83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1.Замяукал  ,как  котёнок.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286375" y="2143125"/>
          <a:ext cx="3071834" cy="428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834"/>
              </a:tblGrid>
              <a:tr h="42862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2.Три  дня 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5286375" y="2571750"/>
          <a:ext cx="307183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83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3.Бурый 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5286375" y="2928938"/>
          <a:ext cx="307183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83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4.Бога  хвалил 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5286375" y="3286125"/>
          <a:ext cx="307183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83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5.От  тоски.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5286375" y="3643313"/>
          <a:ext cx="307183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83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6.Тятей 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286375" y="4000500"/>
          <a:ext cx="3071834" cy="500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834"/>
              </a:tblGrid>
              <a:tr h="5000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7.Брату 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черномора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5286375" y="4500563"/>
          <a:ext cx="3071834" cy="513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834"/>
              </a:tblGrid>
              <a:tr h="51371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8.Поклон  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5286375" y="5072063"/>
          <a:ext cx="3048000" cy="500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</a:tblGrid>
              <a:tr h="5000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9.С  травою  морскою 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5286375" y="5643563"/>
          <a:ext cx="3071834" cy="71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834"/>
              </a:tblGrid>
              <a:tr h="71438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10.Средь 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зелёныя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дубравы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714375" y="3071813"/>
          <a:ext cx="300039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3.На  русском 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5495" name="Рисунок 29" descr="36_2_2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0"/>
            <a:ext cx="1874837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96" name="Рисунок 30" descr="мышка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13" y="4572000"/>
            <a:ext cx="20002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1785938"/>
            <a:ext cx="3214687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9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29" name="Блок-схема: узел 28">
            <a:hlinkClick r:id="rId6" action="ppaction://hlinksldjump"/>
          </p:cNvPr>
          <p:cNvSpPr/>
          <p:nvPr/>
        </p:nvSpPr>
        <p:spPr>
          <a:xfrm>
            <a:off x="7786710" y="5929330"/>
            <a:ext cx="1000132" cy="92867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>
            <a:hlinkClick r:id="rId6" action="ppaction://hlinksldjump"/>
          </p:cNvPr>
          <p:cNvSpPr/>
          <p:nvPr/>
        </p:nvSpPr>
        <p:spPr>
          <a:xfrm>
            <a:off x="8001024" y="6143644"/>
            <a:ext cx="642942" cy="42862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714375" y="571500"/>
            <a:ext cx="7643813" cy="15700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</a:rPr>
              <a:t>                        БУКВОЕЖКА</a:t>
            </a:r>
          </a:p>
          <a:p>
            <a:endParaRPr lang="ru-RU" sz="2800" b="1">
              <a:solidFill>
                <a:srgbClr val="7030A0"/>
              </a:solidFill>
              <a:latin typeface="Times New Roman" pitchFamily="18" charset="0"/>
            </a:endParaRPr>
          </a:p>
          <a:p>
            <a:r>
              <a:rPr lang="ru-RU" sz="2000" b="1">
                <a:solidFill>
                  <a:srgbClr val="7030A0"/>
                </a:solidFill>
                <a:latin typeface="Times New Roman" pitchFamily="18" charset="0"/>
              </a:rPr>
              <a:t>       ОТГАДАЙТЕ  НАЗВАНИЕ  ПОВЕСТИ   ( ГЛАВЫ   ИЗ    ПОВЕСТИ )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63" y="2500313"/>
          <a:ext cx="814393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055"/>
                <a:gridCol w="479055"/>
                <a:gridCol w="479055"/>
                <a:gridCol w="479055"/>
                <a:gridCol w="479055"/>
                <a:gridCol w="479055"/>
                <a:gridCol w="479055"/>
                <a:gridCol w="479055"/>
                <a:gridCol w="479055"/>
                <a:gridCol w="479055"/>
                <a:gridCol w="479055"/>
                <a:gridCol w="479055"/>
                <a:gridCol w="479055"/>
                <a:gridCol w="479055"/>
                <a:gridCol w="479055"/>
                <a:gridCol w="479055"/>
                <a:gridCol w="47905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 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Б 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Г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Д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Ё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Ж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З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Й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К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Н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П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У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Ф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Х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Ц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Ч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Ш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Щ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Ъ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Ы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Ь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Э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Ю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Я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63" y="4000500"/>
          <a:ext cx="8215370" cy="914400"/>
        </p:xfrm>
        <a:graphic>
          <a:graphicData uri="http://schemas.openxmlformats.org/drawingml/2006/table">
            <a:tbl>
              <a:tblPr/>
              <a:tblGrid>
                <a:gridCol w="8215370"/>
              </a:tblGrid>
              <a:tr h="332509">
                <a:tc>
                  <a:txBody>
                    <a:bodyPr/>
                    <a:lstStyle/>
                    <a:p>
                      <a:r>
                        <a:rPr lang="ru-RU" b="0" dirty="0" smtClean="0"/>
                        <a:t>17 ,18,10,12 ,13 ,32 ,25 ,6 ,15 ,10 ,33 </a:t>
                      </a:r>
                      <a:r>
                        <a:rPr lang="ru-RU" b="0" baseline="0" dirty="0" smtClean="0"/>
                        <a:t>             15 ,6 ,9 ,15,1 ,11 ,12 ,10                  10</a:t>
                      </a:r>
                    </a:p>
                    <a:p>
                      <a:endParaRPr lang="ru-RU" b="0" baseline="0" dirty="0" smtClean="0"/>
                    </a:p>
                    <a:p>
                      <a:r>
                        <a:rPr lang="ru-RU" b="0" baseline="0" dirty="0" smtClean="0"/>
                        <a:t>6 ,4 ,16                       5 ,18 ,21 ,9 ,6 ,11 .</a:t>
                      </a:r>
                      <a:endParaRPr lang="ru-RU" b="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63" y="6072188"/>
          <a:ext cx="82153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537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</a:t>
                      </a:r>
                      <a:r>
                        <a:rPr lang="ru-RU" b="1" dirty="0" smtClean="0">
                          <a:solidFill>
                            <a:srgbClr val="FFFF00"/>
                          </a:solidFill>
                        </a:rPr>
                        <a:t>«  А В А Р И Я   »</a:t>
                      </a:r>
                      <a:endParaRPr lang="ru-RU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63" y="4929188"/>
          <a:ext cx="821537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537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«             ПРИКЛЮЧЕНИЯ   НЕЗНАЙКИ     И  ЕГО   ДРУЗЕЙ         »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0063" y="5286375"/>
            <a:ext cx="8143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b="1">
                <a:solidFill>
                  <a:srgbClr val="C00000"/>
                </a:solidFill>
                <a:latin typeface="Times New Roman" pitchFamily="18" charset="0"/>
              </a:rPr>
              <a:t>3  4   3   7   5   6</a:t>
            </a:r>
          </a:p>
          <a:p>
            <a:pPr marL="342900" indent="-342900"/>
            <a:r>
              <a:rPr lang="ru-RU">
                <a:latin typeface="Times New Roman" pitchFamily="18" charset="0"/>
              </a:rPr>
              <a:t>                                               11-8  =</a:t>
            </a:r>
            <a:r>
              <a:rPr lang="ru-RU" b="1">
                <a:latin typeface="Times New Roman" pitchFamily="18" charset="0"/>
              </a:rPr>
              <a:t> </a:t>
            </a:r>
            <a:r>
              <a:rPr lang="ru-RU" b="1">
                <a:solidFill>
                  <a:srgbClr val="C00000"/>
                </a:solidFill>
                <a:latin typeface="Times New Roman" pitchFamily="18" charset="0"/>
              </a:rPr>
              <a:t>А</a:t>
            </a:r>
            <a:r>
              <a:rPr lang="ru-RU" b="1">
                <a:latin typeface="Times New Roman" pitchFamily="18" charset="0"/>
              </a:rPr>
              <a:t>     </a:t>
            </a:r>
            <a:r>
              <a:rPr lang="ru-RU">
                <a:latin typeface="Times New Roman" pitchFamily="18" charset="0"/>
              </a:rPr>
              <a:t>12-6= </a:t>
            </a:r>
            <a:r>
              <a:rPr lang="ru-RU" b="1">
                <a:solidFill>
                  <a:srgbClr val="C00000"/>
                </a:solidFill>
                <a:latin typeface="Times New Roman" pitchFamily="18" charset="0"/>
              </a:rPr>
              <a:t>Я</a:t>
            </a:r>
            <a:r>
              <a:rPr lang="ru-RU">
                <a:latin typeface="Times New Roman" pitchFamily="18" charset="0"/>
              </a:rPr>
              <a:t>     11-4=</a:t>
            </a:r>
            <a:r>
              <a:rPr lang="ru-RU" b="1">
                <a:solidFill>
                  <a:srgbClr val="C00000"/>
                </a:solidFill>
                <a:latin typeface="Times New Roman" pitchFamily="18" charset="0"/>
              </a:rPr>
              <a:t>Р</a:t>
            </a:r>
            <a:r>
              <a:rPr lang="ru-RU">
                <a:latin typeface="Times New Roman" pitchFamily="18" charset="0"/>
              </a:rPr>
              <a:t>        13-8=  </a:t>
            </a:r>
            <a:r>
              <a:rPr lang="ru-RU" b="1">
                <a:solidFill>
                  <a:srgbClr val="C00000"/>
                </a:solidFill>
                <a:latin typeface="Times New Roman" pitchFamily="18" charset="0"/>
              </a:rPr>
              <a:t>И</a:t>
            </a:r>
            <a:r>
              <a:rPr lang="ru-RU">
                <a:latin typeface="Times New Roman" pitchFamily="18" charset="0"/>
              </a:rPr>
              <a:t>    10-6=  </a:t>
            </a:r>
            <a:r>
              <a:rPr lang="ru-RU" b="1">
                <a:solidFill>
                  <a:srgbClr val="C00000"/>
                </a:solidFill>
                <a:latin typeface="Times New Roman" pitchFamily="18" charset="0"/>
              </a:rPr>
              <a:t>В</a:t>
            </a:r>
            <a:r>
              <a:rPr lang="ru-RU">
                <a:latin typeface="Times New Roman" pitchFamily="18" charset="0"/>
              </a:rPr>
              <a:t>   </a:t>
            </a:r>
          </a:p>
          <a:p>
            <a:pPr marL="342900" indent="-342900">
              <a:buFontTx/>
              <a:buAutoNum type="arabicPlain" startAt="3"/>
            </a:pPr>
            <a:endParaRPr lang="ru-RU">
              <a:latin typeface="Times New Roman" pitchFamily="18" charset="0"/>
            </a:endParaRPr>
          </a:p>
        </p:txBody>
      </p:sp>
      <p:pic>
        <p:nvPicPr>
          <p:cNvPr id="16498" name="Рисунок 9" descr="b6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0"/>
            <a:ext cx="135731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99" name="Рисунок 10" descr="4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188" y="-285750"/>
            <a:ext cx="19288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Блок-схема: узел 9">
            <a:hlinkClick r:id="rId5" action="ppaction://hlinksldjump"/>
          </p:cNvPr>
          <p:cNvSpPr/>
          <p:nvPr/>
        </p:nvSpPr>
        <p:spPr>
          <a:xfrm>
            <a:off x="7715272" y="5929330"/>
            <a:ext cx="1071570" cy="92867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>
            <a:hlinkClick r:id="rId5" action="ppaction://hlinksldjump"/>
          </p:cNvPr>
          <p:cNvSpPr/>
          <p:nvPr/>
        </p:nvSpPr>
        <p:spPr>
          <a:xfrm>
            <a:off x="7858148" y="6143644"/>
            <a:ext cx="785818" cy="357190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3" y="428625"/>
            <a:ext cx="8215312" cy="7080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  <a:latin typeface="+mn-lt"/>
              </a:rPr>
              <a:t>  Угадай  сказку  по  трём  словам .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63" y="1500188"/>
          <a:ext cx="461963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963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1.Свечка  , солдат , крупа .</a:t>
                      </a:r>
                      <a:endParaRPr lang="ru-RU" sz="2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214938" y="1500188"/>
          <a:ext cx="350046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2"/>
              </a:tblGrid>
              <a:tr h="51371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«  Огниво  ».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63" y="1928813"/>
          <a:ext cx="4643470" cy="71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470"/>
              </a:tblGrid>
              <a:tr h="71438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2.Молния , тюфяк ,ночь .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214938" y="2000250"/>
          <a:ext cx="3500462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2"/>
              </a:tblGrid>
              <a:tr h="64294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«Принцесса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dirty="0" smtClean="0"/>
                        <a:t>на гор.»</a:t>
                      </a:r>
                      <a:endParaRPr lang="ru-RU" sz="2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63" y="2643188"/>
          <a:ext cx="4643470" cy="10163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470"/>
              </a:tblGrid>
              <a:tr h="101631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3.Ласточка ,  колосок , скорлупа грецкого ореха .</a:t>
                      </a:r>
                      <a:endParaRPr lang="ru-RU" sz="2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214938" y="2643188"/>
          <a:ext cx="3500462" cy="1000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2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«</a:t>
                      </a:r>
                      <a:r>
                        <a:rPr lang="ru-RU" sz="2800" dirty="0" err="1" smtClean="0"/>
                        <a:t>Дюймовочка</a:t>
                      </a:r>
                      <a:r>
                        <a:rPr lang="ru-RU" sz="2800" dirty="0" smtClean="0"/>
                        <a:t>» .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0063" y="3643313"/>
          <a:ext cx="4643470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470"/>
              </a:tblGrid>
              <a:tr h="64294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4.Ткань ,платье, народ .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214938" y="3643313"/>
          <a:ext cx="3500462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2"/>
              </a:tblGrid>
              <a:tr h="64294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«Новое платье короля».</a:t>
                      </a:r>
                      <a:endParaRPr lang="ru-RU" sz="2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00063" y="4286250"/>
          <a:ext cx="4643470" cy="571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470"/>
              </a:tblGrid>
              <a:tr h="57150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5.Перья , крапива , рубашка</a:t>
                      </a:r>
                      <a:r>
                        <a:rPr lang="ru-RU" sz="2400" baseline="0" dirty="0" smtClean="0"/>
                        <a:t> .</a:t>
                      </a:r>
                      <a:endParaRPr lang="ru-RU" sz="24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214938" y="4286250"/>
          <a:ext cx="3500462" cy="571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2"/>
              </a:tblGrid>
              <a:tr h="57150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«Дикие  лебеди» .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500063" y="4857750"/>
          <a:ext cx="464347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470"/>
              </a:tblGrid>
              <a:tr h="50006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6.Роза ,горшочек ,поцелуй.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214938" y="4857750"/>
          <a:ext cx="350046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2"/>
              </a:tblGrid>
              <a:tr h="50006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«Свинопас» .</a:t>
                      </a:r>
                      <a:endParaRPr lang="ru-RU" sz="2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500063" y="5357813"/>
          <a:ext cx="4643470" cy="571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470"/>
              </a:tblGrid>
              <a:tr h="57150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7.Лодочка  ,рыба , печка .</a:t>
                      </a:r>
                      <a:endParaRPr lang="ru-RU" sz="2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214938" y="5357813"/>
          <a:ext cx="3500462" cy="571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2"/>
              </a:tblGrid>
              <a:tr h="57150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«Стойкий </a:t>
                      </a:r>
                      <a:r>
                        <a:rPr lang="ru-RU" sz="2400" dirty="0" err="1" smtClean="0"/>
                        <a:t>олов.солд</a:t>
                      </a:r>
                      <a:r>
                        <a:rPr lang="ru-RU" sz="2400" dirty="0" smtClean="0"/>
                        <a:t>.».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495" name="Рисунок 16" descr="f2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5786438"/>
            <a:ext cx="157162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Блок-схема: узел 17">
            <a:hlinkClick r:id="rId4" action="ppaction://hlinksldjump"/>
          </p:cNvPr>
          <p:cNvSpPr/>
          <p:nvPr/>
        </p:nvSpPr>
        <p:spPr>
          <a:xfrm>
            <a:off x="7786710" y="6000768"/>
            <a:ext cx="1000132" cy="857232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>
            <a:hlinkClick r:id="rId4" action="ppaction://hlinksldjump"/>
          </p:cNvPr>
          <p:cNvSpPr/>
          <p:nvPr/>
        </p:nvSpPr>
        <p:spPr>
          <a:xfrm>
            <a:off x="8072462" y="6215082"/>
            <a:ext cx="571504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723900" y="938213"/>
            <a:ext cx="8143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8435" name="TextBox 10"/>
          <p:cNvSpPr txBox="1">
            <a:spLocks noChangeArrowheads="1"/>
          </p:cNvSpPr>
          <p:nvPr/>
        </p:nvSpPr>
        <p:spPr bwMode="auto">
          <a:xfrm>
            <a:off x="571500" y="785813"/>
            <a:ext cx="8143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1000125"/>
            <a:ext cx="6000750" cy="532606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71500" y="0"/>
            <a:ext cx="8143875" cy="70802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>
                <a:latin typeface="Times New Roman" pitchFamily="18" charset="0"/>
              </a:rPr>
              <a:t>   </a:t>
            </a:r>
            <a:r>
              <a:rPr lang="ru-RU" sz="4000" b="1">
                <a:solidFill>
                  <a:srgbClr val="C00000"/>
                </a:solidFill>
                <a:latin typeface="Times New Roman" pitchFamily="18" charset="0"/>
              </a:rPr>
              <a:t>Литературные  герои  в  ребусах </a:t>
            </a:r>
            <a:endParaRPr lang="ru-RU" sz="4000">
              <a:latin typeface="Times New Roman" pitchFamily="18" charset="0"/>
            </a:endParaRPr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0" y="461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00875" y="1000125"/>
            <a:ext cx="2500313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</a:rPr>
              <a:t>Гулливер</a:t>
            </a:r>
            <a:r>
              <a:rPr lang="ru-RU" dirty="0">
                <a:latin typeface="+mn-lt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00875" y="1785938"/>
            <a:ext cx="2500313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latin typeface="+mn-lt"/>
              </a:rPr>
              <a:t>Врунгель</a:t>
            </a:r>
            <a:r>
              <a:rPr lang="ru-RU" dirty="0">
                <a:latin typeface="+mn-lt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00875" y="2643188"/>
            <a:ext cx="2500313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latin typeface="+mn-lt"/>
              </a:rPr>
              <a:t>Мойдодыр</a:t>
            </a:r>
            <a:r>
              <a:rPr lang="ru-RU" dirty="0">
                <a:latin typeface="+mn-lt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00875" y="3429000"/>
            <a:ext cx="2500313" cy="4619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latin typeface="+mn-lt"/>
              </a:rPr>
              <a:t>Муми</a:t>
            </a:r>
            <a:r>
              <a:rPr lang="ru-RU" sz="2400" b="1" dirty="0">
                <a:latin typeface="+mn-lt"/>
              </a:rPr>
              <a:t> -тролль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00875" y="4286250"/>
            <a:ext cx="2500313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latin typeface="+mn-lt"/>
              </a:rPr>
              <a:t>Тянитолкай</a:t>
            </a:r>
            <a:r>
              <a:rPr lang="ru-RU" dirty="0">
                <a:latin typeface="+mn-lt"/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00875" y="5000625"/>
            <a:ext cx="2500313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latin typeface="+mn-lt"/>
              </a:rPr>
              <a:t>Хоттабыч</a:t>
            </a:r>
            <a:r>
              <a:rPr lang="ru-RU" dirty="0">
                <a:latin typeface="+mn-lt"/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00892" y="5715016"/>
            <a:ext cx="2500313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latin typeface="+mn-lt"/>
              </a:rPr>
              <a:t>Дюймовочка</a:t>
            </a:r>
            <a:r>
              <a:rPr lang="ru-RU" dirty="0">
                <a:latin typeface="+mn-lt"/>
              </a:rPr>
              <a:t> </a:t>
            </a:r>
          </a:p>
        </p:txBody>
      </p:sp>
      <p:pic>
        <p:nvPicPr>
          <p:cNvPr id="18446" name="Рисунок 15" descr="Frog_03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85750" y="3714750"/>
            <a:ext cx="1643063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00063" y="4572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Блок-схема: узел 15">
            <a:hlinkClick r:id="rId7" action="ppaction://hlinksldjump"/>
          </p:cNvPr>
          <p:cNvSpPr/>
          <p:nvPr/>
        </p:nvSpPr>
        <p:spPr>
          <a:xfrm>
            <a:off x="8072462" y="6215082"/>
            <a:ext cx="1071538" cy="64291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>
            <a:hlinkClick r:id="rId7" action="ppaction://hlinksldjump"/>
          </p:cNvPr>
          <p:cNvSpPr/>
          <p:nvPr/>
        </p:nvSpPr>
        <p:spPr>
          <a:xfrm>
            <a:off x="8358214" y="6286520"/>
            <a:ext cx="428628" cy="57148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3" name="suction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474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02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3" y="428625"/>
            <a:ext cx="8215312" cy="7080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+mn-lt"/>
              </a:rPr>
              <a:t>                </a:t>
            </a:r>
            <a:r>
              <a:rPr lang="ru-RU" sz="4000" b="1" dirty="0">
                <a:solidFill>
                  <a:srgbClr val="C00000"/>
                </a:solidFill>
                <a:latin typeface="+mn-lt"/>
              </a:rPr>
              <a:t>Тайна   чудища</a:t>
            </a:r>
            <a:r>
              <a:rPr lang="ru-RU" sz="4000" dirty="0">
                <a:latin typeface="+mn-lt"/>
              </a:rPr>
              <a:t>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71813" y="3571875"/>
          <a:ext cx="5643598" cy="2857500"/>
        </p:xfrm>
        <a:graphic>
          <a:graphicData uri="http://schemas.openxmlformats.org/drawingml/2006/table">
            <a:tbl>
              <a:tblPr/>
              <a:tblGrid>
                <a:gridCol w="655262"/>
                <a:gridCol w="548060"/>
                <a:gridCol w="553019"/>
                <a:gridCol w="548060"/>
                <a:gridCol w="553019"/>
                <a:gridCol w="548060"/>
                <a:gridCol w="548060"/>
                <a:gridCol w="548060"/>
                <a:gridCol w="553019"/>
                <a:gridCol w="588979"/>
              </a:tblGrid>
              <a:tr h="571500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1500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1500"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1500"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46088" y="642938"/>
            <a:ext cx="8697912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 b="1" dirty="0">
                <a:cs typeface="Times New Roman" pitchFamily="18" charset="0"/>
              </a:rPr>
              <a:t>                </a:t>
            </a:r>
          </a:p>
          <a:p>
            <a:endParaRPr lang="ru-RU" sz="1400" b="1" dirty="0">
              <a:cs typeface="Times New Roman" pitchFamily="18" charset="0"/>
            </a:endParaRPr>
          </a:p>
          <a:p>
            <a:pPr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горизонтали:</a:t>
            </a:r>
            <a:endParaRPr lang="ru-RU" sz="2000" dirty="0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Материал, из которого был изготовлен гостинец для старшей дочери купца.</a:t>
            </a:r>
            <a:endParaRPr lang="ru-RU" sz="2000" dirty="0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Место, где рос аленький цветочек.</a:t>
            </a:r>
            <a:endParaRPr lang="ru-RU" sz="2000" dirty="0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Чудище подарило купцу волшебный…</a:t>
            </a:r>
            <a:endParaRPr lang="ru-RU" sz="2000" dirty="0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Старшая дочь купца просила привезти ей…</a:t>
            </a:r>
            <a:endParaRPr lang="ru-RU" sz="2000" dirty="0">
              <a:latin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Злой  волшебницей в чудище был превращен …</a:t>
            </a:r>
            <a:endParaRPr lang="ru-RU" sz="2000" dirty="0">
              <a:latin typeface="Times New Roman" pitchFamily="18" charset="0"/>
            </a:endParaRPr>
          </a:p>
          <a:p>
            <a:pPr eaLnBrk="0" hangingPunct="0"/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 В  выделенных  клетках  по  вертикали:</a:t>
            </a:r>
            <a:endParaRPr lang="ru-RU" sz="2000" dirty="0">
              <a:latin typeface="Times New Roman" pitchFamily="18" charset="0"/>
            </a:endParaRPr>
          </a:p>
          <a:p>
            <a:pPr eaLnBrk="0" hangingPunct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Ящик,  в  котором  купец  хранил  волшебный  подарок  чудища.</a:t>
            </a:r>
            <a:endParaRPr lang="ru-RU" sz="2000" dirty="0">
              <a:latin typeface="Times New Roman" pitchFamily="18" charset="0"/>
            </a:endParaRPr>
          </a:p>
          <a:p>
            <a:pPr eaLnBrk="0" hangingPunct="0"/>
            <a:endParaRPr lang="ru-RU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0063" y="3643313"/>
            <a:ext cx="3214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339933"/>
                </a:solidFill>
                <a:latin typeface="Times New Roman" pitchFamily="18" charset="0"/>
              </a:rPr>
              <a:t>С .Аксаков «Аленький   цветочек».</a:t>
            </a:r>
          </a:p>
        </p:txBody>
      </p:sp>
      <p:pic>
        <p:nvPicPr>
          <p:cNvPr id="19524" name="Рисунок 8" descr="panterka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4500563"/>
            <a:ext cx="25717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429125" y="3643313"/>
            <a:ext cx="3000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З        о        л       о        т     о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000625" y="4286250"/>
            <a:ext cx="1357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С       а      д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429125" y="4857750"/>
            <a:ext cx="4143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П       е        р        с        т        е       н      ь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072063" y="5357813"/>
            <a:ext cx="242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В      е        н       е       ц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214688" y="5929313"/>
            <a:ext cx="2714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П        р         и       н       ц</a:t>
            </a:r>
          </a:p>
        </p:txBody>
      </p:sp>
      <p:sp>
        <p:nvSpPr>
          <p:cNvPr id="15" name="Блок-схема: узел 14">
            <a:hlinkClick r:id="rId5" action="ppaction://hlinksldjump"/>
          </p:cNvPr>
          <p:cNvSpPr/>
          <p:nvPr/>
        </p:nvSpPr>
        <p:spPr>
          <a:xfrm>
            <a:off x="7715272" y="5500702"/>
            <a:ext cx="1071570" cy="8858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>
            <a:hlinkClick r:id="rId5" action="ppaction://hlinksldjump"/>
          </p:cNvPr>
          <p:cNvSpPr/>
          <p:nvPr/>
        </p:nvSpPr>
        <p:spPr>
          <a:xfrm>
            <a:off x="7929586" y="5715016"/>
            <a:ext cx="692656" cy="42862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start.wav">
            <a:hlinkClick r:id="" action="ppaction://media"/>
            <a:hlinkHover r:id="" action="ppaction://ole?verb=0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1071538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3" name="explod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711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2" grpId="0" animBg="1"/>
      <p:bldP spid="29697" grpId="0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357188" y="1785938"/>
            <a:ext cx="3857625" cy="4000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1. Плохой  друг  подобен  тени  :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786188" y="6000750"/>
            <a:ext cx="5072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</a:rPr>
              <a:t>С. </a:t>
            </a:r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только  в  светлые  дни  его  и  видишь .</a:t>
            </a:r>
          </a:p>
        </p:txBody>
      </p:sp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357188" y="2428875"/>
            <a:ext cx="3857625" cy="4000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2. Кто  друг  прямой   ,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86250" y="3857625"/>
            <a:ext cx="4500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sz="2000" b="1">
                <a:solidFill>
                  <a:srgbClr val="C00000"/>
                </a:solidFill>
                <a:latin typeface="Times New Roman" pitchFamily="18" charset="0"/>
              </a:rPr>
              <a:t>Е.</a:t>
            </a:r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      тот  брат  родной  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88" y="3071813"/>
            <a:ext cx="3857625" cy="4000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+mn-lt"/>
              </a:rPr>
              <a:t>3. Не  тот  друг  , кто  потакает ,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357688" y="1785938"/>
            <a:ext cx="442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</a:rPr>
              <a:t>Р.        </a:t>
            </a:r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а  тот  , кто  помогает 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88" y="3857625"/>
            <a:ext cx="3857625" cy="4000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+mn-lt"/>
              </a:rPr>
              <a:t>4. Новых  друзей  наживай  ,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86250" y="2428875"/>
            <a:ext cx="4500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</a:rPr>
              <a:t>М.       </a:t>
            </a:r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а  старых  не  теряй 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750" y="4500563"/>
            <a:ext cx="3929063" cy="4000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+mn-lt"/>
              </a:rPr>
              <a:t>5. Верный   друг 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286250" y="3071813"/>
            <a:ext cx="4500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</a:rPr>
              <a:t>К.       </a:t>
            </a:r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лучше  сотни  слуг 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7188" y="5214938"/>
            <a:ext cx="3929062" cy="4000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+mn-lt"/>
              </a:rPr>
              <a:t>6. С  кем  поведёшься  ,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286250" y="4500563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</a:rPr>
              <a:t>А. </a:t>
            </a:r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     от  того  и  наберёшься 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7188" y="6000750"/>
            <a:ext cx="3500437" cy="4000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+mn-lt"/>
              </a:rPr>
              <a:t>7. С  иным  будь  знаком  ,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214813" y="5214938"/>
            <a:ext cx="457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</a:rPr>
              <a:t> В.       </a:t>
            </a:r>
            <a:r>
              <a:rPr lang="ru-RU" sz="2000" b="1">
                <a:solidFill>
                  <a:srgbClr val="002060"/>
                </a:solidFill>
                <a:latin typeface="Times New Roman" pitchFamily="18" charset="0"/>
              </a:rPr>
              <a:t>а   ходи  кругом  .</a:t>
            </a:r>
          </a:p>
        </p:txBody>
      </p:sp>
      <p:sp>
        <p:nvSpPr>
          <p:cNvPr id="20496" name="TextBox 15"/>
          <p:cNvSpPr txBox="1">
            <a:spLocks noChangeArrowheads="1"/>
          </p:cNvSpPr>
          <p:nvPr/>
        </p:nvSpPr>
        <p:spPr bwMode="auto">
          <a:xfrm>
            <a:off x="571500" y="642938"/>
            <a:ext cx="7929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28794" y="571480"/>
            <a:ext cx="6807569" cy="9233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Собери   пословицы .</a:t>
            </a:r>
          </a:p>
        </p:txBody>
      </p:sp>
      <p:pic>
        <p:nvPicPr>
          <p:cNvPr id="20498" name="Рисунок 17" descr="baby14_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28625"/>
            <a:ext cx="1785938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Блок-схема: узел 18">
            <a:hlinkClick r:id="rId4" action="ppaction://hlinksldjump"/>
          </p:cNvPr>
          <p:cNvSpPr/>
          <p:nvPr/>
        </p:nvSpPr>
        <p:spPr>
          <a:xfrm>
            <a:off x="7929586" y="5286388"/>
            <a:ext cx="857256" cy="8143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>
            <a:hlinkClick r:id="rId4" action="ppaction://hlinksldjump"/>
          </p:cNvPr>
          <p:cNvSpPr/>
          <p:nvPr/>
        </p:nvSpPr>
        <p:spPr>
          <a:xfrm>
            <a:off x="8072462" y="5429264"/>
            <a:ext cx="571504" cy="42862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F4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7DB8D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0C7BE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E9E5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57188"/>
            <a:ext cx="2928938" cy="285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3429000" y="500063"/>
            <a:ext cx="5143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357166"/>
            <a:ext cx="419018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ВОПРОСОВ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63" y="2714625"/>
          <a:ext cx="8215371" cy="3714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457"/>
                <a:gridCol w="2738457"/>
                <a:gridCol w="2738457"/>
              </a:tblGrid>
              <a:tr h="18573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73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523" name="TextBox 6"/>
          <p:cNvSpPr txBox="1">
            <a:spLocks noChangeArrowheads="1"/>
          </p:cNvSpPr>
          <p:nvPr/>
        </p:nvSpPr>
        <p:spPr bwMode="auto">
          <a:xfrm>
            <a:off x="642938" y="3071813"/>
            <a:ext cx="2500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  </a:t>
            </a:r>
            <a:r>
              <a:rPr lang="ru-RU" sz="7200" b="1">
                <a:solidFill>
                  <a:srgbClr val="FFFF00"/>
                </a:solidFill>
                <a:latin typeface="Times New Roman" pitchFamily="18" charset="0"/>
              </a:rPr>
              <a:t>    1</a:t>
            </a:r>
            <a:endParaRPr lang="ru-RU" b="1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1524" name="TextBox 7"/>
          <p:cNvSpPr txBox="1">
            <a:spLocks noChangeArrowheads="1"/>
          </p:cNvSpPr>
          <p:nvPr/>
        </p:nvSpPr>
        <p:spPr bwMode="auto">
          <a:xfrm>
            <a:off x="3500438" y="3214688"/>
            <a:ext cx="2286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>
                <a:solidFill>
                  <a:srgbClr val="FF0000"/>
                </a:solidFill>
                <a:latin typeface="Times New Roman" pitchFamily="18" charset="0"/>
              </a:rPr>
              <a:t>    </a:t>
            </a:r>
            <a:r>
              <a:rPr lang="ru-RU" sz="7200" b="1">
                <a:solidFill>
                  <a:srgbClr val="FF0000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21525" name="TextBox 8"/>
          <p:cNvSpPr txBox="1">
            <a:spLocks noChangeArrowheads="1"/>
          </p:cNvSpPr>
          <p:nvPr/>
        </p:nvSpPr>
        <p:spPr bwMode="auto">
          <a:xfrm>
            <a:off x="6286500" y="3286125"/>
            <a:ext cx="2143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>
                <a:solidFill>
                  <a:srgbClr val="00B050"/>
                </a:solidFill>
                <a:latin typeface="Times New Roman" pitchFamily="18" charset="0"/>
              </a:rPr>
              <a:t>    </a:t>
            </a:r>
            <a:r>
              <a:rPr lang="ru-RU" sz="7200" b="1">
                <a:solidFill>
                  <a:srgbClr val="00B05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21526" name="TextBox 9"/>
          <p:cNvSpPr txBox="1">
            <a:spLocks noChangeArrowheads="1"/>
          </p:cNvSpPr>
          <p:nvPr/>
        </p:nvSpPr>
        <p:spPr bwMode="auto">
          <a:xfrm>
            <a:off x="3357563" y="4929188"/>
            <a:ext cx="2571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0070C0"/>
                </a:solidFill>
                <a:latin typeface="Times New Roman" pitchFamily="18" charset="0"/>
              </a:rPr>
              <a:t>     4</a:t>
            </a:r>
          </a:p>
        </p:txBody>
      </p:sp>
      <p:sp>
        <p:nvSpPr>
          <p:cNvPr id="21527" name="TextBox 10"/>
          <p:cNvSpPr txBox="1">
            <a:spLocks noChangeArrowheads="1"/>
          </p:cNvSpPr>
          <p:nvPr/>
        </p:nvSpPr>
        <p:spPr bwMode="auto">
          <a:xfrm>
            <a:off x="857250" y="5000625"/>
            <a:ext cx="2286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7030A0"/>
                </a:solidFill>
                <a:latin typeface="Times New Roman" pitchFamily="18" charset="0"/>
              </a:rPr>
              <a:t>    5</a:t>
            </a:r>
          </a:p>
        </p:txBody>
      </p:sp>
      <p:pic>
        <p:nvPicPr>
          <p:cNvPr id="18" name="gameover.wav">
            <a:hlinkHover r:id="" action="ppaction://ole?verb=0"/>
          </p:cNvPr>
          <p:cNvPicPr>
            <a:picLocks noRot="1" noChangeAspect="1"/>
          </p:cNvPicPr>
          <p:nvPr>
            <a:wavAudioFile r:embed="rId1" name="gameover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429500" y="5429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571500" y="2786063"/>
          <a:ext cx="2643206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6"/>
              </a:tblGrid>
              <a:tr h="1714512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</a:t>
                      </a:r>
                      <a:r>
                        <a:rPr lang="ru-RU" sz="2800" dirty="0" smtClean="0"/>
                        <a:t>ПЕРЕПЛЁТ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3286125" y="2786063"/>
          <a:ext cx="2714644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</a:tblGrid>
              <a:tr h="171451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baseline="0" dirty="0" smtClean="0"/>
                        <a:t>    </a:t>
                      </a:r>
                      <a:r>
                        <a:rPr lang="ru-RU" sz="2800" baseline="0" dirty="0" smtClean="0"/>
                        <a:t>ФОРЗАЦ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6072188" y="2786063"/>
          <a:ext cx="2571768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</a:tblGrid>
              <a:tr h="1714512">
                <a:tc>
                  <a:txBody>
                    <a:bodyPr/>
                    <a:lstStyle/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ТИТУЛЬНЫЙ</a:t>
                      </a:r>
                    </a:p>
                    <a:p>
                      <a:r>
                        <a:rPr lang="ru-RU" sz="2800" dirty="0" smtClean="0"/>
                        <a:t>ЛИСТ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500063" y="4643438"/>
          <a:ext cx="2714644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</a:tblGrid>
              <a:tr h="1714512">
                <a:tc>
                  <a:txBody>
                    <a:bodyPr/>
                    <a:lstStyle/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ИЛЛЮСТРА-</a:t>
                      </a:r>
                    </a:p>
                    <a:p>
                      <a:r>
                        <a:rPr lang="ru-RU" sz="2800" dirty="0" smtClean="0"/>
                        <a:t>ЦИЯ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3357563" y="4572000"/>
          <a:ext cx="2643206" cy="1857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6"/>
              </a:tblGrid>
              <a:tr h="1857388">
                <a:tc>
                  <a:txBody>
                    <a:bodyPr/>
                    <a:lstStyle/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ФРОНТИ-СПИС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Блок-схема: узел 16">
            <a:hlinkClick r:id="rId5" action="ppaction://hlinksldjump"/>
          </p:cNvPr>
          <p:cNvSpPr/>
          <p:nvPr/>
        </p:nvSpPr>
        <p:spPr>
          <a:xfrm>
            <a:off x="7643834" y="5357826"/>
            <a:ext cx="928694" cy="92869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>
            <a:hlinkClick r:id="rId5" action="ppaction://hlinksldjump"/>
          </p:cNvPr>
          <p:cNvSpPr/>
          <p:nvPr/>
        </p:nvSpPr>
        <p:spPr>
          <a:xfrm>
            <a:off x="7786710" y="5643578"/>
            <a:ext cx="714380" cy="42862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19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357694"/>
            <a:ext cx="1133475" cy="5572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2253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5000636"/>
            <a:ext cx="987425" cy="1385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22533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571500" y="457200"/>
            <a:ext cx="8143875" cy="3698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09550" eaLnBrk="0" hangingPunct="0"/>
            <a:endParaRPr lang="ru-RU"/>
          </a:p>
        </p:txBody>
      </p:sp>
      <p:pic>
        <p:nvPicPr>
          <p:cNvPr id="22535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4650" y="882650"/>
            <a:ext cx="1133475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22537" name="Rectangle 14"/>
          <p:cNvSpPr>
            <a:spLocks noChangeArrowheads="1"/>
          </p:cNvSpPr>
          <p:nvPr/>
        </p:nvSpPr>
        <p:spPr bwMode="auto">
          <a:xfrm>
            <a:off x="642938" y="500063"/>
            <a:ext cx="7791450" cy="27082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09550"/>
            <a:r>
              <a:rPr lang="ru-RU" sz="2400" b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Задание Бабы Яги.                    </a:t>
            </a:r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Назвать необычные транспортные средства , на которых передвигались следующие сказочные герои:</a:t>
            </a:r>
            <a:endParaRPr lang="ru-RU" sz="2400" b="1">
              <a:solidFill>
                <a:srgbClr val="C00000"/>
              </a:solidFill>
              <a:latin typeface="Times New Roman" pitchFamily="18" charset="0"/>
            </a:endParaRPr>
          </a:p>
          <a:p>
            <a:pPr indent="209550" eaLnBrk="0" hangingPunct="0"/>
            <a:r>
              <a:rPr lang="ru-RU" sz="2000" i="1"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Иван-царевич</a:t>
            </a:r>
            <a:endParaRPr lang="ru-RU" sz="2000">
              <a:latin typeface="Times New Roman" pitchFamily="18" charset="0"/>
            </a:endParaRPr>
          </a:p>
          <a:p>
            <a:pPr indent="209550" eaLnBrk="0" hangingPunct="0"/>
            <a:r>
              <a:rPr lang="ru-RU" sz="2000" i="1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Емеля</a:t>
            </a:r>
            <a:endParaRPr lang="ru-RU" sz="2000">
              <a:latin typeface="Times New Roman" pitchFamily="18" charset="0"/>
            </a:endParaRPr>
          </a:p>
          <a:p>
            <a:pPr indent="209550" eaLnBrk="0" hangingPunct="0"/>
            <a:r>
              <a:rPr lang="ru-RU" sz="2000">
                <a:latin typeface="Times New Roman" pitchFamily="18" charset="0"/>
                <a:cs typeface="Times New Roman" pitchFamily="18" charset="0"/>
              </a:rPr>
              <a:t>3.  Золушка </a:t>
            </a:r>
            <a:endParaRPr lang="ru-RU" sz="2000" i="1">
              <a:latin typeface="Times New Roman" pitchFamily="18" charset="0"/>
              <a:cs typeface="Times New Roman" pitchFamily="18" charset="0"/>
            </a:endParaRPr>
          </a:p>
          <a:p>
            <a:pPr indent="209550" eaLnBrk="0" hangingPunct="0">
              <a:buFontTx/>
              <a:buAutoNum type="arabicPeriod" startAt="3"/>
            </a:pPr>
            <a:endParaRPr lang="ru-RU" sz="2000">
              <a:latin typeface="Times New Roman" pitchFamily="18" charset="0"/>
            </a:endParaRPr>
          </a:p>
          <a:p>
            <a:pPr indent="209550" eaLnBrk="0" hangingPunct="0"/>
            <a:endParaRPr lang="ru-RU"/>
          </a:p>
        </p:txBody>
      </p:sp>
      <p:sp>
        <p:nvSpPr>
          <p:cNvPr id="22538" name="Rectangle 15"/>
          <p:cNvSpPr>
            <a:spLocks noChangeArrowheads="1"/>
          </p:cNvSpPr>
          <p:nvPr/>
        </p:nvSpPr>
        <p:spPr bwMode="auto">
          <a:xfrm>
            <a:off x="785813" y="2643188"/>
            <a:ext cx="5143500" cy="37544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i="1">
                <a:latin typeface="Times New Roman" pitchFamily="18" charset="0"/>
                <a:cs typeface="Times New Roman" pitchFamily="18" charset="0"/>
              </a:rPr>
              <a:t>4. 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Хоттабыч</a:t>
            </a:r>
            <a:endParaRPr lang="ru-RU" sz="2000">
              <a:latin typeface="Times New Roman" pitchFamily="18" charset="0"/>
            </a:endParaRPr>
          </a:p>
          <a:p>
            <a:pPr eaLnBrk="0" hangingPunct="0"/>
            <a:r>
              <a:rPr lang="ru-RU" sz="2000" i="1">
                <a:latin typeface="Times New Roman" pitchFamily="18" charset="0"/>
                <a:cs typeface="Times New Roman" pitchFamily="18" charset="0"/>
              </a:rPr>
              <a:t>5. 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Барон Мюнхгаузен</a:t>
            </a:r>
            <a:endParaRPr lang="ru-RU" sz="2000">
              <a:latin typeface="Times New Roman" pitchFamily="18" charset="0"/>
            </a:endParaRPr>
          </a:p>
          <a:p>
            <a:pPr eaLnBrk="0" hangingPunct="0"/>
            <a:r>
              <a:rPr lang="ru-RU" sz="2000" i="1">
                <a:latin typeface="Times New Roman" pitchFamily="18" charset="0"/>
                <a:cs typeface="Times New Roman" pitchFamily="18" charset="0"/>
              </a:rPr>
              <a:t>6. 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Князь Гвидон с матерью</a:t>
            </a:r>
            <a:endParaRPr lang="ru-RU" sz="2000">
              <a:latin typeface="Times New Roman" pitchFamily="18" charset="0"/>
            </a:endParaRPr>
          </a:p>
          <a:p>
            <a:pPr eaLnBrk="0" hangingPunct="0"/>
            <a:endParaRPr lang="ru-RU" sz="2000" i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i="1">
                <a:latin typeface="Times New Roman" pitchFamily="18" charset="0"/>
                <a:cs typeface="Times New Roman" pitchFamily="18" charset="0"/>
              </a:rPr>
              <a:t>7.  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Элл и с Тотошкой</a:t>
            </a:r>
            <a:endParaRPr lang="ru-RU" sz="2000">
              <a:latin typeface="Times New Roman" pitchFamily="18" charset="0"/>
            </a:endParaRPr>
          </a:p>
          <a:p>
            <a:pPr eaLnBrk="0" hangingPunct="0"/>
            <a:r>
              <a:rPr lang="ru-RU" sz="2000" i="1">
                <a:latin typeface="Times New Roman" pitchFamily="18" charset="0"/>
                <a:cs typeface="Times New Roman" pitchFamily="18" charset="0"/>
              </a:rPr>
              <a:t>8.  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Нильс</a:t>
            </a:r>
            <a:endParaRPr lang="ru-RU" sz="2000">
              <a:latin typeface="Times New Roman" pitchFamily="18" charset="0"/>
            </a:endParaRPr>
          </a:p>
          <a:p>
            <a:pPr eaLnBrk="0" hangingPunct="0"/>
            <a:r>
              <a:rPr lang="ru-RU" sz="2000" i="1">
                <a:latin typeface="Times New Roman" pitchFamily="18" charset="0"/>
                <a:cs typeface="Times New Roman" pitchFamily="18" charset="0"/>
              </a:rPr>
              <a:t>9. 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Лягушка-путешественница</a:t>
            </a:r>
            <a:endParaRPr lang="ru-RU" sz="2000">
              <a:latin typeface="Times New Roman" pitchFamily="18" charset="0"/>
            </a:endParaRPr>
          </a:p>
          <a:p>
            <a:pPr eaLnBrk="0" hangingPunct="0"/>
            <a:endParaRPr lang="ru-RU" sz="2000" i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i="1">
                <a:latin typeface="Times New Roman" pitchFamily="18" charset="0"/>
                <a:cs typeface="Times New Roman" pitchFamily="18" charset="0"/>
              </a:rPr>
              <a:t>10. 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Мери Поппинс</a:t>
            </a:r>
            <a:endParaRPr lang="ru-RU" sz="2000">
              <a:latin typeface="Times New Roman" pitchFamily="18" charset="0"/>
            </a:endParaRPr>
          </a:p>
          <a:p>
            <a:pPr eaLnBrk="0" hangingPunct="0"/>
            <a:r>
              <a:rPr lang="ru-RU" sz="2000" i="1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Дюймовочка</a:t>
            </a:r>
            <a:endParaRPr lang="ru-RU" sz="2000">
              <a:latin typeface="Times New Roman" pitchFamily="18" charset="0"/>
            </a:endParaRPr>
          </a:p>
          <a:p>
            <a:pPr eaLnBrk="0" hangingPunct="0"/>
            <a:r>
              <a:rPr lang="ru-RU" sz="2000" i="1">
                <a:latin typeface="Times New Roman" pitchFamily="18" charset="0"/>
                <a:cs typeface="Times New Roman" pitchFamily="18" charset="0"/>
              </a:rPr>
              <a:t>12. 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Баба Яга</a:t>
            </a:r>
            <a:endParaRPr lang="ru-RU" sz="2000">
              <a:latin typeface="Times New Roman" pitchFamily="18" charset="0"/>
            </a:endParaRPr>
          </a:p>
          <a:p>
            <a:pPr eaLnBrk="0" hangingPunct="0"/>
            <a:endParaRPr lang="ru-RU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4071938" y="1643063"/>
          <a:ext cx="200026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Серый  Волк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4071938" y="2000250"/>
          <a:ext cx="1785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печка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4071938" y="2357438"/>
          <a:ext cx="19288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тыква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4071938" y="2714625"/>
          <a:ext cx="1785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ковёр-самолёт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4071938" y="3071813"/>
          <a:ext cx="19288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пушечное  ядро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4071938" y="3429000"/>
          <a:ext cx="17145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бочка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071938" y="3929063"/>
          <a:ext cx="18573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фургон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4071938" y="4286250"/>
          <a:ext cx="17145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гуси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4071938" y="4643438"/>
          <a:ext cx="18573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утки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4071938" y="5072063"/>
          <a:ext cx="17145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ветер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4071938" y="5429250"/>
          <a:ext cx="18573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ласточка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4071938" y="5786438"/>
          <a:ext cx="17145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ступа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2611" name="Рисунок 29" descr="skazka_1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25" y="1428750"/>
            <a:ext cx="200025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Блок-схема: узел 29">
            <a:hlinkClick r:id="rId6" action="ppaction://hlinksldjump"/>
          </p:cNvPr>
          <p:cNvSpPr/>
          <p:nvPr/>
        </p:nvSpPr>
        <p:spPr>
          <a:xfrm>
            <a:off x="7715272" y="5643578"/>
            <a:ext cx="1143008" cy="95726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>
            <a:hlinkClick r:id="rId6" action="ppaction://hlinksldjump"/>
          </p:cNvPr>
          <p:cNvSpPr/>
          <p:nvPr/>
        </p:nvSpPr>
        <p:spPr>
          <a:xfrm>
            <a:off x="7858148" y="5857892"/>
            <a:ext cx="857256" cy="50006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push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428625" y="357188"/>
            <a:ext cx="828675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latin typeface="Times New Roman" pitchFamily="18" charset="0"/>
            </a:endParaRPr>
          </a:p>
          <a:p>
            <a:r>
              <a:rPr lang="ru-RU" b="1">
                <a:latin typeface="Times New Roman" pitchFamily="18" charset="0"/>
              </a:rPr>
              <a:t>                          </a:t>
            </a:r>
            <a:r>
              <a:rPr lang="ru-RU" sz="4000" b="1">
                <a:solidFill>
                  <a:srgbClr val="C00000"/>
                </a:solidFill>
                <a:latin typeface="Times New Roman" pitchFamily="18" charset="0"/>
              </a:rPr>
              <a:t>Сказочные задачи</a:t>
            </a:r>
          </a:p>
          <a:p>
            <a:endParaRPr lang="ru-RU" sz="4000">
              <a:latin typeface="Times New Roman" pitchFamily="18" charset="0"/>
            </a:endParaRPr>
          </a:p>
          <a:p>
            <a:r>
              <a:rPr lang="ru-RU" i="1">
                <a:latin typeface="Times New Roman" pitchFamily="18" charset="0"/>
              </a:rPr>
              <a:t> 1.</a:t>
            </a:r>
            <a:r>
              <a:rPr lang="ru-RU">
                <a:latin typeface="Times New Roman" pitchFamily="18" charset="0"/>
              </a:rPr>
              <a:t>Чудо-юдо рыба-кит  проглотило  новгородского  купца  Садко  вместе  с  лодкой. Купец весил 100 кг, лодка — вдвое  больше. На сколько килограммов  потяжелело Чудо-юдо, если  самого  Садко оно выплюнуло  обратно?       </a:t>
            </a:r>
          </a:p>
          <a:p>
            <a:endParaRPr lang="ru-RU" i="1">
              <a:latin typeface="Times New Roman" pitchFamily="18" charset="0"/>
            </a:endParaRPr>
          </a:p>
          <a:p>
            <a:endParaRPr lang="ru-RU" i="1">
              <a:latin typeface="Times New Roman" pitchFamily="18" charset="0"/>
            </a:endParaRPr>
          </a:p>
          <a:p>
            <a:r>
              <a:rPr lang="ru-RU" i="1">
                <a:latin typeface="Times New Roman" pitchFamily="18" charset="0"/>
              </a:rPr>
              <a:t>2. </a:t>
            </a:r>
            <a:r>
              <a:rPr lang="ru-RU">
                <a:latin typeface="Times New Roman" pitchFamily="18" charset="0"/>
              </a:rPr>
              <a:t>Когда  посуда  уходила  от  Федоры, ее строй  выглядел  следующим  образом: впереди — самовар с чайником, за ними 6 чашек, каждая  со  своим  блюдцем; 5 рядов  тарелок,  по 2 тарелки  в  каждом  ряду; 6 рядов  вилок  и  ложек, по 3 предмета  в  каждом  ряду; затем  шел  стол, а  за  ним  метла, которая  заметала следы. Сколько  раз  Федоре  нужно  будет  просить  прощенья, если  каждая  вещь прощает  Федору  только  на  третий  раз, а самовар  как  самый  главный — на пятый? 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357938" y="2500313"/>
          <a:ext cx="17145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  200  кг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313" y="5000625"/>
          <a:ext cx="178595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134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3567" name="Рисунок 4" descr="s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57188"/>
            <a:ext cx="14287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8" name="Рисунок 5" descr="Xom03[1]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5143512"/>
            <a:ext cx="13430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9" name="Рисунок 6" descr="1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13" y="0"/>
            <a:ext cx="13573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Блок-схема: узел 7">
            <a:hlinkClick r:id="rId6" action="ppaction://hlinksldjump"/>
          </p:cNvPr>
          <p:cNvSpPr/>
          <p:nvPr/>
        </p:nvSpPr>
        <p:spPr>
          <a:xfrm>
            <a:off x="7715272" y="5500702"/>
            <a:ext cx="1028704" cy="95726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7858148" y="5786454"/>
            <a:ext cx="714380" cy="42862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5" y="857250"/>
            <a:ext cx="8143875" cy="2071688"/>
          </a:xfrm>
          <a:prstGeom prst="rect">
            <a:avLst/>
          </a:prstGeom>
          <a:solidFill>
            <a:schemeClr val="bg2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Стихи  прочно  вошли  в  нашу  жизнь. Вы, может быть, даже удивитесь, как много стихотворных  строчек  знаете  наизусть. Проверим? Продолжите стихотворение.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2"/>
                </a:solidFill>
                <a:latin typeface="+mn-lt"/>
              </a:rPr>
              <a:t>1.</a:t>
            </a:r>
            <a:r>
              <a:rPr lang="en-US" b="1" i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ru-RU" b="1" i="1" dirty="0">
                <a:latin typeface="+mn-lt"/>
              </a:rPr>
              <a:t>У лукоморья дуб зеленый;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Златая цепь на дубе том...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(А.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Пушкин)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2"/>
                </a:solidFill>
                <a:latin typeface="+mn-lt"/>
              </a:rPr>
              <a:t>2.</a:t>
            </a:r>
            <a:r>
              <a:rPr lang="en-US" b="1" i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ru-RU" b="1" i="1" dirty="0">
                <a:latin typeface="+mn-lt"/>
              </a:rPr>
              <a:t>Зима недаром злится,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Прошла ее пора...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(Ф. Тютчев)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625" y="2857500"/>
            <a:ext cx="4572000" cy="3500438"/>
          </a:xfrm>
          <a:prstGeom prst="rect">
            <a:avLst/>
          </a:prstGeom>
          <a:solidFill>
            <a:schemeClr val="bg2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2"/>
                </a:solidFill>
                <a:latin typeface="+mn-lt"/>
              </a:rPr>
              <a:t>3.</a:t>
            </a:r>
            <a:r>
              <a:rPr lang="en-US" b="1" i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ru-RU" b="1" i="1" dirty="0">
                <a:latin typeface="+mn-lt"/>
              </a:rPr>
              <a:t>Кто ходит в гости по утрам,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Тот поступает мудро...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(Б. </a:t>
            </a:r>
            <a:r>
              <a:rPr lang="ru-RU" b="1" i="1" dirty="0" err="1">
                <a:solidFill>
                  <a:schemeClr val="accent6">
                    <a:lumMod val="75000"/>
                  </a:schemeClr>
                </a:solidFill>
                <a:latin typeface="+mn-lt"/>
              </a:rPr>
              <a:t>Заходер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latin typeface="+mn-lt"/>
              </a:rPr>
              <a:t> </a:t>
            </a:r>
            <a:r>
              <a:rPr lang="ru-RU" b="1" i="1" dirty="0">
                <a:solidFill>
                  <a:schemeClr val="accent2"/>
                </a:solidFill>
                <a:latin typeface="+mn-lt"/>
              </a:rPr>
              <a:t>4</a:t>
            </a:r>
            <a:r>
              <a:rPr lang="ru-RU" b="1" i="1" dirty="0">
                <a:latin typeface="+mn-lt"/>
              </a:rPr>
              <a:t>.Белая береза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Под моим окном... </a:t>
            </a:r>
            <a:r>
              <a:rPr lang="ru-RU" b="1" i="1" dirty="0">
                <a:latin typeface="+mn-lt"/>
              </a:rPr>
              <a:t>(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С.Есенин)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2"/>
                </a:solidFill>
                <a:latin typeface="+mn-lt"/>
              </a:rPr>
              <a:t>5</a:t>
            </a:r>
            <a:r>
              <a:rPr lang="ru-RU" b="1" i="1" dirty="0">
                <a:latin typeface="+mn-lt"/>
              </a:rPr>
              <a:t>.</a:t>
            </a:r>
            <a:r>
              <a:rPr lang="en-US" b="1" i="1" dirty="0">
                <a:latin typeface="+mn-lt"/>
              </a:rPr>
              <a:t> </a:t>
            </a:r>
            <a:r>
              <a:rPr lang="ru-RU" b="1" i="1" dirty="0">
                <a:latin typeface="+mn-lt"/>
              </a:rPr>
              <a:t>Травка зеленеет,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Солнышко блестит...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(А. Плещеев)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2"/>
                </a:solidFill>
                <a:latin typeface="+mn-lt"/>
              </a:rPr>
              <a:t>6.</a:t>
            </a:r>
            <a:r>
              <a:rPr lang="en-US" b="1" i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ru-RU" b="1" i="1" dirty="0">
                <a:latin typeface="+mn-lt"/>
              </a:rPr>
              <a:t>Здравствуй, гостья-зима!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Просим милости к нам....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(И. Никитин)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2"/>
                </a:solidFill>
                <a:latin typeface="+mn-lt"/>
              </a:rPr>
              <a:t>7.</a:t>
            </a:r>
            <a:r>
              <a:rPr lang="en-US" b="1" i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ru-RU" b="1" i="1" dirty="0">
                <a:latin typeface="+mn-lt"/>
              </a:rPr>
              <a:t>Ищут пожарные,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Ищет милиция...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(С. Маршак)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2"/>
                </a:solidFill>
                <a:latin typeface="+mn-lt"/>
              </a:rPr>
              <a:t>8.</a:t>
            </a:r>
            <a:r>
              <a:rPr lang="en-US" b="1" i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ru-RU" b="1" i="1" dirty="0">
                <a:latin typeface="+mn-lt"/>
              </a:rPr>
              <a:t>Попрыгунья Стрекоза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Лето красное пропела...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(И. Крылов)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714875" y="1571625"/>
          <a:ext cx="3857652" cy="4786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52"/>
              </a:tblGrid>
              <a:tr h="4786346"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chemeClr val="accent2"/>
                          </a:solidFill>
                        </a:rPr>
                        <a:t>9.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Жил старик со своею старухой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 самого синего моря... </a:t>
                      </a:r>
                    </a:p>
                    <a:p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                                          </a:t>
                      </a:r>
                      <a:r>
                        <a:rPr lang="ru-RU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(А. Пушкин) </a:t>
                      </a:r>
                    </a:p>
                    <a:p>
                      <a:r>
                        <a:rPr lang="ru-RU" i="1" dirty="0" smtClean="0">
                          <a:solidFill>
                            <a:schemeClr val="accent2"/>
                          </a:solidFill>
                        </a:rPr>
                        <a:t>10.</a:t>
                      </a:r>
                      <a:r>
                        <a:rPr lang="en-US" i="1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На рынке корову старик продавал,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Никто за корову цены не давал...</a:t>
                      </a:r>
                    </a:p>
                    <a:p>
                      <a:r>
                        <a:rPr lang="ru-RU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                                   ( С. Михалков) </a:t>
                      </a:r>
                    </a:p>
                    <a:p>
                      <a:r>
                        <a:rPr lang="ru-RU" i="1" dirty="0" smtClean="0">
                          <a:solidFill>
                            <a:schemeClr val="accent2"/>
                          </a:solidFill>
                        </a:rPr>
                        <a:t>11.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Когда в товарищах согласья нет,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 лад их дело не пойдет...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                                        </a:t>
                      </a:r>
                      <a:r>
                        <a:rPr lang="ru-RU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(И. Крылов)</a:t>
                      </a:r>
                    </a:p>
                    <a:p>
                      <a:r>
                        <a:rPr lang="ru-RU" i="1" dirty="0" smtClean="0">
                          <a:solidFill>
                            <a:schemeClr val="accent2"/>
                          </a:solidFill>
                        </a:rPr>
                        <a:t>12.</a:t>
                      </a:r>
                      <a:r>
                        <a:rPr lang="en-US" i="1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Синенькая юбочка,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Ленточка в косе... </a:t>
                      </a:r>
                    </a:p>
                    <a:p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                                           </a:t>
                      </a:r>
                      <a:r>
                        <a:rPr lang="ru-RU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(А. </a:t>
                      </a:r>
                      <a:r>
                        <a:rPr lang="ru-RU" i="1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Барто</a:t>
                      </a:r>
                      <a:r>
                        <a:rPr lang="ru-RU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) </a:t>
                      </a:r>
                    </a:p>
                    <a:p>
                      <a:r>
                        <a:rPr lang="ru-RU" i="1" dirty="0" smtClean="0">
                          <a:solidFill>
                            <a:schemeClr val="accent2"/>
                          </a:solidFill>
                        </a:rPr>
                        <a:t>13.</a:t>
                      </a:r>
                      <a:r>
                        <a:rPr lang="en-US" i="1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Если были бы у елочки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Ножки... </a:t>
                      </a:r>
                    </a:p>
                    <a:p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                            </a:t>
                      </a:r>
                      <a:r>
                        <a:rPr lang="ru-RU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(К .Чуковский)</a:t>
                      </a:r>
                      <a:endParaRPr lang="ru-RU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5750" y="214313"/>
            <a:ext cx="8572500" cy="70802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+mn-lt"/>
              </a:rPr>
              <a:t>           </a:t>
            </a:r>
            <a:r>
              <a:rPr lang="ru-RU" sz="4000" b="1" dirty="0">
                <a:solidFill>
                  <a:schemeClr val="accent6"/>
                </a:solidFill>
                <a:latin typeface="+mn-lt"/>
              </a:rPr>
              <a:t>Поэтическая  карусель.</a:t>
            </a:r>
          </a:p>
        </p:txBody>
      </p:sp>
      <p:pic>
        <p:nvPicPr>
          <p:cNvPr id="24587" name="Рисунок 5" descr="Rept11[1]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4500563"/>
            <a:ext cx="14287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узел 6">
            <a:hlinkClick r:id="rId4" action="ppaction://hlinksldjump"/>
          </p:cNvPr>
          <p:cNvSpPr/>
          <p:nvPr/>
        </p:nvSpPr>
        <p:spPr>
          <a:xfrm>
            <a:off x="7858148" y="5715016"/>
            <a:ext cx="785818" cy="8858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>
            <a:off x="7929586" y="5929330"/>
            <a:ext cx="642942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voltag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500063" y="642938"/>
            <a:ext cx="81438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  <a:p>
            <a:endParaRPr lang="ru-RU">
              <a:latin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625" y="428625"/>
          <a:ext cx="8286810" cy="6072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7362"/>
                <a:gridCol w="1657362"/>
                <a:gridCol w="1657362"/>
                <a:gridCol w="1657362"/>
                <a:gridCol w="1657362"/>
              </a:tblGrid>
              <a:tr h="15180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180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180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180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63" y="500063"/>
          <a:ext cx="1619240" cy="14287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19240"/>
              </a:tblGrid>
              <a:tr h="1428760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7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7200" baseline="0" dirty="0" smtClean="0"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1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14563" y="500063"/>
          <a:ext cx="1428760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</a:tblGrid>
              <a:tr h="1428760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2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857625" y="500063"/>
          <a:ext cx="1500198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</a:tblGrid>
              <a:tr h="1428760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3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500688" y="500063"/>
          <a:ext cx="1500198" cy="1428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00198"/>
              </a:tblGrid>
              <a:tr h="1428760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7200" dirty="0" smtClean="0"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4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143750" y="500063"/>
          <a:ext cx="1547802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802"/>
              </a:tblGrid>
              <a:tr h="1428760">
                <a:tc>
                  <a:txBody>
                    <a:bodyPr/>
                    <a:lstStyle/>
                    <a:p>
                      <a:r>
                        <a:rPr lang="ru-RU" sz="7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7200" baseline="0" dirty="0" smtClean="0"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5</a:t>
                      </a:r>
                      <a:endParaRPr lang="ru-RU" sz="7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0063" y="2000250"/>
          <a:ext cx="1571636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</a:tblGrid>
              <a:tr h="1428760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  </a:t>
                      </a:r>
                      <a:r>
                        <a:rPr lang="ru-RU" sz="7200" dirty="0" smtClean="0">
                          <a:hlinkClick r:id="rId8" action="ppaction://hlinksldjump"/>
                        </a:rPr>
                        <a:t>6</a:t>
                      </a:r>
                      <a:endParaRPr lang="ru-RU" sz="7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143125" y="2000250"/>
          <a:ext cx="1571636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</a:tblGrid>
              <a:tr h="1428760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  </a:t>
                      </a:r>
                      <a:r>
                        <a:rPr lang="ru-RU" sz="7200" dirty="0" smtClean="0">
                          <a:hlinkClick r:id="rId9" action="ppaction://hlinksldjump"/>
                        </a:rPr>
                        <a:t>7</a:t>
                      </a:r>
                      <a:endParaRPr lang="ru-RU" sz="7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786188" y="2000250"/>
          <a:ext cx="1571636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</a:tblGrid>
              <a:tr h="1428760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  </a:t>
                      </a:r>
                      <a:r>
                        <a:rPr lang="ru-RU" sz="7200" dirty="0" smtClean="0">
                          <a:hlinkClick r:id="rId10" action="ppaction://hlinksldjump"/>
                        </a:rPr>
                        <a:t>8</a:t>
                      </a:r>
                      <a:endParaRPr lang="ru-RU" sz="72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429250" y="2000250"/>
          <a:ext cx="1643074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</a:tblGrid>
              <a:tr h="1428760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  </a:t>
                      </a:r>
                      <a:r>
                        <a:rPr lang="ru-RU" sz="7200" dirty="0" smtClean="0">
                          <a:hlinkClick r:id="rId11" action="ppaction://hlinksldjump"/>
                        </a:rPr>
                        <a:t>9</a:t>
                      </a:r>
                      <a:endParaRPr lang="ru-RU" sz="72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072313" y="2000250"/>
          <a:ext cx="1643074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</a:tblGrid>
              <a:tr h="1428760">
                <a:tc>
                  <a:txBody>
                    <a:bodyPr/>
                    <a:lstStyle/>
                    <a:p>
                      <a:r>
                        <a:rPr lang="ru-RU" sz="7200" baseline="0" dirty="0" smtClean="0"/>
                        <a:t> </a:t>
                      </a:r>
                      <a:r>
                        <a:rPr lang="ru-RU" sz="7200" baseline="0" dirty="0" smtClean="0">
                          <a:hlinkClick r:id="rId12" action="ppaction://hlinksldjump"/>
                        </a:rPr>
                        <a:t>10</a:t>
                      </a:r>
                      <a:endParaRPr lang="ru-RU" sz="72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00063" y="3500438"/>
          <a:ext cx="1619240" cy="15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240"/>
              </a:tblGrid>
              <a:tr h="1500198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 </a:t>
                      </a:r>
                      <a:r>
                        <a:rPr lang="ru-RU" sz="7200" dirty="0" smtClean="0">
                          <a:hlinkClick r:id="rId13" action="ppaction://hlinksldjump"/>
                        </a:rPr>
                        <a:t>11</a:t>
                      </a:r>
                      <a:endParaRPr lang="ru-RU" sz="7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143125" y="3500438"/>
          <a:ext cx="1571636" cy="15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</a:tblGrid>
              <a:tr h="1500198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 </a:t>
                      </a:r>
                      <a:r>
                        <a:rPr lang="ru-RU" sz="7200" dirty="0" smtClean="0">
                          <a:hlinkClick r:id="rId14" action="ppaction://hlinksldjump"/>
                        </a:rPr>
                        <a:t>12</a:t>
                      </a:r>
                      <a:endParaRPr lang="ru-RU" sz="72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786188" y="3500438"/>
          <a:ext cx="1571636" cy="15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</a:tblGrid>
              <a:tr h="1500198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 </a:t>
                      </a:r>
                      <a:r>
                        <a:rPr lang="ru-RU" sz="7200" dirty="0" smtClean="0">
                          <a:hlinkClick r:id="rId15" action="ppaction://hlinksldjump"/>
                        </a:rPr>
                        <a:t>13</a:t>
                      </a:r>
                      <a:endParaRPr lang="ru-RU" sz="7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5429250" y="3500438"/>
          <a:ext cx="1571636" cy="15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</a:tblGrid>
              <a:tr h="1500198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 </a:t>
                      </a:r>
                      <a:r>
                        <a:rPr lang="ru-RU" sz="7200" dirty="0" smtClean="0">
                          <a:hlinkClick r:id="rId16" action="ppaction://hlinksldjump"/>
                        </a:rPr>
                        <a:t>14</a:t>
                      </a:r>
                      <a:endParaRPr lang="ru-RU" sz="72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7072313" y="3500438"/>
          <a:ext cx="1571636" cy="1500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</a:tblGrid>
              <a:tr h="1500198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hlinkClick r:id="rId17" action="ppaction://hlinksldjump"/>
                        </a:rPr>
                        <a:t> 15</a:t>
                      </a:r>
                      <a:endParaRPr lang="ru-RU" sz="7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500063" y="5072063"/>
          <a:ext cx="1571636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</a:tblGrid>
              <a:tr h="1428760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 </a:t>
                      </a:r>
                      <a:r>
                        <a:rPr lang="ru-RU" sz="7200" dirty="0" smtClean="0">
                          <a:hlinkClick r:id="rId18" action="ppaction://hlinksldjump"/>
                        </a:rPr>
                        <a:t>16</a:t>
                      </a:r>
                      <a:endParaRPr lang="ru-RU" sz="7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214563" y="5072063"/>
          <a:ext cx="1428760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</a:tblGrid>
              <a:tr h="1428760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 </a:t>
                      </a:r>
                      <a:r>
                        <a:rPr lang="ru-RU" sz="7200" dirty="0" smtClean="0">
                          <a:hlinkClick r:id="rId19" action="ppaction://hlinksldjump"/>
                        </a:rPr>
                        <a:t>17</a:t>
                      </a:r>
                      <a:endParaRPr lang="ru-RU" sz="72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3857625" y="5072063"/>
          <a:ext cx="1500198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</a:tblGrid>
              <a:tr h="1357322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 </a:t>
                      </a:r>
                      <a:r>
                        <a:rPr lang="ru-RU" sz="7200" dirty="0" smtClean="0">
                          <a:hlinkClick r:id="rId20" action="ppaction://hlinksldjump"/>
                        </a:rPr>
                        <a:t>18</a:t>
                      </a:r>
                      <a:endParaRPr lang="ru-RU" sz="72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5429250" y="5072063"/>
          <a:ext cx="1500198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</a:tblGrid>
              <a:tr h="1428760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hlinkClick r:id="rId21" action="ppaction://hlinksldjump"/>
                        </a:rPr>
                        <a:t>19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о.и.</a:t>
                      </a:r>
                      <a:endParaRPr lang="ru-RU" sz="72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7143750" y="5072063"/>
          <a:ext cx="1500198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</a:tblGrid>
              <a:tr h="1428760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 </a:t>
                      </a:r>
                      <a:r>
                        <a:rPr lang="ru-RU" sz="7200" dirty="0" smtClean="0">
                          <a:hlinkClick r:id="rId22" action="ppaction://hlinksldjump"/>
                        </a:rPr>
                        <a:t>20</a:t>
                      </a:r>
                      <a:endParaRPr lang="ru-RU" sz="7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28" y="428604"/>
            <a:ext cx="6250430" cy="923330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В  СТРАНЕ  КНИГ.</a:t>
            </a:r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571500" y="1571625"/>
            <a:ext cx="7929563" cy="3698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     ЛЮДИ , КОТОРЫЕ  ПОМОГАЮТ  КНИГЕ  ПОЯВИТЬСЯ  НА  СВЕТ.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88" y="2357438"/>
          <a:ext cx="478634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634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ЧЕЛОВЕК  НАПИСАВШИЙ  КНИГУ 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500688" y="2357438"/>
          <a:ext cx="311943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943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АВТОР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88" y="2928938"/>
          <a:ext cx="478634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634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ЧЕЛОВЕК ,КОТОРЫЙ  ЗНАКОМИТСЯ  С  РУКОПИСЬЮ  АВТОРА ,</a:t>
                      </a:r>
                    </a:p>
                    <a:p>
                      <a:r>
                        <a:rPr lang="ru-RU" dirty="0" smtClean="0"/>
                        <a:t>ПОМОГАЕТ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 ЕЙ  СТАТЬ  КНИГОЙ 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500688" y="3000375"/>
          <a:ext cx="311943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943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ИЗДАТЕЛЬ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7188" y="4000500"/>
          <a:ext cx="4786346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634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ЧЕЛОВЕК , ТОРГУЮЩИЙ  СТАРЫМИ  КНИГАМИ.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500688" y="4000500"/>
          <a:ext cx="31432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327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БУКИНИСТ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57188" y="4857750"/>
          <a:ext cx="4786346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634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ТОТ , ДЛЯ  КОГО  КНИГА  ПРЕДНАЗНАЧЕНА 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500688" y="4857750"/>
          <a:ext cx="311943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943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ЧИТАТЕЛЬ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57188" y="5786438"/>
          <a:ext cx="48577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77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КАК  НАЗЫВАЮТ  ЛЮБИТЕЛЕЙ  КНИГ 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500688" y="5786438"/>
          <a:ext cx="3143272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327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БИБЛИОФИЛ  КНИГОЛЮБ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" name="Рисунок 14" descr="HH00546_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357188"/>
            <a:ext cx="107156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H00546_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28625"/>
            <a:ext cx="107156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Блок-схема: узел 16">
            <a:hlinkClick r:id="rId4" action="ppaction://hlinksldjump"/>
          </p:cNvPr>
          <p:cNvSpPr/>
          <p:nvPr/>
        </p:nvSpPr>
        <p:spPr>
          <a:xfrm>
            <a:off x="7786710" y="5643578"/>
            <a:ext cx="857256" cy="81439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>
            <a:hlinkClick r:id="rId4" action="ppaction://hlinksldjump"/>
          </p:cNvPr>
          <p:cNvSpPr/>
          <p:nvPr/>
        </p:nvSpPr>
        <p:spPr>
          <a:xfrm>
            <a:off x="8001024" y="5857892"/>
            <a:ext cx="50006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1"/>
          <p:cNvSpPr>
            <a:spLocks noChangeArrowheads="1"/>
          </p:cNvSpPr>
          <p:nvPr/>
        </p:nvSpPr>
        <p:spPr bwMode="auto">
          <a:xfrm>
            <a:off x="357188" y="357188"/>
            <a:ext cx="8501062" cy="6248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</a:rPr>
              <a:t>«ПЕСНЯ    О   КНИГОЛЮБАХ»</a:t>
            </a:r>
          </a:p>
          <a:p>
            <a:r>
              <a:rPr lang="ru-RU" dirty="0">
                <a:latin typeface="Times New Roman" pitchFamily="18" charset="0"/>
              </a:rPr>
              <a:t>( На  мотив песенки «Про  папу».)</a:t>
            </a:r>
          </a:p>
          <a:p>
            <a:endParaRPr lang="ru-RU" dirty="0">
              <a:latin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</a:rPr>
              <a:t>Есть на свете чудесное братство </a:t>
            </a:r>
          </a:p>
          <a:p>
            <a:r>
              <a:rPr lang="ru-RU" b="1" i="1" dirty="0">
                <a:latin typeface="Times New Roman" pitchFamily="18" charset="0"/>
              </a:rPr>
              <a:t>Увлеченных , пытливых людей.</a:t>
            </a:r>
          </a:p>
          <a:p>
            <a:r>
              <a:rPr lang="ru-RU" b="1" i="1" dirty="0">
                <a:latin typeface="Times New Roman" pitchFamily="18" charset="0"/>
              </a:rPr>
              <a:t> Им крылатое время подвластно, </a:t>
            </a:r>
          </a:p>
          <a:p>
            <a:r>
              <a:rPr lang="ru-RU" b="1" i="1" dirty="0">
                <a:latin typeface="Times New Roman" pitchFamily="18" charset="0"/>
              </a:rPr>
              <a:t>Перед ними — сто тысяч путей.</a:t>
            </a:r>
          </a:p>
          <a:p>
            <a:endParaRPr lang="ru-RU" b="1" i="1" dirty="0">
              <a:latin typeface="Times New Roman" pitchFamily="18" charset="0"/>
            </a:endParaRPr>
          </a:p>
          <a:p>
            <a:r>
              <a:rPr lang="ru-RU" b="1" dirty="0">
                <a:solidFill>
                  <a:srgbClr val="339933"/>
                </a:solidFill>
                <a:latin typeface="Times New Roman" pitchFamily="18" charset="0"/>
              </a:rPr>
              <a:t>Припев:</a:t>
            </a:r>
          </a:p>
          <a:p>
            <a:endParaRPr lang="ru-RU" b="1" dirty="0">
              <a:latin typeface="Times New Roman" pitchFamily="18" charset="0"/>
            </a:endParaRPr>
          </a:p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</a:rPr>
              <a:t>Книголюбы, книгочеи, </a:t>
            </a:r>
          </a:p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</a:rPr>
              <a:t>Вы - чародеи. </a:t>
            </a:r>
          </a:p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</a:rPr>
              <a:t>От хорошей доброй книжки </a:t>
            </a:r>
          </a:p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</a:rPr>
              <a:t>Стали  умней.</a:t>
            </a:r>
          </a:p>
          <a:p>
            <a:endParaRPr lang="ru-RU" b="1" i="1" dirty="0">
              <a:latin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</a:rPr>
              <a:t>Дарят щедро читальные залы </a:t>
            </a:r>
          </a:p>
          <a:p>
            <a:r>
              <a:rPr lang="ru-RU" b="1" i="1" dirty="0">
                <a:latin typeface="Times New Roman" pitchFamily="18" charset="0"/>
              </a:rPr>
              <a:t>Книголюбам свой строгий уют. </a:t>
            </a:r>
          </a:p>
          <a:p>
            <a:r>
              <a:rPr lang="ru-RU" b="1" i="1" dirty="0">
                <a:latin typeface="Times New Roman" pitchFamily="18" charset="0"/>
              </a:rPr>
              <a:t>Как на сказочных светлых вокзалах</a:t>
            </a:r>
          </a:p>
          <a:p>
            <a:r>
              <a:rPr lang="ru-RU" b="1" i="1" dirty="0">
                <a:latin typeface="Times New Roman" pitchFamily="18" charset="0"/>
              </a:rPr>
              <a:t> Здесь в мечту им билет выдают.</a:t>
            </a:r>
          </a:p>
          <a:p>
            <a:endParaRPr lang="ru-RU" b="1" i="1" dirty="0">
              <a:latin typeface="Times New Roman" pitchFamily="18" charset="0"/>
            </a:endParaRPr>
          </a:p>
          <a:p>
            <a:r>
              <a:rPr lang="ru-RU" b="1" dirty="0">
                <a:solidFill>
                  <a:srgbClr val="339933"/>
                </a:solidFill>
                <a:latin typeface="Times New Roman" pitchFamily="18" charset="0"/>
              </a:rPr>
              <a:t>Припев.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714875" y="1285875"/>
          <a:ext cx="4071966" cy="3894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966"/>
              </a:tblGrid>
              <a:tr h="3894778"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Дома, в школе, дворцах или клубах </a:t>
                      </a:r>
                    </a:p>
                    <a:p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Не нарушив заветную тишь, </a:t>
                      </a:r>
                    </a:p>
                    <a:p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Учат правде служить книголюбов Дон Кихот и </a:t>
                      </a:r>
                      <a:r>
                        <a:rPr lang="ru-RU" i="1" dirty="0" err="1" smtClean="0">
                          <a:solidFill>
                            <a:schemeClr val="tx1"/>
                          </a:solidFill>
                        </a:rPr>
                        <a:t>Мальчиш-кибальчиш</a:t>
                      </a:r>
                      <a:r>
                        <a:rPr lang="ru-RU" i="1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endParaRPr lang="ru-RU" i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rgbClr val="339933"/>
                          </a:solidFill>
                        </a:rPr>
                        <a:t>Припев.</a:t>
                      </a:r>
                    </a:p>
                    <a:p>
                      <a:r>
                        <a:rPr lang="ru-RU" dirty="0" smtClean="0"/>
                        <a:t>Припев.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6633" name="Рисунок 3" descr="a_singer_e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2857500"/>
            <a:ext cx="3214688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узел 4">
            <a:hlinkClick r:id="rId4" action="ppaction://hlinksldjump"/>
          </p:cNvPr>
          <p:cNvSpPr/>
          <p:nvPr/>
        </p:nvSpPr>
        <p:spPr>
          <a:xfrm>
            <a:off x="7643834" y="5643578"/>
            <a:ext cx="1028704" cy="8858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7786710" y="5857892"/>
            <a:ext cx="642942" cy="42862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357188" y="2928938"/>
            <a:ext cx="535781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 dirty="0">
                <a:latin typeface="Times New Roman" pitchFamily="18" charset="0"/>
              </a:rPr>
              <a:t>С.Я. Маршак:</a:t>
            </a:r>
          </a:p>
          <a:p>
            <a:r>
              <a:rPr lang="ru-RU" sz="2800" i="1" dirty="0">
                <a:latin typeface="Times New Roman" pitchFamily="18" charset="0"/>
              </a:rPr>
              <a:t>Пусть эта "</a:t>
            </a:r>
            <a:r>
              <a:rPr lang="ru-RU" sz="2800" i="1" dirty="0" err="1">
                <a:latin typeface="Times New Roman" pitchFamily="18" charset="0"/>
              </a:rPr>
              <a:t>Книжкина</a:t>
            </a:r>
            <a:r>
              <a:rPr lang="ru-RU" sz="2800" i="1" dirty="0">
                <a:latin typeface="Times New Roman" pitchFamily="18" charset="0"/>
              </a:rPr>
              <a:t> неделя " Продлится только  лишь  неделю, </a:t>
            </a:r>
          </a:p>
          <a:p>
            <a:r>
              <a:rPr lang="ru-RU" sz="2800" i="1" dirty="0">
                <a:latin typeface="Times New Roman" pitchFamily="18" charset="0"/>
              </a:rPr>
              <a:t>Но вы, читающий народ, </a:t>
            </a:r>
          </a:p>
          <a:p>
            <a:r>
              <a:rPr lang="ru-RU" sz="2800" i="1" dirty="0">
                <a:latin typeface="Times New Roman" pitchFamily="18" charset="0"/>
              </a:rPr>
              <a:t>Любите  книгу  круглый  год!</a:t>
            </a:r>
            <a:endParaRPr lang="ru-RU" sz="2800" dirty="0">
              <a:latin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88" y="500063"/>
          <a:ext cx="8429684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9684"/>
              </a:tblGrid>
              <a:tr h="1267798">
                <a:tc>
                  <a:txBody>
                    <a:bodyPr/>
                    <a:lstStyle/>
                    <a:p>
                      <a:r>
                        <a:rPr lang="ru-RU" sz="3200" i="1" dirty="0" smtClean="0">
                          <a:solidFill>
                            <a:srgbClr val="C00000"/>
                          </a:solidFill>
                        </a:rPr>
                        <a:t>"Книги — корабли  мысли , странствующие по  волнам  времени  и  бережно  несущие свой  груз  от  поколения  к  поколению "</a:t>
                      </a:r>
                    </a:p>
                    <a:p>
                      <a:r>
                        <a:rPr lang="ru-RU" sz="3200" dirty="0" smtClean="0">
                          <a:solidFill>
                            <a:srgbClr val="7030A0"/>
                          </a:solidFill>
                        </a:rPr>
                        <a:t>                                                   (Ф. Бэкон).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27657" name="Рисунок 3" descr="baby0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5072063"/>
            <a:ext cx="1285875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Рисунок 5" descr="PE02288_.WM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63" y="3286125"/>
            <a:ext cx="2643187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Рисунок 6" descr="kniga_6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75" y="1857375"/>
            <a:ext cx="1109663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Рисунок 7" descr="books06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" y="5643563"/>
            <a:ext cx="9239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type.wav" builtIn="1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357188" y="1444625"/>
            <a:ext cx="8358187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i="1" dirty="0">
              <a:latin typeface="Times New Roman" pitchFamily="18" charset="0"/>
            </a:endParaRPr>
          </a:p>
          <a:p>
            <a:r>
              <a:rPr lang="ru-RU" sz="4000" b="1" i="1" dirty="0">
                <a:latin typeface="Times New Roman" pitchFamily="18" charset="0"/>
              </a:rPr>
              <a:t>Пословицы</a:t>
            </a:r>
          </a:p>
          <a:p>
            <a:endParaRPr lang="ru-RU" b="1" i="1" dirty="0">
              <a:latin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</a:rPr>
              <a:t>♦ Книга  в  счастье  украшает,  а  в  несчастье  утешает.</a:t>
            </a:r>
          </a:p>
          <a:p>
            <a:r>
              <a:rPr lang="ru-RU" b="1" dirty="0">
                <a:latin typeface="Times New Roman" pitchFamily="18" charset="0"/>
              </a:rPr>
              <a:t>♦ Книга подобна  воде — дорогу  найдет  везде.</a:t>
            </a:r>
          </a:p>
          <a:p>
            <a:r>
              <a:rPr lang="ru-RU" b="1" dirty="0">
                <a:latin typeface="Times New Roman" pitchFamily="18" charset="0"/>
              </a:rPr>
              <a:t>♦ Книга  для  ума  что  теплый  дождь  для  всходов.</a:t>
            </a:r>
          </a:p>
          <a:p>
            <a:r>
              <a:rPr lang="ru-RU" b="1" dirty="0">
                <a:latin typeface="Times New Roman" pitchFamily="18" charset="0"/>
              </a:rPr>
              <a:t>♦ Не  красна  книга  письмом,  красна  умом.</a:t>
            </a:r>
          </a:p>
          <a:p>
            <a:r>
              <a:rPr lang="ru-RU" b="1" dirty="0">
                <a:latin typeface="Times New Roman" pitchFamily="18" charset="0"/>
              </a:rPr>
              <a:t>♦ Испокон  века  книга  растит  человека.</a:t>
            </a:r>
          </a:p>
          <a:p>
            <a:r>
              <a:rPr lang="ru-RU" b="1" dirty="0">
                <a:latin typeface="Times New Roman" pitchFamily="18" charset="0"/>
              </a:rPr>
              <a:t>♦ Хорошая  книга  ярче  звездочки  светит.</a:t>
            </a:r>
          </a:p>
          <a:p>
            <a:r>
              <a:rPr lang="ru-RU" b="1" dirty="0">
                <a:latin typeface="Times New Roman" pitchFamily="18" charset="0"/>
              </a:rPr>
              <a:t>♦ Книга  поможет  в  труде,  выручит  в  беде.</a:t>
            </a:r>
          </a:p>
          <a:p>
            <a:r>
              <a:rPr lang="ru-RU" b="1" dirty="0">
                <a:latin typeface="Times New Roman" pitchFamily="18" charset="0"/>
              </a:rPr>
              <a:t>♦ Одна  хорошая  книга  лучше  многих  сокровищ.</a:t>
            </a:r>
          </a:p>
          <a:p>
            <a:r>
              <a:rPr lang="ru-RU" sz="4000" dirty="0">
                <a:solidFill>
                  <a:srgbClr val="7030A0"/>
                </a:solidFill>
                <a:latin typeface="Times New Roman" pitchFamily="18" charset="0"/>
              </a:rPr>
              <a:t>♦ Будешь много читать, будешь много знать.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357166"/>
          <a:ext cx="835824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824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6000" b="1" cap="none" spc="0" dirty="0" smtClean="0">
                          <a:ln w="31550" cmpd="sng">
                            <a:gradFill>
                              <a:gsLst>
                                <a:gs pos="70000">
                                  <a:schemeClr val="accent6">
                                    <a:shade val="50000"/>
                                    <a:satMod val="190000"/>
                                  </a:schemeClr>
                                </a:gs>
                                <a:gs pos="0">
                                  <a:schemeClr val="accent6">
                                    <a:tint val="77000"/>
                                    <a:satMod val="180000"/>
                                  </a:schemeClr>
                                </a:gs>
                              </a:gsLst>
                              <a:lin ang="5400000"/>
                            </a:gradFill>
                            <a:prstDash val="solid"/>
                          </a:ln>
                          <a:solidFill>
                            <a:schemeClr val="accent6">
                              <a:tint val="15000"/>
                              <a:satMod val="200000"/>
                            </a:schemeClr>
                          </a:solidFill>
                          <a:effectLst>
                            <a:outerShdw blurRad="50800" dist="40000" dir="5400000" algn="tl" rotWithShape="0">
                              <a:srgbClr val="000000">
                                <a:shade val="5000"/>
                                <a:satMod val="120000"/>
                                <a:alpha val="33000"/>
                              </a:srgbClr>
                            </a:outerShdw>
                          </a:effectLst>
                        </a:rPr>
                        <a:t>Спасибо  за  участие !</a:t>
                      </a:r>
                      <a:endParaRPr lang="ru-RU" sz="6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8676" name="Рисунок 3" descr="1[29]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1500188"/>
            <a:ext cx="2571750" cy="248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625" y="357188"/>
          <a:ext cx="835824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8246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sz="7200" dirty="0" smtClean="0"/>
                        <a:t>           Объясни !</a:t>
                      </a:r>
                      <a:endParaRPr lang="ru-RU" sz="7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j0214098.wav">
            <a:hlinkClick r:id="" action="ppaction://ole?verb=0"/>
            <a:hlinkHover r:id="" action="ppaction://ole?verb=0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/>
          <a:stretch>
            <a:fillRect/>
          </a:stretch>
        </p:blipFill>
        <p:spPr>
          <a:xfrm>
            <a:off x="7643834" y="3429000"/>
            <a:ext cx="304800" cy="304800"/>
          </a:xfrm>
          <a:prstGeom prst="rect">
            <a:avLst/>
          </a:prstGeom>
        </p:spPr>
      </p:pic>
      <p:pic>
        <p:nvPicPr>
          <p:cNvPr id="8" name="Рисунок 7" descr="anim09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43174" y="2000240"/>
            <a:ext cx="1428750" cy="1352550"/>
          </a:xfrm>
          <a:prstGeom prst="rect">
            <a:avLst/>
          </a:prstGeom>
        </p:spPr>
      </p:pic>
      <p:pic>
        <p:nvPicPr>
          <p:cNvPr id="9" name="Рисунок 8" descr="anim09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7290" y="3286124"/>
            <a:ext cx="1428750" cy="1352550"/>
          </a:xfrm>
          <a:prstGeom prst="rect">
            <a:avLst/>
          </a:prstGeom>
        </p:spPr>
      </p:pic>
      <p:pic>
        <p:nvPicPr>
          <p:cNvPr id="10" name="Рисунок 9" descr="anim09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6182" y="3500438"/>
            <a:ext cx="1428750" cy="135255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3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86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10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9" dur="1000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" dur="1000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5" dur="1000"/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8" dur="1000"/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1000"/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4" dur="1000"/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7" dur="1000"/>
                                        <p:tgtEl>
                                          <p:spTgt spid="286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0" dur="1000"/>
                                        <p:tgtEl>
                                          <p:spTgt spid="286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500063"/>
            <a:ext cx="8429625" cy="6432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36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Тридцать  три  богатыря.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1.   У  царевны  лебедь  под  косой  блестел </a:t>
            </a:r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u="sng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яхонт</a:t>
            </a:r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  <a:hlinkClick r:id="" action="ppaction://noaction">
                  <a:snd r:embed="rId3" name="applause.wav" builtIn="1"/>
                </a:hlinkClick>
                <a:hlinkMouseOver r:id="" action="ppaction://noaction">
                  <a:snd r:embed="rId3" name="applause.wav" builtIn="1"/>
                </a:hlinkMouseOver>
              </a:rPr>
              <a:t> </a:t>
            </a:r>
            <a:r>
              <a:rPr lang="ru-RU" sz="2400" b="1" u="sng" dirty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  <a:hlinkClick r:id="" action="ppaction://noaction">
                  <a:snd r:embed="rId3" name="applause.wav" builtIn="1"/>
                </a:hlinkClick>
                <a:hlinkMouseOver r:id="" action="ppaction://noaction">
                  <a:snd r:embed="rId3" name="applause.wav" builtIn="1"/>
                </a:hlinkMouseOver>
              </a:rPr>
              <a:t>месяц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  <a:hlinkClick r:id="" action="ppaction://noaction">
                  <a:snd r:embed="rId3" name="applause.wav" builtIn="1"/>
                </a:hlinkClick>
                <a:hlinkMouseOver r:id="" action="ppaction://noaction">
                  <a:snd r:embed="rId3" name="applause.wav" builtIn="1"/>
                </a:hlinkMouseOver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рубин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   Обитель  33-трёх  богатырей :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пруд </a:t>
            </a:r>
            <a:r>
              <a:rPr lang="ru-RU" sz="2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" action="ppaction://noaction">
                  <a:snd r:embed="rId4" name="drumroll.wav" builtIn="1"/>
                </a:hlinkClick>
                <a:hlinkMouseOver r:id="" action="ppaction://noaction">
                  <a:snd r:embed="rId3" name="applause.wav" builtIn="1"/>
                </a:hlinkMouseOver>
              </a:rPr>
              <a:t> море </a:t>
            </a:r>
            <a:r>
              <a:rPr lang="ru-RU" sz="2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река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   Враг  царевны  Лебеди :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гадюка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MouseOver r:id="" action="ppaction://noaction">
                  <a:snd r:embed="rId4" name="drumroll.wav" builtIn="1"/>
                </a:hlinkMouseOver>
              </a:rPr>
              <a:t>коршун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ястреб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   У  царевны  во  лбу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жемчуг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MouseOver r:id="" action="ppaction://noaction">
                  <a:snd r:embed="rId4" name="drumroll.wav" builtIn="1"/>
                </a:hlinkMouseOver>
              </a:rPr>
              <a:t>звезда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24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сапфир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5.   Вещь ,которую  царь 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Салтан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держал  в  руках   на  палубе:</a:t>
            </a:r>
            <a:r>
              <a:rPr lang="ru-RU" sz="2400" b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топор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4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вилка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MouseOver r:id="" action="ppaction://noaction">
                  <a:snd r:embed="rId5" name="chimes.wav" builtIn="1"/>
                </a:hlinkMouseOver>
              </a:rPr>
              <a:t>труба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6.   На  весёлом  пире  гости  пили :</a:t>
            </a:r>
            <a:r>
              <a:rPr lang="ru-RU" sz="2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квас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морс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MouseOver r:id="" action="ppaction://noaction">
                  <a:snd r:embed="rId6" name="type.wav" builtIn="1"/>
                </a:hlinkMouseOver>
              </a:rPr>
              <a:t>пиво</a:t>
            </a:r>
            <a:r>
              <a:rPr lang="ru-RU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8195" name="Рисунок 3" descr="skazka_18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357188" y="-285750"/>
            <a:ext cx="1285876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4" descr="skazka_18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25" y="4000504"/>
            <a:ext cx="1285875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5" descr="skazka_18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15313" y="0"/>
            <a:ext cx="1285875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узел 5">
            <a:hlinkClick r:id="rId8" action="ppaction://hlinksldjump"/>
          </p:cNvPr>
          <p:cNvSpPr/>
          <p:nvPr/>
        </p:nvSpPr>
        <p:spPr>
          <a:xfrm>
            <a:off x="8001024" y="5857892"/>
            <a:ext cx="1142976" cy="100010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>
            <a:hlinkClick r:id="rId8" action="ppaction://hlinksldjump"/>
          </p:cNvPr>
          <p:cNvSpPr/>
          <p:nvPr/>
        </p:nvSpPr>
        <p:spPr>
          <a:xfrm>
            <a:off x="8143900" y="6143644"/>
            <a:ext cx="714348" cy="42862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3" y="500063"/>
            <a:ext cx="8215312" cy="317023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                « </a:t>
            </a:r>
            <a:r>
              <a:rPr lang="ru-RU" sz="7200" b="1" dirty="0">
                <a:solidFill>
                  <a:srgbClr val="FF0000"/>
                </a:solidFill>
              </a:rPr>
              <a:t>Р</a:t>
            </a:r>
            <a:r>
              <a:rPr lang="ru-RU" sz="7200" b="1" dirty="0">
                <a:solidFill>
                  <a:schemeClr val="accent1"/>
                </a:solidFill>
              </a:rPr>
              <a:t>а</a:t>
            </a:r>
            <a:r>
              <a:rPr lang="ru-RU" sz="7200" b="1" dirty="0">
                <a:solidFill>
                  <a:srgbClr val="FFFF00"/>
                </a:solidFill>
              </a:rPr>
              <a:t>д</a:t>
            </a:r>
            <a:r>
              <a:rPr lang="ru-RU" sz="7200" b="1" dirty="0">
                <a:solidFill>
                  <a:srgbClr val="92D050"/>
                </a:solidFill>
              </a:rPr>
              <a:t>у</a:t>
            </a:r>
            <a:r>
              <a:rPr lang="ru-RU" sz="7200" b="1" dirty="0">
                <a:solidFill>
                  <a:srgbClr val="00B0F0"/>
                </a:solidFill>
              </a:rPr>
              <a:t>г</a:t>
            </a:r>
            <a:r>
              <a:rPr lang="ru-RU" sz="7200" b="1" dirty="0">
                <a:solidFill>
                  <a:srgbClr val="0070C0"/>
                </a:solidFill>
              </a:rPr>
              <a:t>а </a:t>
            </a:r>
            <a:r>
              <a:rPr lang="ru-RU" sz="7200" b="1" dirty="0">
                <a:solidFill>
                  <a:srgbClr val="7030A0"/>
                </a:solidFill>
              </a:rPr>
              <a:t>!</a:t>
            </a:r>
            <a:r>
              <a:rPr lang="ru-RU" sz="4000" b="1" dirty="0"/>
              <a:t>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       </a:t>
            </a:r>
            <a:r>
              <a:rPr lang="ru-RU" sz="2800" b="1" dirty="0">
                <a:solidFill>
                  <a:schemeClr val="bg1"/>
                </a:solidFill>
              </a:rPr>
              <a:t>Прочитай  пословицу . Пройдись  по  радуге 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88" y="2571750"/>
          <a:ext cx="8429688" cy="3843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711"/>
                <a:gridCol w="1053711"/>
                <a:gridCol w="1053711"/>
                <a:gridCol w="1053711"/>
                <a:gridCol w="1053711"/>
                <a:gridCol w="1053711"/>
                <a:gridCol w="1053711"/>
                <a:gridCol w="1053711"/>
              </a:tblGrid>
              <a:tr h="768668"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 </a:t>
                      </a:r>
                      <a:r>
                        <a:rPr lang="ru-RU" sz="4400" dirty="0" err="1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accent1"/>
                          </a:solidFill>
                        </a:rPr>
                        <a:t>в</a:t>
                      </a:r>
                      <a:endParaRPr lang="ru-RU" sz="44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FF00"/>
                          </a:solidFill>
                        </a:rPr>
                        <a:t>к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339933"/>
                          </a:solidFill>
                        </a:rPr>
                        <a:t>м</a:t>
                      </a:r>
                      <a:endParaRPr lang="ru-RU" sz="4400" dirty="0">
                        <a:solidFill>
                          <a:srgbClr val="339933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00B0F0"/>
                          </a:solidFill>
                        </a:rPr>
                        <a:t>б</a:t>
                      </a:r>
                      <a:endParaRPr lang="ru-RU" sz="44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endParaRPr lang="ru-RU" sz="4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0070C0"/>
                          </a:solidFill>
                        </a:rPr>
                        <a:t>в</a:t>
                      </a:r>
                      <a:endParaRPr lang="ru-RU" sz="4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err="1" smtClean="0">
                          <a:solidFill>
                            <a:srgbClr val="7030A0"/>
                          </a:solidFill>
                        </a:rPr>
                        <a:t>п</a:t>
                      </a:r>
                      <a:endParaRPr lang="ru-RU" sz="44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</a:tr>
              <a:tr h="768668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339933"/>
                          </a:solidFill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err="1" smtClean="0">
                          <a:solidFill>
                            <a:srgbClr val="00B0F0"/>
                          </a:solidFill>
                        </a:rPr>
                        <a:t>ы</a:t>
                      </a:r>
                      <a:endParaRPr lang="ru-RU" sz="44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70C0"/>
                          </a:solidFill>
                        </a:rPr>
                        <a:t>е</a:t>
                      </a:r>
                      <a:endParaRPr lang="ru-RU" sz="4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chemeClr val="accent1"/>
                          </a:solidFill>
                        </a:rPr>
                        <a:t>с</a:t>
                      </a:r>
                      <a:endParaRPr lang="ru-RU" sz="44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7030A0"/>
                          </a:solidFill>
                        </a:rPr>
                        <a:t>о</a:t>
                      </a:r>
                      <a:endParaRPr lang="ru-RU" sz="4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FFFF00"/>
                          </a:solidFill>
                        </a:rPr>
                        <a:t>о</a:t>
                      </a:r>
                      <a:endParaRPr lang="ru-RU" sz="4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70C0"/>
                          </a:solidFill>
                        </a:rPr>
                        <a:t>л</a:t>
                      </a:r>
                      <a:endParaRPr lang="ru-RU" sz="4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68668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FFFF00"/>
                          </a:solidFill>
                        </a:rPr>
                        <a:t>т</a:t>
                      </a:r>
                      <a:endParaRPr lang="ru-RU" sz="4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chemeClr val="accent1"/>
                          </a:solidFill>
                        </a:rPr>
                        <a:t>ё</a:t>
                      </a:r>
                      <a:endParaRPr lang="ru-RU" sz="44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339933"/>
                          </a:solidFill>
                        </a:rPr>
                        <a:t>с</a:t>
                      </a:r>
                      <a:endParaRPr lang="ru-RU" sz="4400" b="1" dirty="0">
                        <a:solidFill>
                          <a:srgbClr val="3399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7030A0"/>
                          </a:solidFill>
                        </a:rPr>
                        <a:t>с</a:t>
                      </a:r>
                      <a:endParaRPr lang="ru-RU" sz="4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B0F0"/>
                          </a:solidFill>
                        </a:rPr>
                        <a:t>в</a:t>
                      </a:r>
                      <a:endParaRPr lang="ru-RU" sz="44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endParaRPr lang="ru-RU" sz="4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7030A0"/>
                          </a:solidFill>
                        </a:rPr>
                        <a:t>т</a:t>
                      </a:r>
                      <a:endParaRPr lang="ru-RU" sz="4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339933"/>
                          </a:solidFill>
                        </a:rPr>
                        <a:t>л</a:t>
                      </a:r>
                      <a:endParaRPr lang="ru-RU" sz="4400" b="1" dirty="0">
                        <a:solidFill>
                          <a:srgbClr val="339933"/>
                        </a:solidFill>
                      </a:endParaRPr>
                    </a:p>
                  </a:txBody>
                  <a:tcPr/>
                </a:tc>
              </a:tr>
              <a:tr h="768668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B0F0"/>
                          </a:solidFill>
                        </a:rPr>
                        <a:t>а</a:t>
                      </a:r>
                      <a:endParaRPr lang="ru-RU" sz="44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70C0"/>
                          </a:solidFill>
                        </a:rPr>
                        <a:t>к</a:t>
                      </a:r>
                      <a:endParaRPr lang="ru-RU" sz="4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339933"/>
                          </a:solidFill>
                        </a:rPr>
                        <a:t>е</a:t>
                      </a:r>
                      <a:endParaRPr lang="ru-RU" sz="4400" b="1" dirty="0">
                        <a:solidFill>
                          <a:srgbClr val="3399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FFFF00"/>
                          </a:solidFill>
                        </a:rPr>
                        <a:t>у</a:t>
                      </a:r>
                      <a:endParaRPr lang="ru-RU" sz="44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 </a:t>
                      </a:r>
                      <a:r>
                        <a:rPr lang="ru-RU" sz="4400" b="1" dirty="0" smtClean="0">
                          <a:solidFill>
                            <a:srgbClr val="7030A0"/>
                          </a:solidFill>
                        </a:rPr>
                        <a:t>!</a:t>
                      </a:r>
                      <a:endParaRPr lang="ru-RU" sz="4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endParaRPr lang="ru-RU" sz="4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err="1" smtClean="0">
                          <a:solidFill>
                            <a:srgbClr val="339933"/>
                          </a:solidFill>
                        </a:rPr>
                        <a:t>н</a:t>
                      </a:r>
                      <a:endParaRPr lang="ru-RU" sz="4400" b="1" dirty="0">
                        <a:solidFill>
                          <a:srgbClr val="3399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err="1" smtClean="0">
                          <a:solidFill>
                            <a:srgbClr val="0070C0"/>
                          </a:solidFill>
                        </a:rPr>
                        <a:t>й</a:t>
                      </a:r>
                      <a:endParaRPr lang="ru-RU" sz="4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68668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339933"/>
                          </a:solidFill>
                        </a:rPr>
                        <a:t>и</a:t>
                      </a:r>
                      <a:endParaRPr lang="ru-RU" sz="4400" b="1" dirty="0">
                        <a:solidFill>
                          <a:srgbClr val="3399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/>
                        <a:t> </a:t>
                      </a:r>
                      <a:r>
                        <a:rPr lang="ru-RU" sz="4400" b="1" dirty="0" smtClean="0">
                          <a:solidFill>
                            <a:srgbClr val="7030A0"/>
                          </a:solidFill>
                        </a:rPr>
                        <a:t>!</a:t>
                      </a:r>
                      <a:r>
                        <a:rPr lang="ru-RU" sz="4400" b="1" dirty="0" smtClean="0"/>
                        <a:t>        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B0F0"/>
                          </a:solidFill>
                        </a:rPr>
                        <a:t>е</a:t>
                      </a:r>
                      <a:endParaRPr lang="ru-RU" sz="44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err="1" smtClean="0">
                          <a:solidFill>
                            <a:srgbClr val="339933"/>
                          </a:solidFill>
                        </a:rPr>
                        <a:t>ц</a:t>
                      </a:r>
                      <a:endParaRPr lang="ru-RU" sz="4400" b="1" dirty="0">
                        <a:solidFill>
                          <a:srgbClr val="3399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B0F0"/>
                          </a:solidFill>
                        </a:rPr>
                        <a:t>т</a:t>
                      </a:r>
                      <a:endParaRPr lang="ru-RU" sz="4400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339933"/>
                          </a:solidFill>
                        </a:rPr>
                        <a:t>а</a:t>
                      </a:r>
                      <a:endParaRPr lang="ru-RU" sz="4400" b="1" dirty="0">
                        <a:solidFill>
                          <a:srgbClr val="3399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7030A0"/>
                          </a:solidFill>
                        </a:rPr>
                        <a:t>!</a:t>
                      </a:r>
                      <a:endParaRPr lang="ru-RU" sz="4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339933"/>
                          </a:solidFill>
                        </a:rPr>
                        <a:t>,</a:t>
                      </a:r>
                      <a:endParaRPr lang="ru-RU" sz="4400" b="1" dirty="0">
                        <a:solidFill>
                          <a:srgbClr val="339933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00125" y="4429125"/>
            <a:ext cx="73580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Times New Roman" pitchFamily="18" charset="0"/>
              </a:rPr>
              <a:t>Не    всё  коту  масленица , бывает  и  великий   пост  !!!</a:t>
            </a:r>
          </a:p>
        </p:txBody>
      </p:sp>
      <p:sp>
        <p:nvSpPr>
          <p:cNvPr id="5" name="Блок-схема: узел 4">
            <a:hlinkClick r:id="rId3" action="ppaction://hlinksldjump"/>
          </p:cNvPr>
          <p:cNvSpPr/>
          <p:nvPr/>
        </p:nvSpPr>
        <p:spPr>
          <a:xfrm>
            <a:off x="8001024" y="5643578"/>
            <a:ext cx="857256" cy="8143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8165592" y="5857892"/>
            <a:ext cx="621250" cy="50006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500063" y="714375"/>
            <a:ext cx="8215312" cy="92392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C00000"/>
                </a:solidFill>
                <a:latin typeface="Times New Roman" pitchFamily="18" charset="0"/>
              </a:rPr>
              <a:t>Назовите   автора   и   его   произведение  </a:t>
            </a:r>
            <a:r>
              <a:rPr lang="ru-RU">
                <a:latin typeface="Times New Roman" pitchFamily="18" charset="0"/>
              </a:rPr>
              <a:t>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14375" y="1857375"/>
            <a:ext cx="2357438" cy="3698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А.С. Пушкин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85813" y="4214813"/>
            <a:ext cx="1643062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Э. Распе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85813" y="2643188"/>
            <a:ext cx="1785937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Х.Андерсен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5813" y="5072063"/>
            <a:ext cx="2357437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А.Волков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14375" y="3357563"/>
            <a:ext cx="2214563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А.Толстой</a:t>
            </a:r>
          </a:p>
        </p:txBody>
      </p:sp>
      <p:sp>
        <p:nvSpPr>
          <p:cNvPr id="10248" name="TextBox 7"/>
          <p:cNvSpPr txBox="1">
            <a:spLocks noChangeArrowheads="1"/>
          </p:cNvSpPr>
          <p:nvPr/>
        </p:nvSpPr>
        <p:spPr bwMode="auto">
          <a:xfrm>
            <a:off x="5357813" y="1928813"/>
            <a:ext cx="2714625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«Золотой  ключик»</a:t>
            </a:r>
          </a:p>
        </p:txBody>
      </p:sp>
      <p:sp>
        <p:nvSpPr>
          <p:cNvPr id="10249" name="TextBox 8"/>
          <p:cNvSpPr txBox="1">
            <a:spLocks noChangeArrowheads="1"/>
          </p:cNvSpPr>
          <p:nvPr/>
        </p:nvSpPr>
        <p:spPr bwMode="auto">
          <a:xfrm>
            <a:off x="5286375" y="3286125"/>
            <a:ext cx="3143250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«Волшебник  Изумрудного города»</a:t>
            </a:r>
          </a:p>
        </p:txBody>
      </p:sp>
      <p:sp>
        <p:nvSpPr>
          <p:cNvPr id="10250" name="TextBox 9"/>
          <p:cNvSpPr txBox="1">
            <a:spLocks noChangeArrowheads="1"/>
          </p:cNvSpPr>
          <p:nvPr/>
        </p:nvSpPr>
        <p:spPr bwMode="auto">
          <a:xfrm>
            <a:off x="5286375" y="4214813"/>
            <a:ext cx="3000375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«Снежная  королева»</a:t>
            </a:r>
          </a:p>
        </p:txBody>
      </p:sp>
      <p:sp>
        <p:nvSpPr>
          <p:cNvPr id="10251" name="TextBox 10"/>
          <p:cNvSpPr txBox="1">
            <a:spLocks noChangeArrowheads="1"/>
          </p:cNvSpPr>
          <p:nvPr/>
        </p:nvSpPr>
        <p:spPr bwMode="auto">
          <a:xfrm>
            <a:off x="5286375" y="5000625"/>
            <a:ext cx="2643188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«Приключения барона Мюнхаузена»</a:t>
            </a:r>
          </a:p>
        </p:txBody>
      </p:sp>
      <p:sp>
        <p:nvSpPr>
          <p:cNvPr id="10252" name="TextBox 11"/>
          <p:cNvSpPr txBox="1">
            <a:spLocks noChangeArrowheads="1"/>
          </p:cNvSpPr>
          <p:nvPr/>
        </p:nvSpPr>
        <p:spPr bwMode="auto">
          <a:xfrm>
            <a:off x="5286375" y="2500313"/>
            <a:ext cx="2357438" cy="646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«Сказка  о  мёртвой  царевне…»</a:t>
            </a:r>
          </a:p>
        </p:txBody>
      </p:sp>
      <p:pic>
        <p:nvPicPr>
          <p:cNvPr id="13" name="Рисунок 12" descr="skazka_1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3857625"/>
            <a:ext cx="1312862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Блок-схема: узел 13">
            <a:hlinkClick r:id="rId4" action="ppaction://hlinksldjump"/>
          </p:cNvPr>
          <p:cNvSpPr/>
          <p:nvPr/>
        </p:nvSpPr>
        <p:spPr>
          <a:xfrm>
            <a:off x="7715272" y="5572140"/>
            <a:ext cx="1071570" cy="92869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>
            <a:hlinkClick r:id="rId4" action="ppaction://hlinksldjump"/>
          </p:cNvPr>
          <p:cNvSpPr/>
          <p:nvPr/>
        </p:nvSpPr>
        <p:spPr>
          <a:xfrm>
            <a:off x="7858148" y="5786454"/>
            <a:ext cx="764094" cy="50006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024 0.12572 " pathEditMode="relative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2024 " pathEditMode="relative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921 " pathEditMode="relative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047 " pathEditMode="relative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979 -0.03536 L 0.11198 -0.24498 " pathEditMode="relative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71750" y="428625"/>
          <a:ext cx="6048400" cy="6036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840"/>
                <a:gridCol w="604840"/>
                <a:gridCol w="604840"/>
                <a:gridCol w="604840"/>
                <a:gridCol w="604840"/>
                <a:gridCol w="604840"/>
                <a:gridCol w="604840"/>
                <a:gridCol w="604840"/>
                <a:gridCol w="604840"/>
                <a:gridCol w="604840"/>
              </a:tblGrid>
              <a:tr h="754619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FF00"/>
                          </a:solidFill>
                        </a:rPr>
                        <a:t>1</a:t>
                      </a:r>
                      <a:endParaRPr lang="ru-RU" sz="3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FF00"/>
                          </a:solidFill>
                        </a:rPr>
                        <a:t>А</a:t>
                      </a:r>
                      <a:endParaRPr lang="ru-RU" sz="3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FF00"/>
                          </a:solidFill>
                        </a:rPr>
                        <a:t>Ф</a:t>
                      </a:r>
                      <a:endParaRPr lang="ru-RU" sz="3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FF00"/>
                          </a:solidFill>
                        </a:rPr>
                        <a:t>Р</a:t>
                      </a:r>
                      <a:endParaRPr lang="ru-RU" sz="3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FF00"/>
                          </a:solidFill>
                        </a:rPr>
                        <a:t>И</a:t>
                      </a:r>
                      <a:endParaRPr lang="ru-RU" sz="3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FF00"/>
                          </a:solidFill>
                        </a:rPr>
                        <a:t>К</a:t>
                      </a:r>
                      <a:endParaRPr lang="ru-RU" sz="3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FFFF00"/>
                          </a:solidFill>
                        </a:rPr>
                        <a:t>А</a:t>
                      </a:r>
                      <a:endParaRPr lang="ru-RU" sz="3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4619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Б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4619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4619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4619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7030A0"/>
                          </a:solidFill>
                        </a:rPr>
                        <a:t>5</a:t>
                      </a:r>
                      <a:endParaRPr lang="ru-RU" sz="4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7030A0"/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7030A0"/>
                          </a:solidFill>
                        </a:rPr>
                        <a:t>У</a:t>
                      </a:r>
                      <a:endParaRPr lang="ru-RU" sz="4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7030A0"/>
                          </a:solidFill>
                        </a:rPr>
                        <a:t>С</a:t>
                      </a:r>
                      <a:endParaRPr lang="ru-RU" sz="4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7030A0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7030A0"/>
                          </a:solidFill>
                        </a:rPr>
                        <a:t>Я</a:t>
                      </a:r>
                      <a:endParaRPr lang="ru-RU" sz="4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4619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6"/>
                          </a:solidFill>
                        </a:rPr>
                        <a:t>6</a:t>
                      </a:r>
                      <a:endParaRPr lang="ru-RU" sz="4000" b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6"/>
                          </a:solidFill>
                        </a:rPr>
                        <a:t>Т</a:t>
                      </a:r>
                      <a:endParaRPr lang="ru-RU" sz="4000" b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6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6"/>
                          </a:solidFill>
                        </a:rPr>
                        <a:t>Р</a:t>
                      </a:r>
                      <a:endParaRPr lang="ru-RU" sz="4000" b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6"/>
                          </a:solidFill>
                        </a:rPr>
                        <a:t>Т</a:t>
                      </a:r>
                      <a:endParaRPr lang="ru-RU" sz="4000" b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6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6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6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4619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4619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FFC000"/>
                          </a:solidFill>
                        </a:rPr>
                        <a:t>8</a:t>
                      </a:r>
                      <a:endParaRPr lang="ru-RU" sz="4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FFC000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FFC000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FFC000"/>
                          </a:solidFill>
                        </a:rPr>
                        <a:t>Р</a:t>
                      </a:r>
                      <a:endParaRPr lang="ru-RU" sz="4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FFC000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FFC000"/>
                          </a:solidFill>
                        </a:rPr>
                        <a:t>С</a:t>
                      </a:r>
                      <a:endParaRPr lang="ru-RU" sz="4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FFC000"/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FFC000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71750" y="428625"/>
          <a:ext cx="6097109" cy="714380"/>
        </p:xfrm>
        <a:graphic>
          <a:graphicData uri="http://schemas.openxmlformats.org/drawingml/2006/table">
            <a:tbl>
              <a:tblPr/>
              <a:tblGrid>
                <a:gridCol w="6097109"/>
              </a:tblGrid>
              <a:tr h="71438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     ЧАСТЬ  СВЕТА  ,ГДЕ  РОДИЛАСЬ   ОБЕЗЬЯНА  ЧИЧИ.</a:t>
                      </a:r>
                      <a:endParaRPr lang="ru-RU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571750" y="1285875"/>
          <a:ext cx="6072230" cy="640080"/>
        </p:xfrm>
        <a:graphic>
          <a:graphicData uri="http://schemas.openxmlformats.org/drawingml/2006/table">
            <a:tbl>
              <a:tblPr/>
              <a:tblGrid>
                <a:gridCol w="6072230"/>
              </a:tblGrid>
              <a:tr h="53892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        </a:t>
                      </a:r>
                      <a:r>
                        <a:rPr lang="ru-RU" b="1" baseline="0" dirty="0" smtClean="0"/>
                        <a:t>     НАРОДНЫЙ   ЗНАХАРЬ ,Л ЕЧИВШИЙ  БУРАТИНО.</a:t>
                      </a:r>
                      <a:endParaRPr lang="ru-RU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71750" y="2000250"/>
          <a:ext cx="6046936" cy="701749"/>
        </p:xfrm>
        <a:graphic>
          <a:graphicData uri="http://schemas.openxmlformats.org/drawingml/2006/table">
            <a:tbl>
              <a:tblPr/>
              <a:tblGrid>
                <a:gridCol w="6046936"/>
              </a:tblGrid>
              <a:tr h="701749">
                <a:tc>
                  <a:txBody>
                    <a:bodyPr/>
                    <a:lstStyle/>
                    <a:p>
                      <a:r>
                        <a:rPr lang="ru-RU" b="1" dirty="0" smtClean="0"/>
                        <a:t>     ДЕВОЧКА , КОТОРАЯ   ПОБЫВАЛА   В   СТРАНЕ  ЧУДЕС.   </a:t>
                      </a:r>
                      <a:endParaRPr lang="ru-RU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571750" y="4357688"/>
          <a:ext cx="6018028" cy="714379"/>
        </p:xfrm>
        <a:graphic>
          <a:graphicData uri="http://schemas.openxmlformats.org/drawingml/2006/table">
            <a:tbl>
              <a:tblPr/>
              <a:tblGrid>
                <a:gridCol w="6018028"/>
              </a:tblGrid>
              <a:tr h="714379">
                <a:tc>
                  <a:txBody>
                    <a:bodyPr/>
                    <a:lstStyle/>
                    <a:p>
                      <a:r>
                        <a:rPr lang="ru-RU" b="1" dirty="0" smtClean="0"/>
                        <a:t>     ЧЕРЕПАХА,  ПОДАРИВШАЯ    БУРАТИНО   ЗОЛОТОЙ       КЛЮЧИК.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3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571750" y="2786063"/>
          <a:ext cx="6072230" cy="723014"/>
        </p:xfrm>
        <a:graphic>
          <a:graphicData uri="http://schemas.openxmlformats.org/drawingml/2006/table">
            <a:tbl>
              <a:tblPr/>
              <a:tblGrid>
                <a:gridCol w="6072230"/>
              </a:tblGrid>
              <a:tr h="72301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      ПУДЕЛЬ    МАЛЬВИНЫ.</a:t>
                      </a:r>
                      <a:endParaRPr lang="ru-RU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571750" y="5786438"/>
          <a:ext cx="6018028" cy="723014"/>
        </p:xfrm>
        <a:graphic>
          <a:graphicData uri="http://schemas.openxmlformats.org/drawingml/2006/table">
            <a:tbl>
              <a:tblPr/>
              <a:tblGrid>
                <a:gridCol w="6018028"/>
              </a:tblGrid>
              <a:tr h="723014">
                <a:tc>
                  <a:txBody>
                    <a:bodyPr/>
                    <a:lstStyle/>
                    <a:p>
                      <a:r>
                        <a:rPr lang="ru-RU" dirty="0" smtClean="0"/>
                        <a:t>    КРЫСА  СТАРУХИ   ШАПОКЛЯК.  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33993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571750" y="3571875"/>
          <a:ext cx="6072230" cy="701749"/>
        </p:xfrm>
        <a:graphic>
          <a:graphicData uri="http://schemas.openxmlformats.org/drawingml/2006/table">
            <a:tbl>
              <a:tblPr/>
              <a:tblGrid>
                <a:gridCol w="6072230"/>
              </a:tblGrid>
              <a:tr h="701749">
                <a:tc>
                  <a:txBody>
                    <a:bodyPr/>
                    <a:lstStyle/>
                    <a:p>
                      <a:r>
                        <a:rPr lang="ru-RU" b="1" dirty="0" smtClean="0"/>
                        <a:t>     МУЗЫКАНТ  ИЗ  ЦВЕТОЧНОГО  ГОРОДА.</a:t>
                      </a:r>
                      <a:endParaRPr lang="ru-RU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2571750" y="5000625"/>
          <a:ext cx="6018028" cy="786809"/>
        </p:xfrm>
        <a:graphic>
          <a:graphicData uri="http://schemas.openxmlformats.org/drawingml/2006/table">
            <a:tbl>
              <a:tblPr/>
              <a:tblGrid>
                <a:gridCol w="6018028"/>
              </a:tblGrid>
              <a:tr h="786809">
                <a:tc>
                  <a:txBody>
                    <a:bodyPr/>
                    <a:lstStyle/>
                    <a:p>
                      <a:r>
                        <a:rPr lang="ru-RU" b="1" dirty="0" smtClean="0"/>
                        <a:t>   КРОКОДИЛ  50  ЛЕТ.</a:t>
                      </a:r>
                      <a:endParaRPr lang="ru-RU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33993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428625" y="428625"/>
          <a:ext cx="1643074" cy="6000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</a:tblGrid>
              <a:tr h="600079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Сказочный </a:t>
                      </a:r>
                    </a:p>
                    <a:p>
                      <a:endParaRPr lang="ru-RU" dirty="0" smtClean="0"/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3200" dirty="0" smtClean="0">
                          <a:solidFill>
                            <a:srgbClr val="7030A0"/>
                          </a:solidFill>
                        </a:rPr>
                        <a:t>      к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3200" dirty="0" smtClean="0">
                          <a:solidFill>
                            <a:srgbClr val="7030A0"/>
                          </a:solidFill>
                        </a:rPr>
                        <a:t>      </a:t>
                      </a:r>
                      <a:r>
                        <a:rPr lang="ru-RU" sz="3200" dirty="0" err="1" smtClean="0">
                          <a:solidFill>
                            <a:srgbClr val="7030A0"/>
                          </a:solidFill>
                        </a:rPr>
                        <a:t>р</a:t>
                      </a:r>
                      <a:endParaRPr lang="ru-RU" sz="3200" dirty="0" smtClean="0">
                        <a:solidFill>
                          <a:srgbClr val="7030A0"/>
                        </a:solidFill>
                      </a:endParaRP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3200" dirty="0" smtClean="0">
                          <a:solidFill>
                            <a:srgbClr val="7030A0"/>
                          </a:solidFill>
                        </a:rPr>
                        <a:t>      о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3200" dirty="0" smtClean="0">
                          <a:solidFill>
                            <a:srgbClr val="7030A0"/>
                          </a:solidFill>
                        </a:rPr>
                        <a:t>      с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3200" dirty="0" smtClean="0">
                          <a:solidFill>
                            <a:srgbClr val="7030A0"/>
                          </a:solidFill>
                        </a:rPr>
                        <a:t>      с</a:t>
                      </a:r>
                      <a:r>
                        <a:rPr lang="ru-RU" sz="3200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3200" baseline="0" dirty="0" smtClean="0">
                          <a:solidFill>
                            <a:srgbClr val="7030A0"/>
                          </a:solidFill>
                        </a:rPr>
                        <a:t>      в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3200" baseline="0" dirty="0" smtClean="0">
                          <a:solidFill>
                            <a:srgbClr val="7030A0"/>
                          </a:solidFill>
                        </a:rPr>
                        <a:t>      о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3200" baseline="0" dirty="0" smtClean="0">
                          <a:solidFill>
                            <a:srgbClr val="7030A0"/>
                          </a:solidFill>
                        </a:rPr>
                        <a:t>      </a:t>
                      </a:r>
                      <a:r>
                        <a:rPr lang="ru-RU" sz="3200" baseline="0" dirty="0" err="1" smtClean="0">
                          <a:solidFill>
                            <a:srgbClr val="7030A0"/>
                          </a:solidFill>
                        </a:rPr>
                        <a:t>р</a:t>
                      </a:r>
                      <a:endParaRPr lang="ru-RU" sz="3200" baseline="0" dirty="0" smtClean="0">
                        <a:solidFill>
                          <a:srgbClr val="7030A0"/>
                        </a:solidFill>
                      </a:endParaRP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3200" baseline="0" dirty="0" smtClean="0">
                          <a:solidFill>
                            <a:srgbClr val="7030A0"/>
                          </a:solidFill>
                        </a:rPr>
                        <a:t>      </a:t>
                      </a:r>
                      <a:r>
                        <a:rPr lang="ru-RU" sz="3200" baseline="0" dirty="0" err="1" smtClean="0">
                          <a:solidFill>
                            <a:srgbClr val="7030A0"/>
                          </a:solidFill>
                        </a:rPr>
                        <a:t>д</a:t>
                      </a:r>
                      <a:endParaRPr lang="ru-RU" sz="32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" name="Рисунок 17" descr="0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4597400"/>
            <a:ext cx="1736725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Блок-схема: узел 18">
            <a:hlinkClick r:id="rId5" action="ppaction://hlinksldjump"/>
          </p:cNvPr>
          <p:cNvSpPr/>
          <p:nvPr/>
        </p:nvSpPr>
        <p:spPr>
          <a:xfrm>
            <a:off x="7572396" y="5500702"/>
            <a:ext cx="1000132" cy="10001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>
            <a:hlinkClick r:id="rId5" action="ppaction://hlinksldjump"/>
          </p:cNvPr>
          <p:cNvSpPr/>
          <p:nvPr/>
        </p:nvSpPr>
        <p:spPr>
          <a:xfrm>
            <a:off x="7715272" y="5786454"/>
            <a:ext cx="764094" cy="50006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3" name="push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0x400.1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 flipH="1" flipV="1">
            <a:off x="5786446" y="4500570"/>
            <a:ext cx="214314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0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736725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черепаха с зонтом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928934"/>
            <a:ext cx="2505461" cy="3657607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" name="Рисунок 4" descr="skazka_30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38" y="0"/>
            <a:ext cx="2214562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skazka_17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25" y="2928938"/>
            <a:ext cx="1533525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skazka_29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88" y="1071563"/>
            <a:ext cx="3000375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skazka_22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6250" y="928688"/>
            <a:ext cx="2716213" cy="35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TextBox 8"/>
          <p:cNvSpPr txBox="1">
            <a:spLocks noChangeArrowheads="1"/>
          </p:cNvSpPr>
          <p:nvPr/>
        </p:nvSpPr>
        <p:spPr bwMode="auto">
          <a:xfrm>
            <a:off x="928688" y="2000250"/>
            <a:ext cx="928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2298" name="TextBox 9"/>
          <p:cNvSpPr txBox="1">
            <a:spLocks noChangeArrowheads="1"/>
          </p:cNvSpPr>
          <p:nvPr/>
        </p:nvSpPr>
        <p:spPr bwMode="auto">
          <a:xfrm>
            <a:off x="2714625" y="1928813"/>
            <a:ext cx="928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12299" name="TextBox 10"/>
          <p:cNvSpPr txBox="1">
            <a:spLocks noChangeArrowheads="1"/>
          </p:cNvSpPr>
          <p:nvPr/>
        </p:nvSpPr>
        <p:spPr bwMode="auto">
          <a:xfrm>
            <a:off x="3000375" y="4786313"/>
            <a:ext cx="1071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12300" name="TextBox 11"/>
          <p:cNvSpPr txBox="1">
            <a:spLocks noChangeArrowheads="1"/>
          </p:cNvSpPr>
          <p:nvPr/>
        </p:nvSpPr>
        <p:spPr bwMode="auto">
          <a:xfrm>
            <a:off x="1214438" y="4857750"/>
            <a:ext cx="1071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Times New Roman" pitchFamily="18" charset="0"/>
              </a:rPr>
              <a:t>4</a:t>
            </a:r>
          </a:p>
        </p:txBody>
      </p:sp>
      <p:sp>
        <p:nvSpPr>
          <p:cNvPr id="12301" name="TextBox 12"/>
          <p:cNvSpPr txBox="1">
            <a:spLocks noChangeArrowheads="1"/>
          </p:cNvSpPr>
          <p:nvPr/>
        </p:nvSpPr>
        <p:spPr bwMode="auto">
          <a:xfrm>
            <a:off x="7429500" y="1571625"/>
            <a:ext cx="1214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12302" name="TextBox 13"/>
          <p:cNvSpPr txBox="1">
            <a:spLocks noChangeArrowheads="1"/>
          </p:cNvSpPr>
          <p:nvPr/>
        </p:nvSpPr>
        <p:spPr bwMode="auto">
          <a:xfrm>
            <a:off x="6143625" y="3500438"/>
            <a:ext cx="785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Times New Roman" pitchFamily="18" charset="0"/>
              </a:rPr>
              <a:t>6</a:t>
            </a:r>
          </a:p>
        </p:txBody>
      </p:sp>
      <p:sp>
        <p:nvSpPr>
          <p:cNvPr id="12303" name="TextBox 14"/>
          <p:cNvSpPr txBox="1">
            <a:spLocks noChangeArrowheads="1"/>
          </p:cNvSpPr>
          <p:nvPr/>
        </p:nvSpPr>
        <p:spPr bwMode="auto">
          <a:xfrm>
            <a:off x="7143768" y="5786454"/>
            <a:ext cx="857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</a:rPr>
              <a:t>7</a:t>
            </a:r>
          </a:p>
        </p:txBody>
      </p:sp>
      <p:sp>
        <p:nvSpPr>
          <p:cNvPr id="12304" name="TextBox 16"/>
          <p:cNvSpPr txBox="1">
            <a:spLocks noChangeArrowheads="1"/>
          </p:cNvSpPr>
          <p:nvPr/>
        </p:nvSpPr>
        <p:spPr bwMode="auto">
          <a:xfrm>
            <a:off x="1928813" y="357188"/>
            <a:ext cx="4857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7030A0"/>
                </a:solidFill>
                <a:latin typeface="Times New Roman" pitchFamily="18" charset="0"/>
              </a:rPr>
              <a:t>Кто  они  и  откуда .</a:t>
            </a:r>
          </a:p>
        </p:txBody>
      </p:sp>
      <p:pic>
        <p:nvPicPr>
          <p:cNvPr id="18" name="Рисунок 17" descr="skazka_10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28992" y="4227513"/>
            <a:ext cx="2352675" cy="263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6" name="TextBox 19"/>
          <p:cNvSpPr txBox="1">
            <a:spLocks noChangeArrowheads="1"/>
          </p:cNvSpPr>
          <p:nvPr/>
        </p:nvSpPr>
        <p:spPr bwMode="auto">
          <a:xfrm>
            <a:off x="4500563" y="5429250"/>
            <a:ext cx="785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8</a:t>
            </a:r>
          </a:p>
        </p:txBody>
      </p:sp>
      <p:sp>
        <p:nvSpPr>
          <p:cNvPr id="19" name="Блок-схема: узел 18">
            <a:hlinkClick r:id="rId11" action="ppaction://hlinksldjump"/>
          </p:cNvPr>
          <p:cNvSpPr/>
          <p:nvPr/>
        </p:nvSpPr>
        <p:spPr>
          <a:xfrm>
            <a:off x="7929586" y="5500702"/>
            <a:ext cx="957266" cy="95726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>
            <a:hlinkClick r:id="rId11" action="ppaction://hlinksldjump"/>
          </p:cNvPr>
          <p:cNvSpPr/>
          <p:nvPr/>
        </p:nvSpPr>
        <p:spPr>
          <a:xfrm>
            <a:off x="8165592" y="5786454"/>
            <a:ext cx="621250" cy="42862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cashreg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013" y="579438"/>
            <a:ext cx="3930650" cy="1349375"/>
          </a:xfrm>
        </p:spPr>
        <p:txBody>
          <a:bodyPr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>
                <a:solidFill>
                  <a:srgbClr val="C00000"/>
                </a:solidFill>
              </a:rPr>
              <a:t>Игра  - путешествие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300" dirty="0" smtClean="0">
                <a:solidFill>
                  <a:srgbClr val="7030A0"/>
                </a:solidFill>
              </a:rPr>
              <a:t>«ВЕЛИКИЕ               ТАЙНЫ» .</a:t>
            </a:r>
            <a:endParaRPr lang="ru-RU" sz="4300" dirty="0">
              <a:solidFill>
                <a:srgbClr val="7030A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857750" y="357188"/>
            <a:ext cx="3857625" cy="6000750"/>
          </a:xfrm>
        </p:spPr>
        <p:txBody>
          <a:bodyPr/>
          <a:lstStyle/>
          <a:p>
            <a:r>
              <a:rPr lang="ru-RU" sz="1600" smtClean="0">
                <a:solidFill>
                  <a:srgbClr val="7030A0"/>
                </a:solidFill>
              </a:rPr>
              <a:t>БАРАБАННОЕ ДЕРЕВО</a:t>
            </a:r>
          </a:p>
          <a:p>
            <a:r>
              <a:rPr lang="ru-RU" sz="1200" smtClean="0"/>
              <a:t>Как-то раз в одной далёкой стране поехал император на охоту. Погнался он за кабаном и заблудился в лесу. Наступил вечер, император устал и захотел есть. Вдруг смотрит - стоит хижина. Зашёл он в хижину и попросил хозяйку накормить его.</a:t>
            </a:r>
          </a:p>
          <a:p>
            <a:r>
              <a:rPr lang="ru-RU" sz="1200" smtClean="0"/>
              <a:t>Рада бы, господин мой, да закончилась сегодня последняя горсточ­ка риса, только отруби остались.</a:t>
            </a:r>
          </a:p>
          <a:p>
            <a:r>
              <a:rPr lang="ru-RU" sz="1200" smtClean="0"/>
              <a:t>Ну так давай отруби!</a:t>
            </a:r>
          </a:p>
          <a:p>
            <a:r>
              <a:rPr lang="ru-RU" sz="1200" smtClean="0"/>
              <a:t>Что вы, господин.</a:t>
            </a:r>
          </a:p>
          <a:p>
            <a:r>
              <a:rPr lang="ru-RU" sz="1200" smtClean="0"/>
              <a:t>Давай - и побыстрее, пока я не рассердился.</a:t>
            </a:r>
          </a:p>
          <a:p>
            <a:r>
              <a:rPr lang="ru-RU" sz="1200" smtClean="0"/>
              <a:t>Накормила хозяйка императора лепёшками из отрубей, наелся он и спрашивает:</a:t>
            </a:r>
          </a:p>
          <a:p>
            <a:r>
              <a:rPr lang="ru-RU" sz="1200" smtClean="0"/>
              <a:t>Почему ты не хотела кормить меня отрубями?</a:t>
            </a:r>
          </a:p>
          <a:p>
            <a:r>
              <a:rPr lang="ru-RU" sz="1200" smtClean="0"/>
              <a:t>Так ведь их только свиньи едят.</a:t>
            </a:r>
          </a:p>
          <a:p>
            <a:r>
              <a:rPr lang="ru-RU" sz="1200" smtClean="0"/>
              <a:t>Тогда смотри, чтобы никто не узнал об этом! - приказал император и уехал.</a:t>
            </a:r>
          </a:p>
          <a:p>
            <a:r>
              <a:rPr lang="ru-RU" sz="1200" smtClean="0"/>
              <a:t>Долго хранила хозяйка тайну императора, но однажды не выдержала и крикнула в дупло старого дерева: «Император ел отруби, точно свинья!»</a:t>
            </a:r>
          </a:p>
          <a:p>
            <a:r>
              <a:rPr lang="ru-RU" sz="1200" smtClean="0"/>
              <a:t>Проходил мимо того дерева барабанный мастер, понравилось ему дерево, и сделал он из него барабан.</a:t>
            </a:r>
          </a:p>
          <a:p>
            <a:r>
              <a:rPr lang="ru-RU" sz="1200" smtClean="0"/>
              <a:t>А когда на празднике в городе стали бить в этот барабан, то вместо «бум-бум-бум» все услышали: «Император ел отруби, точно свинья!»</a:t>
            </a:r>
          </a:p>
          <a:p>
            <a:r>
              <a:rPr lang="ru-RU" sz="1200" i="1" smtClean="0"/>
              <a:t>Бирманская сказка</a:t>
            </a:r>
            <a:r>
              <a:rPr lang="ru-RU" sz="1200" smtClean="0"/>
              <a:t/>
            </a:r>
            <a:br>
              <a:rPr lang="ru-RU" sz="1200" smtClean="0"/>
            </a:br>
            <a:endParaRPr lang="ru-RU" sz="1200" smtClean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</p:nvPr>
        </p:nvGraphicFramePr>
        <p:xfrm>
          <a:off x="357188" y="2000250"/>
          <a:ext cx="428628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БЫЛА  ЛИ  КОЗА В  СКАЗКЕ  «ФЕДОРИНО  ГОРЕ» ?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28625" y="2714625"/>
          <a:ext cx="428628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КТО  ПОДЖЁГ  МОРЕ ?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28625" y="3143250"/>
          <a:ext cx="428628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ГДЕ  УКАЗЫВАЕТСЯ  МЕСТОНАХОЖДЕНИЕ  КЛАДА ?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00063" y="3857625"/>
          <a:ext cx="4262446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244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  ЧЁМ  ПРИЛЕТЕЛ  ДОКТОР  АЙБОЛИТ  В  АФРИКУ ?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28625" y="4643438"/>
          <a:ext cx="4262446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244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  ЧЁМ  ЛЕТАЛ МЮНХАУЗЕН  В ЛАГЕРЬ К ТУРЕЦКИМ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 ВОЙСКАМ ?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28596" y="5429264"/>
          <a:ext cx="4262446" cy="640080"/>
        </p:xfrm>
        <a:graphic>
          <a:graphicData uri="http://schemas.openxmlformats.org/drawingml/2006/table">
            <a:tbl>
              <a:tblPr firstRow="1" bandRow="1">
                <a:solidFill>
                  <a:srgbClr val="FFFF00"/>
                </a:solidFill>
                <a:tableStyleId>{5C22544A-7EE6-4342-B048-85BDC9FD1C3A}</a:tableStyleId>
              </a:tblPr>
              <a:tblGrid>
                <a:gridCol w="426244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ВЕЩЬ , КОТОРОЙ  ЗЛАЯ  ЦАРИЦА ГРОЗИЛА   ЧЕРНАВКЕ 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2000250"/>
            <a:ext cx="278130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2000250"/>
            <a:ext cx="1643062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50" name="Содержимое 13"/>
          <p:cNvSpPr>
            <a:spLocks noGrp="1"/>
          </p:cNvSpPr>
          <p:nvPr>
            <p:ph sz="quarter" idx="2"/>
          </p:nvPr>
        </p:nvSpPr>
        <p:spPr>
          <a:xfrm>
            <a:off x="608013" y="1447800"/>
            <a:ext cx="3930650" cy="49815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.</a:t>
            </a: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786313" y="428625"/>
          <a:ext cx="3952860" cy="571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2860"/>
              </a:tblGrid>
              <a:tr h="5715040">
                <a:tc>
                  <a:txBody>
                    <a:bodyPr/>
                    <a:lstStyle/>
                    <a:p>
                      <a:r>
                        <a:rPr lang="ru-RU" dirty="0" smtClean="0"/>
                        <a:t>1.Папа  …</a:t>
                      </a:r>
                    </a:p>
                    <a:p>
                      <a:r>
                        <a:rPr lang="ru-RU" dirty="0" smtClean="0"/>
                        <a:t>2.Баба ….</a:t>
                      </a:r>
                    </a:p>
                    <a:p>
                      <a:r>
                        <a:rPr lang="ru-RU" dirty="0" smtClean="0"/>
                        <a:t>3.Братец …</a:t>
                      </a:r>
                    </a:p>
                    <a:p>
                      <a:r>
                        <a:rPr lang="ru-RU" dirty="0" smtClean="0"/>
                        <a:t>4.Старик …</a:t>
                      </a:r>
                    </a:p>
                    <a:p>
                      <a:r>
                        <a:rPr lang="ru-RU" dirty="0" smtClean="0"/>
                        <a:t>5.Дед …</a:t>
                      </a:r>
                    </a:p>
                    <a:p>
                      <a:r>
                        <a:rPr lang="ru-RU" dirty="0" smtClean="0"/>
                        <a:t>6.Старуха …</a:t>
                      </a:r>
                    </a:p>
                    <a:p>
                      <a:r>
                        <a:rPr lang="ru-RU" dirty="0" smtClean="0"/>
                        <a:t>7.Госпожа …</a:t>
                      </a:r>
                    </a:p>
                    <a:p>
                      <a:r>
                        <a:rPr lang="ru-RU" dirty="0" smtClean="0"/>
                        <a:t>8.Сестрица …</a:t>
                      </a:r>
                    </a:p>
                    <a:p>
                      <a:r>
                        <a:rPr lang="ru-RU" dirty="0" smtClean="0"/>
                        <a:t>9.Царь …</a:t>
                      </a:r>
                    </a:p>
                    <a:p>
                      <a:r>
                        <a:rPr lang="ru-RU" dirty="0" smtClean="0"/>
                        <a:t>10.Князь …</a:t>
                      </a:r>
                    </a:p>
                    <a:p>
                      <a:r>
                        <a:rPr lang="ru-RU" dirty="0" smtClean="0"/>
                        <a:t>11.Принц …</a:t>
                      </a:r>
                    </a:p>
                    <a:p>
                      <a:r>
                        <a:rPr lang="ru-RU" dirty="0" smtClean="0"/>
                        <a:t>12.Барон  …</a:t>
                      </a:r>
                    </a:p>
                    <a:p>
                      <a:r>
                        <a:rPr lang="ru-RU" dirty="0" smtClean="0"/>
                        <a:t>13.Разбойник …</a:t>
                      </a:r>
                    </a:p>
                    <a:p>
                      <a:r>
                        <a:rPr lang="ru-RU" dirty="0" smtClean="0"/>
                        <a:t>14.Доктор …</a:t>
                      </a:r>
                    </a:p>
                    <a:p>
                      <a:r>
                        <a:rPr lang="ru-RU" dirty="0" smtClean="0"/>
                        <a:t>15.Почтальон …</a:t>
                      </a:r>
                    </a:p>
                    <a:p>
                      <a:r>
                        <a:rPr lang="ru-RU" dirty="0" smtClean="0"/>
                        <a:t>16.Муха - …</a:t>
                      </a:r>
                    </a:p>
                    <a:p>
                      <a:r>
                        <a:rPr lang="ru-RU" dirty="0" smtClean="0"/>
                        <a:t>17.Соловей -…</a:t>
                      </a:r>
                    </a:p>
                    <a:p>
                      <a:r>
                        <a:rPr lang="ru-RU" dirty="0" smtClean="0"/>
                        <a:t>18.Ослик …</a:t>
                      </a:r>
                    </a:p>
                    <a:p>
                      <a:r>
                        <a:rPr lang="ru-RU" dirty="0" smtClean="0"/>
                        <a:t>19.Поросёнок …</a:t>
                      </a:r>
                    </a:p>
                    <a:p>
                      <a:r>
                        <a:rPr lang="ru-RU" dirty="0" smtClean="0"/>
                        <a:t>20.Медведь …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Рисунок 15" descr="11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13" y="3214688"/>
            <a:ext cx="28575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Блок-схема: узел 16">
            <a:hlinkClick r:id="rId6" action="ppaction://hlinksldjump"/>
          </p:cNvPr>
          <p:cNvSpPr/>
          <p:nvPr/>
        </p:nvSpPr>
        <p:spPr>
          <a:xfrm>
            <a:off x="7786710" y="5572140"/>
            <a:ext cx="1000132" cy="88582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>
            <a:hlinkClick r:id="rId6" action="ppaction://hlinksldjump"/>
          </p:cNvPr>
          <p:cNvSpPr/>
          <p:nvPr/>
        </p:nvSpPr>
        <p:spPr>
          <a:xfrm>
            <a:off x="8001024" y="5857892"/>
            <a:ext cx="714380" cy="3571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push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500"/>
                            </p:stCondLst>
                            <p:childTnLst>
                              <p:par>
                                <p:cTn id="6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500"/>
                            </p:stCondLst>
                            <p:childTnLst>
                              <p:par>
                                <p:cTn id="6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0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500"/>
                            </p:stCondLst>
                            <p:childTnLst>
                              <p:par>
                                <p:cTn id="7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500"/>
                            </p:stCondLst>
                            <p:childTnLst>
                              <p:par>
                                <p:cTn id="7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6500"/>
                            </p:stCondLst>
                            <p:childTnLst>
                              <p:par>
                                <p:cTn id="8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8500"/>
                            </p:stCondLst>
                            <p:childTnLst>
                              <p:par>
                                <p:cTn id="8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6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500"/>
                            </p:stCondLst>
                            <p:childTnLst>
                              <p:par>
                                <p:cTn id="8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0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2500"/>
                            </p:stCondLst>
                            <p:childTnLst>
                              <p:par>
                                <p:cTn id="9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4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4500"/>
                            </p:stCondLst>
                            <p:childTnLst>
                              <p:par>
                                <p:cTn id="9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8" dur="2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6500"/>
                            </p:stCondLst>
                            <p:childTnLst>
                              <p:par>
                                <p:cTn id="10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2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7188" y="949325"/>
            <a:ext cx="8429625" cy="59086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Times New Roman" pitchFamily="18" charset="0"/>
              </a:rPr>
              <a:t>КАКОЙ  СКАЗКИ  НЕТ  У  ПУШКИНА ?</a:t>
            </a:r>
          </a:p>
          <a:p>
            <a:r>
              <a:rPr lang="ru-RU">
                <a:solidFill>
                  <a:srgbClr val="C00000"/>
                </a:solidFill>
                <a:latin typeface="Times New Roman" pitchFamily="18" charset="0"/>
              </a:rPr>
              <a:t>а</a:t>
            </a:r>
            <a:r>
              <a:rPr lang="ru-RU">
                <a:latin typeface="Times New Roman" pitchFamily="18" charset="0"/>
              </a:rPr>
              <a:t>)Сказки  о  Царевне-лягушке  .            </a:t>
            </a:r>
            <a:r>
              <a:rPr lang="ru-RU">
                <a:solidFill>
                  <a:srgbClr val="C00000"/>
                </a:solidFill>
                <a:latin typeface="Times New Roman" pitchFamily="18" charset="0"/>
              </a:rPr>
              <a:t>в)</a:t>
            </a:r>
            <a:r>
              <a:rPr lang="ru-RU">
                <a:latin typeface="Times New Roman" pitchFamily="18" charset="0"/>
              </a:rPr>
              <a:t>Сказки  о  золотом  петушке .</a:t>
            </a:r>
          </a:p>
          <a:p>
            <a:r>
              <a:rPr lang="ru-RU">
                <a:solidFill>
                  <a:srgbClr val="C00000"/>
                </a:solidFill>
                <a:latin typeface="Times New Roman" pitchFamily="18" charset="0"/>
              </a:rPr>
              <a:t>б)</a:t>
            </a:r>
            <a:r>
              <a:rPr lang="ru-RU">
                <a:latin typeface="Times New Roman" pitchFamily="18" charset="0"/>
              </a:rPr>
              <a:t>Сказки  о  попе  и  работнике  его      </a:t>
            </a:r>
            <a:r>
              <a:rPr lang="ru-RU">
                <a:solidFill>
                  <a:srgbClr val="C00000"/>
                </a:solidFill>
                <a:latin typeface="Times New Roman" pitchFamily="18" charset="0"/>
              </a:rPr>
              <a:t>г)</a:t>
            </a:r>
            <a:r>
              <a:rPr lang="ru-RU">
                <a:latin typeface="Times New Roman" pitchFamily="18" charset="0"/>
              </a:rPr>
              <a:t>Сказки  о  рыбаке  и рыбке .</a:t>
            </a:r>
          </a:p>
          <a:p>
            <a:r>
              <a:rPr lang="ru-RU">
                <a:latin typeface="Times New Roman" pitchFamily="18" charset="0"/>
              </a:rPr>
              <a:t>   Балде.</a:t>
            </a:r>
          </a:p>
          <a:p>
            <a:endParaRPr lang="ru-RU">
              <a:latin typeface="Times New Roman" pitchFamily="18" charset="0"/>
            </a:endParaRPr>
          </a:p>
          <a:p>
            <a:r>
              <a:rPr lang="ru-RU" b="1">
                <a:solidFill>
                  <a:srgbClr val="7030A0"/>
                </a:solidFill>
                <a:latin typeface="Times New Roman" pitchFamily="18" charset="0"/>
              </a:rPr>
              <a:t>ЧТО  ВИСИТ  НА  ДУБЕ  У  ЛУКОМОРЬЯ ?</a:t>
            </a:r>
          </a:p>
          <a:p>
            <a:r>
              <a:rPr lang="ru-RU" b="1">
                <a:solidFill>
                  <a:srgbClr val="339933"/>
                </a:solidFill>
                <a:latin typeface="Times New Roman" pitchFamily="18" charset="0"/>
              </a:rPr>
              <a:t>а</a:t>
            </a:r>
            <a:r>
              <a:rPr lang="ru-RU">
                <a:latin typeface="Times New Roman" pitchFamily="18" charset="0"/>
              </a:rPr>
              <a:t>)жёлуди                                                    </a:t>
            </a:r>
            <a:r>
              <a:rPr lang="ru-RU" b="1">
                <a:solidFill>
                  <a:srgbClr val="339933"/>
                </a:solidFill>
                <a:latin typeface="Times New Roman" pitchFamily="18" charset="0"/>
              </a:rPr>
              <a:t>в</a:t>
            </a:r>
            <a:r>
              <a:rPr lang="ru-RU">
                <a:solidFill>
                  <a:srgbClr val="339933"/>
                </a:solidFill>
                <a:latin typeface="Times New Roman" pitchFamily="18" charset="0"/>
              </a:rPr>
              <a:t>)</a:t>
            </a:r>
            <a:r>
              <a:rPr lang="ru-RU">
                <a:latin typeface="Times New Roman" pitchFamily="18" charset="0"/>
              </a:rPr>
              <a:t>златая  цепь</a:t>
            </a:r>
          </a:p>
          <a:p>
            <a:r>
              <a:rPr lang="ru-RU" b="1">
                <a:solidFill>
                  <a:srgbClr val="339933"/>
                </a:solidFill>
                <a:latin typeface="Times New Roman" pitchFamily="18" charset="0"/>
              </a:rPr>
              <a:t>б</a:t>
            </a:r>
            <a:r>
              <a:rPr lang="ru-RU">
                <a:solidFill>
                  <a:srgbClr val="339933"/>
                </a:solidFill>
                <a:latin typeface="Times New Roman" pitchFamily="18" charset="0"/>
              </a:rPr>
              <a:t>)</a:t>
            </a:r>
            <a:r>
              <a:rPr lang="ru-RU">
                <a:latin typeface="Times New Roman" pitchFamily="18" charset="0"/>
              </a:rPr>
              <a:t>цепочка  с кулоном                                </a:t>
            </a:r>
            <a:r>
              <a:rPr lang="ru-RU" b="1">
                <a:solidFill>
                  <a:srgbClr val="339933"/>
                </a:solidFill>
                <a:latin typeface="Times New Roman" pitchFamily="18" charset="0"/>
              </a:rPr>
              <a:t>г)</a:t>
            </a:r>
            <a:r>
              <a:rPr lang="ru-RU">
                <a:latin typeface="Times New Roman" pitchFamily="18" charset="0"/>
              </a:rPr>
              <a:t>райские  яблочки</a:t>
            </a:r>
          </a:p>
          <a:p>
            <a:endParaRPr lang="ru-RU" b="1">
              <a:solidFill>
                <a:srgbClr val="7030A0"/>
              </a:solidFill>
              <a:latin typeface="Times New Roman" pitchFamily="18" charset="0"/>
            </a:endParaRPr>
          </a:p>
          <a:p>
            <a:r>
              <a:rPr lang="ru-RU" b="1">
                <a:solidFill>
                  <a:srgbClr val="7030A0"/>
                </a:solidFill>
                <a:latin typeface="Times New Roman" pitchFamily="18" charset="0"/>
              </a:rPr>
              <a:t>КТО  ИЗ  НИХ  НЕ  БЫЛ  ХУДОЖНИКОМ ?</a:t>
            </a:r>
          </a:p>
          <a:p>
            <a:r>
              <a:rPr lang="ru-RU" b="1">
                <a:solidFill>
                  <a:srgbClr val="FFC000"/>
                </a:solidFill>
                <a:latin typeface="Times New Roman" pitchFamily="18" charset="0"/>
              </a:rPr>
              <a:t>а</a:t>
            </a:r>
            <a:r>
              <a:rPr lang="ru-RU">
                <a:latin typeface="Times New Roman" pitchFamily="18" charset="0"/>
              </a:rPr>
              <a:t>)Лермонтов                                              </a:t>
            </a:r>
            <a:r>
              <a:rPr lang="ru-RU" b="1">
                <a:solidFill>
                  <a:srgbClr val="FFC000"/>
                </a:solidFill>
                <a:latin typeface="Times New Roman" pitchFamily="18" charset="0"/>
              </a:rPr>
              <a:t>в</a:t>
            </a:r>
            <a:r>
              <a:rPr lang="ru-RU">
                <a:latin typeface="Times New Roman" pitchFamily="18" charset="0"/>
              </a:rPr>
              <a:t>)Васнецов</a:t>
            </a:r>
          </a:p>
          <a:p>
            <a:r>
              <a:rPr lang="ru-RU" b="1">
                <a:solidFill>
                  <a:srgbClr val="FFC000"/>
                </a:solidFill>
                <a:latin typeface="Times New Roman" pitchFamily="18" charset="0"/>
              </a:rPr>
              <a:t>б)</a:t>
            </a:r>
            <a:r>
              <a:rPr lang="ru-RU">
                <a:latin typeface="Times New Roman" pitchFamily="18" charset="0"/>
              </a:rPr>
              <a:t>Айвазовский                                           </a:t>
            </a:r>
            <a:r>
              <a:rPr lang="ru-RU" b="1">
                <a:solidFill>
                  <a:srgbClr val="FFC000"/>
                </a:solidFill>
                <a:latin typeface="Times New Roman" pitchFamily="18" charset="0"/>
              </a:rPr>
              <a:t>г</a:t>
            </a:r>
            <a:r>
              <a:rPr lang="ru-RU">
                <a:latin typeface="Times New Roman" pitchFamily="18" charset="0"/>
              </a:rPr>
              <a:t>)Врубель</a:t>
            </a:r>
          </a:p>
          <a:p>
            <a:endParaRPr lang="ru-RU" b="1">
              <a:solidFill>
                <a:srgbClr val="7030A0"/>
              </a:solidFill>
              <a:latin typeface="Times New Roman" pitchFamily="18" charset="0"/>
            </a:endParaRPr>
          </a:p>
          <a:p>
            <a:r>
              <a:rPr lang="ru-RU" b="1">
                <a:solidFill>
                  <a:srgbClr val="7030A0"/>
                </a:solidFill>
                <a:latin typeface="Times New Roman" pitchFamily="18" charset="0"/>
              </a:rPr>
              <a:t>КАКОЙ  БАСНИ  НЕ  БЫЛО  У  КРЫЛОВА ?</a:t>
            </a:r>
          </a:p>
          <a:p>
            <a:r>
              <a:rPr lang="ru-RU">
                <a:solidFill>
                  <a:srgbClr val="FF0000"/>
                </a:solidFill>
                <a:latin typeface="Times New Roman" pitchFamily="18" charset="0"/>
              </a:rPr>
              <a:t>а) </a:t>
            </a:r>
            <a:r>
              <a:rPr lang="ru-RU">
                <a:latin typeface="Times New Roman" pitchFamily="18" charset="0"/>
              </a:rPr>
              <a:t>«Ворона  и  лисица»                             </a:t>
            </a:r>
            <a:r>
              <a:rPr lang="ru-RU">
                <a:solidFill>
                  <a:srgbClr val="FF0000"/>
                </a:solidFill>
                <a:latin typeface="Times New Roman" pitchFamily="18" charset="0"/>
              </a:rPr>
              <a:t> в</a:t>
            </a:r>
            <a:r>
              <a:rPr lang="ru-RU">
                <a:latin typeface="Times New Roman" pitchFamily="18" charset="0"/>
              </a:rPr>
              <a:t>) «Лиса  и  огурец»</a:t>
            </a:r>
          </a:p>
          <a:p>
            <a:r>
              <a:rPr lang="ru-RU">
                <a:solidFill>
                  <a:srgbClr val="FF0000"/>
                </a:solidFill>
                <a:latin typeface="Times New Roman" pitchFamily="18" charset="0"/>
              </a:rPr>
              <a:t>б) </a:t>
            </a:r>
            <a:r>
              <a:rPr lang="ru-RU">
                <a:latin typeface="Times New Roman" pitchFamily="18" charset="0"/>
              </a:rPr>
              <a:t>«Квартет»                                                </a:t>
            </a:r>
            <a:r>
              <a:rPr lang="ru-RU">
                <a:solidFill>
                  <a:srgbClr val="FF0000"/>
                </a:solidFill>
                <a:latin typeface="Times New Roman" pitchFamily="18" charset="0"/>
              </a:rPr>
              <a:t>г) </a:t>
            </a:r>
            <a:r>
              <a:rPr lang="ru-RU">
                <a:latin typeface="Times New Roman" pitchFamily="18" charset="0"/>
              </a:rPr>
              <a:t>«Мартышка  и  очки»</a:t>
            </a:r>
          </a:p>
          <a:p>
            <a:endParaRPr lang="ru-RU" b="1">
              <a:solidFill>
                <a:srgbClr val="7030A0"/>
              </a:solidFill>
              <a:latin typeface="Times New Roman" pitchFamily="18" charset="0"/>
            </a:endParaRPr>
          </a:p>
          <a:p>
            <a:r>
              <a:rPr lang="ru-RU" b="1">
                <a:solidFill>
                  <a:srgbClr val="7030A0"/>
                </a:solidFill>
                <a:latin typeface="Times New Roman" pitchFamily="18" charset="0"/>
              </a:rPr>
              <a:t>КТО  НАПИСАЛ  СКАЗКУ « КАМЕННЫЙ  ЦВЕТОК» ?</a:t>
            </a:r>
          </a:p>
          <a:p>
            <a:r>
              <a:rPr lang="ru-RU" b="1">
                <a:solidFill>
                  <a:srgbClr val="339933"/>
                </a:solidFill>
                <a:latin typeface="Times New Roman" pitchFamily="18" charset="0"/>
              </a:rPr>
              <a:t>а</a:t>
            </a:r>
            <a:r>
              <a:rPr lang="ru-RU">
                <a:latin typeface="Times New Roman" pitchFamily="18" charset="0"/>
              </a:rPr>
              <a:t>)Бажов                                                        </a:t>
            </a:r>
            <a:r>
              <a:rPr lang="ru-RU" b="1">
                <a:solidFill>
                  <a:srgbClr val="339933"/>
                </a:solidFill>
                <a:latin typeface="Times New Roman" pitchFamily="18" charset="0"/>
              </a:rPr>
              <a:t>в</a:t>
            </a:r>
            <a:r>
              <a:rPr lang="ru-RU">
                <a:latin typeface="Times New Roman" pitchFamily="18" charset="0"/>
              </a:rPr>
              <a:t>)Чуковский</a:t>
            </a:r>
          </a:p>
          <a:p>
            <a:r>
              <a:rPr lang="ru-RU" b="1">
                <a:solidFill>
                  <a:srgbClr val="339933"/>
                </a:solidFill>
                <a:latin typeface="Times New Roman" pitchFamily="18" charset="0"/>
              </a:rPr>
              <a:t>б</a:t>
            </a:r>
            <a:r>
              <a:rPr lang="ru-RU">
                <a:latin typeface="Times New Roman" pitchFamily="18" charset="0"/>
              </a:rPr>
              <a:t>)Некрасов                                                   </a:t>
            </a:r>
            <a:r>
              <a:rPr lang="ru-RU" b="1">
                <a:solidFill>
                  <a:srgbClr val="339933"/>
                </a:solidFill>
                <a:latin typeface="Times New Roman" pitchFamily="18" charset="0"/>
              </a:rPr>
              <a:t>г</a:t>
            </a:r>
            <a:r>
              <a:rPr lang="ru-RU">
                <a:latin typeface="Times New Roman" pitchFamily="18" charset="0"/>
              </a:rPr>
              <a:t>)Успенский</a:t>
            </a:r>
          </a:p>
          <a:p>
            <a:endParaRPr lang="ru-RU">
              <a:latin typeface="Times New Roman" pitchFamily="18" charset="0"/>
            </a:endParaRPr>
          </a:p>
        </p:txBody>
      </p:sp>
      <p:pic>
        <p:nvPicPr>
          <p:cNvPr id="14339" name="Рисунок 3" descr="B_Fly0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2071688"/>
            <a:ext cx="1341437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4" descr="b2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4000500"/>
            <a:ext cx="20002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857250" y="285750"/>
            <a:ext cx="7572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</a:rPr>
              <a:t>                 </a:t>
            </a:r>
            <a:r>
              <a:rPr lang="ru-RU" sz="4000" b="1">
                <a:solidFill>
                  <a:srgbClr val="C00000"/>
                </a:solidFill>
                <a:latin typeface="Times New Roman" pitchFamily="18" charset="0"/>
              </a:rPr>
              <a:t>Заморочки  из  бочки .   </a:t>
            </a:r>
            <a:r>
              <a:rPr lang="ru-RU" sz="4000">
                <a:latin typeface="Times New Roman" pitchFamily="18" charset="0"/>
              </a:rPr>
              <a:t>.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500563" y="2643188"/>
          <a:ext cx="2071702" cy="299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</a:tblGrid>
              <a:tr h="29940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ЗЛАТАЯ  ЦЕПЬ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42938" y="1214438"/>
          <a:ext cx="300039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СКАЗКИ  О  ЦАРЕВНЕ-  ЛЯГУШКЕ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42938" y="3714750"/>
          <a:ext cx="221457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ЛЕРМОНТОВ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572000" y="4786313"/>
          <a:ext cx="19288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ЛИСА  И  ОГУРЕЦ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42938" y="5857875"/>
          <a:ext cx="150019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БАЖОВ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Блок-схема: узел 11">
            <a:hlinkClick r:id="rId5" action="ppaction://hlinksldjump"/>
          </p:cNvPr>
          <p:cNvSpPr/>
          <p:nvPr/>
        </p:nvSpPr>
        <p:spPr>
          <a:xfrm>
            <a:off x="7358082" y="5829296"/>
            <a:ext cx="1143008" cy="102870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>
            <a:hlinkClick r:id="rId5" action="ppaction://hlinksldjump"/>
          </p:cNvPr>
          <p:cNvSpPr/>
          <p:nvPr/>
        </p:nvSpPr>
        <p:spPr>
          <a:xfrm>
            <a:off x="7500958" y="6072206"/>
            <a:ext cx="785818" cy="50006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1780</TotalTime>
  <Words>2150</Words>
  <Application>Microsoft Office PowerPoint</Application>
  <PresentationFormat>Экран (4:3)</PresentationFormat>
  <Paragraphs>575</Paragraphs>
  <Slides>23</Slides>
  <Notes>2</Notes>
  <HiddenSlides>0</HiddenSlides>
  <MMClips>4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  <vt:variant>
        <vt:lpstr>Произвольные показы</vt:lpstr>
      </vt:variant>
      <vt:variant>
        <vt:i4>1</vt:i4>
      </vt:variant>
    </vt:vector>
  </HeadingPairs>
  <TitlesOfParts>
    <vt:vector size="25" baseType="lpstr">
      <vt:lpstr>Аспект</vt:lpstr>
      <vt:lpstr>Книга - одно из великих чудес   сотворённых человеком.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Произвольный показ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Книга - одно из великих чудес   сотворённых человеком.</dc:title>
  <dc:creator>Хурулова Ольга</dc:creator>
  <cp:lastModifiedBy>Хурулова </cp:lastModifiedBy>
  <cp:revision>190</cp:revision>
  <dcterms:created xsi:type="dcterms:W3CDTF">2009-03-25T04:49:20Z</dcterms:created>
  <dcterms:modified xsi:type="dcterms:W3CDTF">2012-07-08T11:04:42Z</dcterms:modified>
</cp:coreProperties>
</file>