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EF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AB5B857-4775-4B78-9FDD-5B638E4EA9A5}" type="datetimeFigureOut">
              <a:rPr lang="ru-RU" smtClean="0"/>
              <a:pPr/>
              <a:t>22.02.2009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4AE4AB-9BF6-4F80-9A21-3BF2FFBE6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5B857-4775-4B78-9FDD-5B638E4EA9A5}" type="datetimeFigureOut">
              <a:rPr lang="ru-RU" smtClean="0"/>
              <a:pPr/>
              <a:t>22.02.2009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4AE4AB-9BF6-4F80-9A21-3BF2FFBE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5B857-4775-4B78-9FDD-5B638E4EA9A5}" type="datetimeFigureOut">
              <a:rPr lang="ru-RU" smtClean="0"/>
              <a:pPr/>
              <a:t>22.02.2009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4AE4AB-9BF6-4F80-9A21-3BF2FFBE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5B857-4775-4B78-9FDD-5B638E4EA9A5}" type="datetimeFigureOut">
              <a:rPr lang="ru-RU" smtClean="0"/>
              <a:pPr/>
              <a:t>22.02.2009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4AE4AB-9BF6-4F80-9A21-3BF2FFBE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AB5B857-4775-4B78-9FDD-5B638E4EA9A5}" type="datetimeFigureOut">
              <a:rPr lang="ru-RU" smtClean="0"/>
              <a:pPr/>
              <a:t>22.02.2009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4AE4AB-9BF6-4F80-9A21-3BF2FFBE6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5B857-4775-4B78-9FDD-5B638E4EA9A5}" type="datetimeFigureOut">
              <a:rPr lang="ru-RU" smtClean="0"/>
              <a:pPr/>
              <a:t>22.02.2009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34AE4AB-9BF6-4F80-9A21-3BF2FFBE6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5B857-4775-4B78-9FDD-5B638E4EA9A5}" type="datetimeFigureOut">
              <a:rPr lang="ru-RU" smtClean="0"/>
              <a:pPr/>
              <a:t>22.02.2009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34AE4AB-9BF6-4F80-9A21-3BF2FFBE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5B857-4775-4B78-9FDD-5B638E4EA9A5}" type="datetimeFigureOut">
              <a:rPr lang="ru-RU" smtClean="0"/>
              <a:pPr/>
              <a:t>22.02.2009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4AE4AB-9BF6-4F80-9A21-3BF2FFBE6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5B857-4775-4B78-9FDD-5B638E4EA9A5}" type="datetimeFigureOut">
              <a:rPr lang="ru-RU" smtClean="0"/>
              <a:pPr/>
              <a:t>22.02.2009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4AE4AB-9BF6-4F80-9A21-3BF2FFBE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AB5B857-4775-4B78-9FDD-5B638E4EA9A5}" type="datetimeFigureOut">
              <a:rPr lang="ru-RU" smtClean="0"/>
              <a:pPr/>
              <a:t>22.02.2009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4AE4AB-9BF6-4F80-9A21-3BF2FFBE6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AB5B857-4775-4B78-9FDD-5B638E4EA9A5}" type="datetimeFigureOut">
              <a:rPr lang="ru-RU" smtClean="0"/>
              <a:pPr/>
              <a:t>22.02.2009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4AE4AB-9BF6-4F80-9A21-3BF2FFBE6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E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AB5B857-4775-4B78-9FDD-5B638E4EA9A5}" type="datetimeFigureOut">
              <a:rPr lang="ru-RU" smtClean="0"/>
              <a:pPr/>
              <a:t>22.02.2009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34AE4AB-9BF6-4F80-9A21-3BF2FFBE6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4643470" cy="435294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Лев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Николаевич Толстой</a:t>
            </a:r>
            <a:b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«Детство»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venz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6215082"/>
            <a:ext cx="5689600" cy="398463"/>
          </a:xfrm>
          <a:prstGeom prst="rect">
            <a:avLst/>
          </a:prstGeom>
          <a:noFill/>
        </p:spPr>
      </p:pic>
      <p:pic>
        <p:nvPicPr>
          <p:cNvPr id="5" name="Picture 9" descr="Image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500042"/>
            <a:ext cx="4397110" cy="5606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285728"/>
            <a:ext cx="8572560" cy="621510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500042"/>
            <a:ext cx="8572500" cy="60007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Толстому не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было и двух лет, когда умерла его мать. Многих вводит в заблуждение то, что в автобиографическом «Детстве» мать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Иртеньева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умирает когда мальчику уже лет 6 — 7, и он вполне сознательно относится к окружающему; но на самом деле мать изображена здесь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Толстым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рассказам других. Воспитанием осиротевших детей занялась дальняя родственница, Т. А. Ергольская. В 1837 г. семья переехала в Москву, потому что старшему сыну надо было готовиться к поступление в университет; но вскоре внезапно умер отец, оставив дела в довольно расстроенном состоянии, и трое младших детей снова поселились в Ясной Поляне, под наблюдением Т. А. Ергольской и тетки по отцу, графини А. М.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Остен-Сакен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Здесь Л. Н. оставался до 1840 г., когда умерла гр.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Остен-Сакен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дети переселились в Казань, к новой опекунше — сестре отца П. И. Юшковой. Этим заканчивается первый период жизни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Толстого,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большою точностью в передаче мыслей и впечатлений и лишь с легким изменением внешних подробностей описанный им в «Детстве». 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57563"/>
            <a:ext cx="8686800" cy="328612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главнейших начала натуры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Толстого—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огромное самолюбие и желание достигнуть чего-то настоящего, познать истину — вступили теперь в борьбу. Ему страстно хотелось блистать в обществе, заслужить репутацию молодого человека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comme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faut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Но внешних данных для этого у него не было: он был некрасив, неловок, и кроме того ему мешала природная застенчивость. Вместе с тем в нем шла напряженная внутренняя борьба и выработка строгого нравственного идеала</a:t>
            </a:r>
          </a:p>
          <a:p>
            <a:endParaRPr lang="ru-RU" dirty="0"/>
          </a:p>
        </p:txBody>
      </p:sp>
      <p:pic>
        <p:nvPicPr>
          <p:cNvPr id="6" name="Рисунок 5" descr="06S2081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166"/>
            <a:ext cx="2717750" cy="309603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7" name="Picture 9" descr="venz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0" y="6286520"/>
            <a:ext cx="5689600" cy="3984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007.jpg"/>
          <p:cNvPicPr>
            <a:picLocks noChangeAspect="1"/>
          </p:cNvPicPr>
          <p:nvPr/>
        </p:nvPicPr>
        <p:blipFill>
          <a:blip r:embed="rId2"/>
          <a:srcRect t="10000" r="22367" b="48750"/>
          <a:stretch>
            <a:fillRect/>
          </a:stretch>
        </p:blipFill>
        <p:spPr>
          <a:xfrm rot="16200000">
            <a:off x="22429" y="906210"/>
            <a:ext cx="4384235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000500" y="214313"/>
            <a:ext cx="4857780" cy="38576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Образование Толстого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шло сначала под руководством грубоватого гувернера-француза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Thomas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М-r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Жером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«Отрочество»),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заменившего собою добродушного немца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Ресельмана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которого с такою любовью изобразил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Толстой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«Детстве» под именем Карла Ивановича. </a:t>
            </a:r>
          </a:p>
          <a:p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Содержимое 4" descr="Изображение 011.jpg"/>
          <p:cNvPicPr>
            <a:picLocks noChangeAspect="1"/>
          </p:cNvPicPr>
          <p:nvPr/>
        </p:nvPicPr>
        <p:blipFill>
          <a:blip r:embed="rId3" cstate="print"/>
          <a:srcRect l="841" t="11524" r="22215" b="5142"/>
          <a:stretch>
            <a:fillRect/>
          </a:stretch>
        </p:blipFill>
        <p:spPr>
          <a:xfrm rot="16200000">
            <a:off x="5142464" y="3072850"/>
            <a:ext cx="271672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12.jpg"/>
          <p:cNvPicPr>
            <a:picLocks noChangeAspect="1"/>
          </p:cNvPicPr>
          <p:nvPr/>
        </p:nvPicPr>
        <p:blipFill>
          <a:blip r:embed="rId2"/>
          <a:srcRect l="2702" t="9849" r="22617" b="11327"/>
          <a:stretch>
            <a:fillRect/>
          </a:stretch>
        </p:blipFill>
        <p:spPr>
          <a:xfrm rot="16200000">
            <a:off x="2125238" y="-482219"/>
            <a:ext cx="4895080" cy="728823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4786313"/>
            <a:ext cx="8786813" cy="20716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По-детски живо и непосредственно он воспринимает окружающий мир.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События большой важности: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День рождения бабушки.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Первая влюблённость  в Сонечку Валахину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Отношения со старшим братом Володей.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Общение с няней Натальей Савишной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гувернёром Карлом Ивановичем.</a:t>
            </a: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64" y="214290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Герой «Детства»-десятилетний мальчик, Николенька Иртеньев,  застенчивый, недовольный своей внешностью(«Нет счастья на земле для человека с таким широким носом, толстыми губами и маленькими серыми глазами»).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75"/>
            <a:ext cx="4643438" cy="592613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Герой остро реагирует  на несправедливость, страдает из-за отсутствия искренности и доверия, его мучает чувство собственной вины перед другими.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Внешний мир с его радостями и тревогами, вторгаясь в жизнь Николеньки, всё чаще начинает вызывать у него чувство дисгармонии и дискомфорта.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pas-00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00694" y="357166"/>
            <a:ext cx="3500462" cy="5338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venz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6286520"/>
            <a:ext cx="5689600" cy="398463"/>
          </a:xfrm>
          <a:prstGeom prst="rect">
            <a:avLst/>
          </a:prstGeom>
          <a:noFill/>
        </p:spPr>
      </p:pic>
      <p:pic>
        <p:nvPicPr>
          <p:cNvPr id="7" name="Picture 28" descr="52a4c1daef93e3f6df8a3df50633840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3663" y="142852"/>
            <a:ext cx="3876675" cy="781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42910" y="1000108"/>
            <a:ext cx="7929618" cy="471490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1285860"/>
            <a:ext cx="7900987" cy="3889375"/>
          </a:xfrm>
        </p:spPr>
        <p:txBody>
          <a:bodyPr>
            <a:normAutofit/>
          </a:bodyPr>
          <a:lstStyle/>
          <a:p>
            <a:pPr algn="l">
              <a:buClr>
                <a:srgbClr val="00B050"/>
              </a:buClr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 Г. Чернышевский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объясняя характер писательского дарования и особенности художественной манеры  Толстого, указал на две наиболее существенные черты: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глубокое знание тайны движений психологической жизни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непосредственную чистоту нравственного чувства.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venz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6165850"/>
            <a:ext cx="5689600" cy="3984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71472" y="1214422"/>
            <a:ext cx="8143932" cy="4714908"/>
          </a:xfrm>
          <a:prstGeom prst="round2DiagRect">
            <a:avLst/>
          </a:prstGeom>
          <a:solidFill>
            <a:srgbClr val="2DEF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Выводы: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1643049"/>
            <a:ext cx="7929618" cy="428628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Главным объектом  художественного исследования  автора становится мир человеческой души.</a:t>
            </a:r>
          </a:p>
          <a:p>
            <a:pPr>
              <a:buClr>
                <a:srgbClr val="FF0000"/>
              </a:buClr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 повести даётся  анализ противоречивых чувств и ощущений героя,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показывается  «течение» его переживаний: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возникновение их,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смена другими настроениями и эмоциями,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противоборство мотивов.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Впервые в русской литературе была показана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диалектика человеческой души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всей её сложности и глубине.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venz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6165850"/>
            <a:ext cx="5689600" cy="3984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200</TotalTime>
  <Words>522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Лев Николаевич Толстой    «Детство»</vt:lpstr>
      <vt:lpstr>Слайд 2</vt:lpstr>
      <vt:lpstr>Слайд 3</vt:lpstr>
      <vt:lpstr>Слайд 4</vt:lpstr>
      <vt:lpstr>Слайд 5</vt:lpstr>
      <vt:lpstr>Слайд 6</vt:lpstr>
      <vt:lpstr>Н. Г. Чернышевский , объясняя характер писательского дарования и особенности художественной манеры  Толстого, указал на две наиболее существенные черты: -глубокое знание тайны движений психологической жизни и -непосредственную чистоту нравственного чувства. </vt:lpstr>
      <vt:lpstr>Выводы: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23</cp:revision>
  <dcterms:created xsi:type="dcterms:W3CDTF">2009-01-28T17:18:37Z</dcterms:created>
  <dcterms:modified xsi:type="dcterms:W3CDTF">2009-02-21T22:35:56Z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