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676" autoAdjust="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29.10.2012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29.10.2012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29.10.2012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29.10.2012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29.10.2012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29.10.2012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29.10.2012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29.10.2012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29.10.2012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29.10.2012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29.10.2012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29.10.2012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707904" y="188640"/>
            <a:ext cx="4572000" cy="618630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4400" b="1" i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Диагностика познавательных универсальных учебных действий</a:t>
            </a:r>
          </a:p>
          <a:p>
            <a:pPr algn="ctr"/>
            <a:r>
              <a:rPr lang="ru-RU" sz="4400" b="1" i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 уроках</a:t>
            </a:r>
          </a:p>
          <a:p>
            <a:pPr algn="ctr"/>
            <a:r>
              <a:rPr lang="ru-RU" sz="4400" b="1" i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русского языка и литературного чтения.</a:t>
            </a:r>
          </a:p>
        </p:txBody>
      </p:sp>
      <p:pic>
        <p:nvPicPr>
          <p:cNvPr id="1027" name="Picture 3" descr="C:\Users\user\Desktop\fgosn_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837" y="764704"/>
            <a:ext cx="3589091" cy="47525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306663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27584" y="332656"/>
            <a:ext cx="7776864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i="1" u="sng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Виды универсальных учебных действий.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683568" y="1916832"/>
            <a:ext cx="72008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sz="2000" u="sng" dirty="0" smtClean="0">
                <a:latin typeface="Times New Roman" pitchFamily="18" charset="0"/>
                <a:cs typeface="Times New Roman" pitchFamily="18" charset="0"/>
              </a:rPr>
              <a:t>Личностные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универсальные учебные действия отражают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систему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ценностных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ориентаций младшего школьника, его отношение к различным сторонам окружающего мира.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934558" y="3212976"/>
            <a:ext cx="6761449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sz="2000" u="sng" dirty="0" smtClean="0">
                <a:latin typeface="Times New Roman" pitchFamily="18" charset="0"/>
                <a:cs typeface="Times New Roman" pitchFamily="18" charset="0"/>
              </a:rPr>
              <a:t>Регулятивные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универсальные учебные действия обеспечивают способность учащегося организовывать свою учебно-познавательную деятельность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987824" y="4653136"/>
            <a:ext cx="5852199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sz="2000" u="sng" dirty="0" smtClean="0">
                <a:latin typeface="Times New Roman" pitchFamily="18" charset="0"/>
                <a:cs typeface="Times New Roman" pitchFamily="18" charset="0"/>
              </a:rPr>
              <a:t>Познавательные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универсальные учебные действия обеспечивают способность к познанию окружающего мира: готовность осуществлять направленный поиск, обработку и использование информации. </a:t>
            </a:r>
          </a:p>
        </p:txBody>
      </p:sp>
      <p:pic>
        <p:nvPicPr>
          <p:cNvPr id="2050" name="Picture 2" descr="C:\Users\user\Desktop\0001-001-Uchimsja-rabotat-po-novym-standartam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909227"/>
            <a:ext cx="1941576" cy="2368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56423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11560" y="260648"/>
            <a:ext cx="7992888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i="1" u="sng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Познавательные универсальные учебные действия </a:t>
            </a:r>
            <a:r>
              <a:rPr lang="ru-RU" sz="4400" b="1" i="1" u="sng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включают</a:t>
            </a:r>
            <a:r>
              <a:rPr lang="ru-RU" sz="4400" b="1" i="1" u="sng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4400" b="1" i="1" u="sng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4400" b="1" i="1" u="sng" dirty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27584" y="2872988"/>
            <a:ext cx="314162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sz="3200" b="1" i="1" dirty="0" err="1" smtClean="0">
                <a:latin typeface="Times New Roman" pitchFamily="18" charset="0"/>
                <a:cs typeface="Times New Roman" pitchFamily="18" charset="0"/>
              </a:rPr>
              <a:t>общеучебные</a:t>
            </a: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32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059832" y="3804698"/>
            <a:ext cx="272004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2. логические;</a:t>
            </a:r>
            <a:endParaRPr lang="ru-RU" sz="32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398558" y="4853947"/>
            <a:ext cx="4572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3. действия </a:t>
            </a:r>
            <a:r>
              <a:rPr lang="ru-RU" sz="3200" b="1" i="1" dirty="0">
                <a:latin typeface="Times New Roman" pitchFamily="18" charset="0"/>
                <a:cs typeface="Times New Roman" pitchFamily="18" charset="0"/>
              </a:rPr>
              <a:t>постановки и решения </a:t>
            </a: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проблем.</a:t>
            </a:r>
            <a:endParaRPr lang="ru-RU" sz="3200" b="1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 descr="C:\Users\user\Desktop\0001-001-Uchimsja-rabotat-po-novym-standartam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3817139"/>
            <a:ext cx="1977580" cy="24122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5125" y="2530599"/>
            <a:ext cx="2004648" cy="20848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85221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95536" y="404664"/>
            <a:ext cx="8424936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i="1" u="sng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Связь познавательных универсальных учебных действий с содержанием учебных предметов начальной ступени </a:t>
            </a:r>
            <a:endParaRPr lang="ru-RU" sz="3200" b="1" i="1" u="sng" dirty="0" smtClean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200" b="1" i="1" u="sng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3200" b="1" i="1" u="sng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русского языка и литературного чтения)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791580" y="2636912"/>
            <a:ext cx="7632848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u="sng" dirty="0"/>
              <a:t>Учебный предмет «Литературное чтение» обеспечивает формирование следующих универсальных учебных действий:</a:t>
            </a:r>
          </a:p>
          <a:p>
            <a:endParaRPr lang="ru-RU" dirty="0"/>
          </a:p>
          <a:p>
            <a:r>
              <a:rPr lang="ru-RU" dirty="0"/>
              <a:t>-  </a:t>
            </a:r>
            <a:r>
              <a:rPr lang="ru-RU" dirty="0" err="1"/>
              <a:t>смыслообразования</a:t>
            </a:r>
            <a:r>
              <a:rPr lang="ru-RU" dirty="0"/>
              <a:t> через прослеживание «судьбы героя» и ориентацию обучающегося в системе личностных смыслов;</a:t>
            </a:r>
          </a:p>
          <a:p>
            <a:r>
              <a:rPr lang="ru-RU" dirty="0"/>
              <a:t>- умение понимать контекстную речь на основе воссоздания картины событий и поступков персонажей;</a:t>
            </a:r>
          </a:p>
          <a:p>
            <a:r>
              <a:rPr lang="ru-RU" dirty="0"/>
              <a:t>- умение произвольно и выразительно строить контекстную речь с учетом целей коммуникации, особенностей слушателя;</a:t>
            </a:r>
          </a:p>
          <a:p>
            <a:r>
              <a:rPr lang="ru-RU" dirty="0"/>
              <a:t>- умение устанавливать логическую причинно-следственную последовательность событий и действий героев произведения; </a:t>
            </a:r>
          </a:p>
          <a:p>
            <a:r>
              <a:rPr lang="ru-RU" dirty="0"/>
              <a:t>- умение строить план с выделением существенной и дополнительной </a:t>
            </a:r>
            <a:r>
              <a:rPr lang="ru-RU" dirty="0" smtClean="0"/>
              <a:t>информации</a:t>
            </a:r>
            <a:r>
              <a:rPr lang="ru-RU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205747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77144" y="476672"/>
            <a:ext cx="7992888" cy="50475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i="1" u="sng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Русский язык  обеспечивает формирование познавательных УУД. </a:t>
            </a:r>
            <a:endParaRPr lang="ru-RU" sz="3200" b="1" i="1" u="sng" dirty="0" smtClean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Работа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 текстом открывает возможности для формирования логических действий анализа, сравнения, установления причинно-следственных связей. Ориентация в морфологической и синтаксической структуре языка и усвоение правил строения слова и предложения, графической формы букв обеспечивает развитие знаково-символических действий — замещения (например, звука буквой), моделирования (например, состава слова путем составления схемы) и преобразования модели (видоизменения слова).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801864">
            <a:off x="6661924" y="4982540"/>
            <a:ext cx="1480405" cy="14804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16090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7544" y="188640"/>
            <a:ext cx="806489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i="1" u="sng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Диагностика познавательных УУД на уроках русского языка и </a:t>
            </a:r>
            <a:r>
              <a:rPr lang="ru-RU" sz="3200" b="1" i="1" u="sng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литературного </a:t>
            </a:r>
            <a:r>
              <a:rPr lang="ru-RU" sz="3200" b="1" i="1" u="sng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чтения.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738266" y="2132856"/>
            <a:ext cx="792088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i="1" u="sng" dirty="0">
                <a:latin typeface="Times New Roman" pitchFamily="18" charset="0"/>
                <a:cs typeface="Times New Roman" pitchFamily="18" charset="0"/>
              </a:rPr>
              <a:t>Для диагностики и формирования познавательных универсальных учебных действий целесообразны следующие виды заданий</a:t>
            </a:r>
            <a:r>
              <a:rPr lang="ru-RU" sz="2000" b="1" i="1" u="sng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endParaRPr lang="ru-RU" dirty="0"/>
          </a:p>
          <a:p>
            <a:r>
              <a:rPr lang="ru-RU" dirty="0"/>
              <a:t>-         «найди отличия» (можно задать их количество);</a:t>
            </a:r>
          </a:p>
          <a:p>
            <a:r>
              <a:rPr lang="ru-RU" dirty="0"/>
              <a:t>-         «на что похоже?»;</a:t>
            </a:r>
          </a:p>
          <a:p>
            <a:r>
              <a:rPr lang="ru-RU" dirty="0"/>
              <a:t>-         поиск лишнего;</a:t>
            </a:r>
          </a:p>
          <a:p>
            <a:r>
              <a:rPr lang="ru-RU" dirty="0"/>
              <a:t>-         «лабиринты»;</a:t>
            </a:r>
          </a:p>
          <a:p>
            <a:r>
              <a:rPr lang="ru-RU" dirty="0"/>
              <a:t>-         упорядочивание;</a:t>
            </a:r>
          </a:p>
          <a:p>
            <a:r>
              <a:rPr lang="ru-RU" dirty="0"/>
              <a:t>-         «цепочки»;</a:t>
            </a:r>
          </a:p>
          <a:p>
            <a:r>
              <a:rPr lang="ru-RU" dirty="0"/>
              <a:t>-         хитроумные решения;</a:t>
            </a:r>
          </a:p>
          <a:p>
            <a:r>
              <a:rPr lang="ru-RU" dirty="0"/>
              <a:t>-         составление схем-опор;</a:t>
            </a:r>
          </a:p>
          <a:p>
            <a:r>
              <a:rPr lang="ru-RU" dirty="0"/>
              <a:t>-         работа с разного вида таблицами;</a:t>
            </a:r>
          </a:p>
          <a:p>
            <a:r>
              <a:rPr lang="ru-RU" dirty="0"/>
              <a:t>-         составление и распознавание диаграмм;</a:t>
            </a:r>
          </a:p>
          <a:p>
            <a:r>
              <a:rPr lang="ru-RU" dirty="0"/>
              <a:t>-         работа со словарями;</a:t>
            </a:r>
          </a:p>
        </p:txBody>
      </p:sp>
      <p:pic>
        <p:nvPicPr>
          <p:cNvPr id="5122" name="Picture 2" descr="C:\Users\user\Desktop\0001-001-Uchimsja-rabotat-po-novym-standartam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3404469"/>
            <a:ext cx="2517640" cy="30709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11272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95536" y="188640"/>
            <a:ext cx="842493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i="1" u="sng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Технологическая карта  диагностики уровня </a:t>
            </a:r>
            <a:r>
              <a:rPr lang="ru-RU" sz="3200" b="1" i="1" u="sng" dirty="0" err="1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сформированности</a:t>
            </a:r>
            <a:r>
              <a:rPr lang="ru-RU" sz="3200" b="1" i="1" u="sng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 познавательных УУД</a:t>
            </a: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1769744"/>
              </p:ext>
            </p:extLst>
          </p:nvPr>
        </p:nvGraphicFramePr>
        <p:xfrm>
          <a:off x="395536" y="1340768"/>
          <a:ext cx="8568951" cy="5464940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1391403"/>
                <a:gridCol w="1391403"/>
                <a:gridCol w="1083568"/>
                <a:gridCol w="1145860"/>
                <a:gridCol w="1145860"/>
                <a:gridCol w="937605"/>
                <a:gridCol w="762090"/>
                <a:gridCol w="711162"/>
              </a:tblGrid>
              <a:tr h="72820">
                <a:tc row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Times New Roman"/>
                          <a:ea typeface="Times New Roman"/>
                        </a:rPr>
                        <a:t>Вид УУД</a:t>
                      </a:r>
                    </a:p>
                  </a:txBody>
                  <a:tcPr marL="44362" marR="443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Times New Roman"/>
                          <a:ea typeface="Times New Roman"/>
                        </a:rPr>
                        <a:t>Нормативные показатели</a:t>
                      </a:r>
                    </a:p>
                  </a:txBody>
                  <a:tcPr marL="44362" marR="443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Times New Roman"/>
                          <a:ea typeface="Times New Roman"/>
                        </a:rPr>
                        <a:t>класс</a:t>
                      </a:r>
                    </a:p>
                  </a:txBody>
                  <a:tcPr marL="44362" marR="443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Times New Roman"/>
                          <a:ea typeface="Times New Roman"/>
                        </a:rPr>
                        <a:t>Уровни </a:t>
                      </a:r>
                      <a:r>
                        <a:rPr lang="ru-RU" sz="900" b="1" dirty="0" err="1">
                          <a:effectLst/>
                          <a:latin typeface="Times New Roman"/>
                          <a:ea typeface="Times New Roman"/>
                        </a:rPr>
                        <a:t>сформированности</a:t>
                      </a:r>
                      <a:endParaRPr lang="ru-RU" sz="9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362" marR="443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Times New Roman"/>
                          <a:ea typeface="Times New Roman"/>
                        </a:rPr>
                        <a:t>диагностика</a:t>
                      </a:r>
                    </a:p>
                  </a:txBody>
                  <a:tcPr marL="44362" marR="443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6511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Times New Roman"/>
                          <a:ea typeface="Times New Roman"/>
                        </a:rPr>
                        <a:t>низкий</a:t>
                      </a:r>
                    </a:p>
                  </a:txBody>
                  <a:tcPr marL="44362" marR="443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/>
                          <a:ea typeface="Times New Roman"/>
                        </a:rPr>
                        <a:t>средний</a:t>
                      </a:r>
                    </a:p>
                  </a:txBody>
                  <a:tcPr marL="44362" marR="443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/>
                          <a:ea typeface="Times New Roman"/>
                        </a:rPr>
                        <a:t>высокий</a:t>
                      </a:r>
                    </a:p>
                  </a:txBody>
                  <a:tcPr marL="44362" marR="443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Times New Roman"/>
                          <a:ea typeface="Times New Roman"/>
                        </a:rPr>
                        <a:t>педагог</a:t>
                      </a:r>
                    </a:p>
                  </a:txBody>
                  <a:tcPr marL="44362" marR="443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Times New Roman"/>
                          <a:ea typeface="Times New Roman"/>
                        </a:rPr>
                        <a:t>психолог</a:t>
                      </a:r>
                    </a:p>
                  </a:txBody>
                  <a:tcPr marL="44362" marR="443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7254">
                <a:tc rowSpan="4">
                  <a:txBody>
                    <a:bodyPr/>
                    <a:lstStyle/>
                    <a:p>
                      <a:pPr marL="71755" marR="71755" algn="just">
                        <a:spcAft>
                          <a:spcPts val="0"/>
                        </a:spcAft>
                      </a:pPr>
                      <a:r>
                        <a:rPr lang="ru-RU" sz="900" b="1" dirty="0" err="1">
                          <a:effectLst/>
                          <a:latin typeface="Times New Roman"/>
                          <a:ea typeface="Times New Roman"/>
                        </a:rPr>
                        <a:t>Общеучебные</a:t>
                      </a:r>
                      <a:r>
                        <a:rPr lang="ru-RU" sz="900" b="1" dirty="0">
                          <a:effectLst/>
                          <a:latin typeface="Times New Roman"/>
                          <a:ea typeface="Times New Roman"/>
                        </a:rPr>
                        <a:t> универсальные действия</a:t>
                      </a:r>
                    </a:p>
                  </a:txBody>
                  <a:tcPr marL="44362" marR="44362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Times New Roman"/>
                          <a:ea typeface="Times New Roman"/>
                        </a:rPr>
                        <a:t>Ориентироваться в учебнике, отвечать на простые вопросы учителя, находить нужную информацию в учебнике Подробно пересказывать прочитанное или прослушанное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44362" marR="443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44362" marR="443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/>
                          <a:ea typeface="Times New Roman"/>
                        </a:rPr>
                        <a:t>Большинство умений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/>
                          <a:ea typeface="Times New Roman"/>
                        </a:rPr>
                        <a:t>не сформированы </a:t>
                      </a:r>
                    </a:p>
                  </a:txBody>
                  <a:tcPr marL="44362" marR="443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/>
                          <a:ea typeface="Times New Roman"/>
                        </a:rPr>
                        <a:t>Действует по образцу. Способен выполнять при направляющей помощи педагога</a:t>
                      </a:r>
                    </a:p>
                  </a:txBody>
                  <a:tcPr marL="44362" marR="443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/>
                          <a:ea typeface="Times New Roman"/>
                        </a:rPr>
                        <a:t>Выполняет самостоятельно</a:t>
                      </a:r>
                    </a:p>
                  </a:txBody>
                  <a:tcPr marL="44362" marR="443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Times New Roman"/>
                          <a:ea typeface="Times New Roman"/>
                        </a:rPr>
                        <a:t>наблюдение</a:t>
                      </a:r>
                    </a:p>
                  </a:txBody>
                  <a:tcPr marL="44362" marR="443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44362" marR="443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5595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 b="1" i="1" dirty="0">
                          <a:effectLst/>
                          <a:latin typeface="Times New Roman"/>
                          <a:ea typeface="Times New Roman"/>
                        </a:rPr>
                        <a:t>Рекомендации:</a:t>
                      </a:r>
                      <a:endParaRPr lang="ru-RU" sz="900" b="1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Times New Roman"/>
                          <a:ea typeface="Times New Roman"/>
                        </a:rPr>
                        <a:t>Консультации специалистов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Times New Roman"/>
                          <a:ea typeface="Times New Roman"/>
                        </a:rPr>
                        <a:t>Индивидуальный подход в обучении</a:t>
                      </a:r>
                    </a:p>
                  </a:txBody>
                  <a:tcPr marL="44362" marR="443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 b="1" i="1" dirty="0">
                          <a:effectLst/>
                          <a:latin typeface="Times New Roman"/>
                          <a:ea typeface="Times New Roman"/>
                        </a:rPr>
                        <a:t>Рекомендации:</a:t>
                      </a:r>
                      <a:endParaRPr lang="ru-RU" sz="900" b="1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Times New Roman"/>
                          <a:ea typeface="Times New Roman"/>
                        </a:rPr>
                        <a:t>Побуждение к действию, стимулирование</a:t>
                      </a:r>
                      <a:r>
                        <a:rPr lang="ru-RU" sz="900" b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900" b="1" dirty="0">
                          <a:effectLst/>
                          <a:latin typeface="Times New Roman"/>
                          <a:ea typeface="Times New Roman"/>
                        </a:rPr>
                        <a:t>высказывания с помощью наводящих вопросов учителя</a:t>
                      </a:r>
                    </a:p>
                  </a:txBody>
                  <a:tcPr marL="44362" marR="443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 b="1" i="1" dirty="0">
                          <a:effectLst/>
                          <a:latin typeface="Times New Roman"/>
                          <a:ea typeface="Times New Roman"/>
                        </a:rPr>
                        <a:t>Рекомендации:</a:t>
                      </a:r>
                      <a:endParaRPr lang="ru-RU" sz="900" b="1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Times New Roman"/>
                          <a:ea typeface="Times New Roman"/>
                        </a:rPr>
                        <a:t>Дифференцированный подход, проектно-исследовательская деятельность, задания повышенной сложности</a:t>
                      </a:r>
                    </a:p>
                  </a:txBody>
                  <a:tcPr marL="44362" marR="443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13160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/>
                          <a:ea typeface="Times New Roman"/>
                        </a:rPr>
                        <a:t>Ориентироваться в учебнике, отвечать на простые и сложные вопросы учителя, самим задавать вопросы, находить нужную информацию в учебнике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/>
                          <a:ea typeface="Times New Roman"/>
                        </a:rPr>
                        <a:t>Подробно пересказывать прочитанное или прослушанное;  составлять простой план.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/>
                          <a:ea typeface="Times New Roman"/>
                        </a:rPr>
                        <a:t>Находить необходимую информацию,  как в учебнике, так и в  словарях </a:t>
                      </a:r>
                    </a:p>
                  </a:txBody>
                  <a:tcPr marL="44362" marR="443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44362" marR="443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Times New Roman"/>
                          <a:ea typeface="Times New Roman"/>
                        </a:rPr>
                        <a:t>Большинство умений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Times New Roman"/>
                          <a:ea typeface="Times New Roman"/>
                        </a:rPr>
                        <a:t>не сформированы</a:t>
                      </a:r>
                    </a:p>
                  </a:txBody>
                  <a:tcPr marL="44362" marR="443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Times New Roman"/>
                          <a:ea typeface="Times New Roman"/>
                        </a:rPr>
                        <a:t>Действует по образцу. Способен выполнять при направляющей помощи педагога</a:t>
                      </a:r>
                      <a:r>
                        <a:rPr lang="ru-RU" sz="900" b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900" b="1" dirty="0">
                          <a:effectLst/>
                          <a:latin typeface="Times New Roman"/>
                          <a:ea typeface="Times New Roman"/>
                        </a:rPr>
                        <a:t>пересказывать и работать с информацией</a:t>
                      </a:r>
                    </a:p>
                  </a:txBody>
                  <a:tcPr marL="44362" marR="443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Times New Roman"/>
                          <a:ea typeface="Times New Roman"/>
                        </a:rPr>
                        <a:t>Выполняет самостоятельно</a:t>
                      </a:r>
                    </a:p>
                  </a:txBody>
                  <a:tcPr marL="44362" marR="443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Times New Roman"/>
                          <a:ea typeface="Times New Roman"/>
                        </a:rPr>
                        <a:t>Наблюдение опрос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Times New Roman"/>
                          <a:ea typeface="Times New Roman"/>
                        </a:rPr>
                        <a:t>Выделять самостоятельность мышления</a:t>
                      </a:r>
                    </a:p>
                  </a:txBody>
                  <a:tcPr marL="44362" marR="443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44362" marR="443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785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 b="1" i="1" dirty="0">
                          <a:effectLst/>
                          <a:latin typeface="Times New Roman"/>
                          <a:ea typeface="Times New Roman"/>
                        </a:rPr>
                        <a:t>Рекомендации:</a:t>
                      </a:r>
                      <a:endParaRPr lang="ru-RU" sz="900" b="1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Times New Roman"/>
                          <a:ea typeface="Times New Roman"/>
                        </a:rPr>
                        <a:t>Консультации специалистов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Times New Roman"/>
                          <a:ea typeface="Times New Roman"/>
                        </a:rPr>
                        <a:t>Индивидуальный подход в обучении</a:t>
                      </a:r>
                    </a:p>
                  </a:txBody>
                  <a:tcPr marL="44362" marR="443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 b="1" i="1" dirty="0">
                          <a:effectLst/>
                          <a:latin typeface="Times New Roman"/>
                          <a:ea typeface="Times New Roman"/>
                        </a:rPr>
                        <a:t>Рекомендации:</a:t>
                      </a:r>
                      <a:endParaRPr lang="ru-RU" sz="900" b="1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Times New Roman"/>
                          <a:ea typeface="Times New Roman"/>
                        </a:rPr>
                        <a:t>Побуждение к действию, стимулирование</a:t>
                      </a:r>
                      <a:r>
                        <a:rPr lang="ru-RU" sz="900" b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900" b="1" dirty="0">
                          <a:effectLst/>
                          <a:latin typeface="Times New Roman"/>
                          <a:ea typeface="Times New Roman"/>
                        </a:rPr>
                        <a:t>Работа по алгоритму, или по точной инструкции учителя, или с помощью наводящих вопросов</a:t>
                      </a:r>
                    </a:p>
                  </a:txBody>
                  <a:tcPr marL="44362" marR="443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 b="1" i="1" dirty="0">
                          <a:effectLst/>
                          <a:latin typeface="Times New Roman"/>
                          <a:ea typeface="Times New Roman"/>
                        </a:rPr>
                        <a:t>Рекомендации:</a:t>
                      </a:r>
                      <a:endParaRPr lang="ru-RU" sz="900" b="1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Times New Roman"/>
                          <a:ea typeface="Times New Roman"/>
                        </a:rPr>
                        <a:t>Дифференцированный подход, проектно-исследовательская деятельность, задания повышенной сложности, проблемные задания</a:t>
                      </a:r>
                    </a:p>
                  </a:txBody>
                  <a:tcPr marL="44362" marR="443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0592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87827" y="404664"/>
            <a:ext cx="8496944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i="1" u="sng" dirty="0">
                <a:latin typeface="Times New Roman" pitchFamily="18" charset="0"/>
                <a:cs typeface="Times New Roman" pitchFamily="18" charset="0"/>
              </a:rPr>
              <a:t>Планируемые результаты освоения обучающимися познавательных УУД:</a:t>
            </a:r>
          </a:p>
          <a:p>
            <a:endParaRPr lang="ru-RU" dirty="0"/>
          </a:p>
          <a:p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ru-RU" sz="1600" b="1" u="sng" dirty="0">
                <a:latin typeface="Times New Roman" pitchFamily="18" charset="0"/>
                <a:cs typeface="Times New Roman" pitchFamily="18" charset="0"/>
              </a:rPr>
              <a:t>Выпускник научится</a:t>
            </a:r>
            <a:r>
              <a:rPr lang="ru-RU" sz="1600" b="1" u="sng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1600" b="1" u="sng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400" b="1" u="sng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•        осуществлять поиск необходимой информации для выполнения учебных заданий с использованием учебной литературы, энциклопедий, справочников (включая электронные, цифровые), в открытом информационном пространстве.</a:t>
            </a:r>
          </a:p>
          <a:p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•        осуществлять запись (фиксацию) выборочной информации об окружающем мире и о себе самом, в том числе с помощью инструментов ИКТ;</a:t>
            </a:r>
          </a:p>
          <a:p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•        строить сообщения в устной и письменной форме;</a:t>
            </a:r>
          </a:p>
          <a:p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•        ориентироваться на разнообразие способов решения задач;</a:t>
            </a:r>
          </a:p>
          <a:p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•        основам смыслового восприятия  художественных и познавательных текстов, выделять существенную информацию из сообщений разных видов (в первую очередь текстов);</a:t>
            </a:r>
          </a:p>
          <a:p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•        осуществлять анализ объектов с выделением существенных и несущественных признаков;</a:t>
            </a:r>
          </a:p>
          <a:p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•        осуществлять синтез как составление целого из частей;</a:t>
            </a:r>
          </a:p>
          <a:p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•        проводить сравнение,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сериацию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и классификацию по заданным критериям;</a:t>
            </a:r>
          </a:p>
          <a:p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•        устанавливать причинно-следственные связи в изучаемом круге явлений;</a:t>
            </a:r>
          </a:p>
          <a:p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•        строить рассуждения в форме связи простых суждений об объекте, его строении, свойствах и связях;</a:t>
            </a:r>
          </a:p>
          <a:p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•        обобщать, т.е. осуществлять генерализацию и выведение общности для целого ряда или класса единичных объектов на основе выделения сущностной связи;</a:t>
            </a:r>
          </a:p>
          <a:p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•        осуществлять подведение под понятие на основе распознавания объектов,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выде-ления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существенных признаков и их синтеза;</a:t>
            </a:r>
          </a:p>
          <a:p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•        устанавливать аналогии;</a:t>
            </a:r>
          </a:p>
          <a:p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•        владеть рядом общих приёмов решения задач.</a:t>
            </a:r>
          </a:p>
          <a:p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912138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7002" y="332656"/>
            <a:ext cx="8424936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u="sng" dirty="0">
                <a:latin typeface="Times New Roman" pitchFamily="18" charset="0"/>
                <a:cs typeface="Times New Roman" pitchFamily="18" charset="0"/>
              </a:rPr>
              <a:t>Выпускник получит возможность научиться</a:t>
            </a:r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b="1" u="sng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•        осуществлять расширенный поиск информации с использованием ресурсов библиотек;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•       записывать, фиксировать информацию об окружающем  мире с помощью инструментов ИКТ;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•       создавать и преобразовывать модели и схемы для решения задач;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•       осознанно  и произвольно строить сообщения в устной и письменной форме;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•       осуществлять выбор наиболее эффективных  способов  решения задач в зависимости  от конкретных  условий;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•       осуществлять синтез как составление  целого из частей, самостоятельно достраивая и восполняя  недостающие компоненты;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•       осуществлять    сравнение,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сериацию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и классификацию,  самостоятельно выбирая основания и критерии для указанных  логических операций;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•       строить логическое рассуждение, включающее  установление  причинно-следственных связей;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•       произвольно и осознанно владеть общими приёмами решения задач.</a:t>
            </a:r>
          </a:p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5085184"/>
            <a:ext cx="3888432" cy="15274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36326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48</TotalTime>
  <Words>889</Words>
  <Application>Microsoft Office PowerPoint</Application>
  <PresentationFormat>Экран (4:3)</PresentationFormat>
  <Paragraphs>113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Воздушный 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7</cp:revision>
  <dcterms:created xsi:type="dcterms:W3CDTF">2012-10-28T11:27:34Z</dcterms:created>
  <dcterms:modified xsi:type="dcterms:W3CDTF">2012-10-29T03:27:49Z</dcterms:modified>
</cp:coreProperties>
</file>