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08FE4-F13B-4D9C-95DC-10A26A90BB50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539E6-2904-453D-900C-C20B348486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/>
              <a:t>ПРАВОПИСАНИЕ МЯГКОГО ЗНАКА </a:t>
            </a:r>
            <a:br>
              <a:rPr lang="ru-RU" sz="6000" b="1" i="1" dirty="0" smtClean="0"/>
            </a:br>
            <a:r>
              <a:rPr lang="ru-RU" sz="6000" b="1" i="1" dirty="0" smtClean="0"/>
              <a:t>В СЕРЕДИНЕ </a:t>
            </a:r>
            <a:br>
              <a:rPr lang="ru-RU" sz="6000" b="1" i="1" dirty="0" smtClean="0"/>
            </a:br>
            <a:r>
              <a:rPr lang="ru-RU" sz="6000" b="1" i="1" dirty="0" smtClean="0"/>
              <a:t>И НА КОНЦЕ СЛОВА</a:t>
            </a:r>
            <a:endParaRPr lang="ru-RU" sz="6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6021288"/>
            <a:ext cx="3419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ГБОУ гимназия №433</a:t>
            </a:r>
          </a:p>
          <a:p>
            <a:r>
              <a:rPr lang="ru-RU" dirty="0" err="1" smtClean="0"/>
              <a:t>Покусова</a:t>
            </a:r>
            <a:r>
              <a:rPr lang="ru-RU" dirty="0" smtClean="0"/>
              <a:t> М.Е.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Мягкий знак «Ь»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5"/>
            <a:ext cx="8229600" cy="57606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Нет собственного звука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708920"/>
            <a:ext cx="892899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 Может влиять на звук</a:t>
            </a:r>
            <a:r>
              <a:rPr lang="en-US" sz="3200" dirty="0" smtClean="0"/>
              <a:t>,</a:t>
            </a:r>
            <a:r>
              <a:rPr lang="ru-RU" sz="3200" dirty="0" smtClean="0"/>
              <a:t> стоящий перед ней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645024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Не имеет заглавной буквы</a:t>
            </a:r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581128"/>
            <a:ext cx="61554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 Не может стоять в начале слова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33703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Мягкий знак – хитрый знак</a:t>
            </a:r>
            <a:br>
              <a:rPr lang="ru-RU" b="1" dirty="0" smtClean="0"/>
            </a:br>
            <a:r>
              <a:rPr lang="ru-RU" b="1" dirty="0" smtClean="0"/>
              <a:t>Не сказать его никак.</a:t>
            </a:r>
            <a:br>
              <a:rPr lang="ru-RU" b="1" dirty="0" smtClean="0"/>
            </a:br>
            <a:r>
              <a:rPr lang="ru-RU" b="1" dirty="0" smtClean="0"/>
              <a:t>Он не произносится</a:t>
            </a:r>
            <a:r>
              <a:rPr lang="en-US" b="1" dirty="0" smtClean="0"/>
              <a:t>,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Но в слово часто просится.</a:t>
            </a:r>
            <a:br>
              <a:rPr lang="ru-RU" b="1" dirty="0" smtClean="0"/>
            </a:br>
            <a:r>
              <a:rPr lang="ru-RU" b="1" dirty="0" smtClean="0"/>
              <a:t>Почему у дома угол</a:t>
            </a:r>
            <a:br>
              <a:rPr lang="ru-RU" b="1" dirty="0" smtClean="0"/>
            </a:br>
            <a:r>
              <a:rPr lang="ru-RU" b="1" dirty="0" smtClean="0"/>
              <a:t>Превратился сразу в уголь?</a:t>
            </a:r>
            <a:br>
              <a:rPr lang="ru-RU" b="1" dirty="0" smtClean="0"/>
            </a:br>
            <a:r>
              <a:rPr lang="ru-RU" b="1" dirty="0" smtClean="0"/>
              <a:t>Без пожара</a:t>
            </a:r>
            <a:r>
              <a:rPr lang="en-US" b="1" dirty="0" smtClean="0"/>
              <a:t>,</a:t>
            </a:r>
            <a:r>
              <a:rPr lang="ru-RU" b="1" dirty="0" smtClean="0"/>
              <a:t> просто так?</a:t>
            </a:r>
            <a:br>
              <a:rPr lang="ru-RU" b="1" dirty="0" smtClean="0"/>
            </a:br>
            <a:r>
              <a:rPr lang="ru-RU" b="1" dirty="0" smtClean="0"/>
              <a:t>Это сделал мягкий знак!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733256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Л. Измайлов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>
            <a:noAutofit/>
          </a:bodyPr>
          <a:lstStyle/>
          <a:p>
            <a:r>
              <a:rPr lang="ru-RU" sz="5400" dirty="0" smtClean="0"/>
              <a:t>Учитель</a:t>
            </a:r>
            <a:r>
              <a:rPr lang="en-US" sz="5400" dirty="0" smtClean="0"/>
              <a:t>,</a:t>
            </a:r>
            <a:r>
              <a:rPr lang="ru-RU" sz="5400" dirty="0" smtClean="0"/>
              <a:t> тетрадь</a:t>
            </a:r>
            <a:r>
              <a:rPr lang="en-US" sz="5400" dirty="0" smtClean="0"/>
              <a:t>,</a:t>
            </a:r>
            <a:r>
              <a:rPr lang="ru-RU" sz="5400" dirty="0" smtClean="0"/>
              <a:t> девочка</a:t>
            </a:r>
            <a:r>
              <a:rPr lang="en-US" sz="5400" dirty="0" smtClean="0"/>
              <a:t>,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/>
              <a:t>пальто</a:t>
            </a:r>
            <a:r>
              <a:rPr lang="en-US" sz="5400" dirty="0" smtClean="0"/>
              <a:t>,</a:t>
            </a:r>
            <a:r>
              <a:rPr lang="ru-RU" sz="5400" dirty="0" smtClean="0"/>
              <a:t> медведь</a:t>
            </a:r>
            <a:r>
              <a:rPr lang="en-US" sz="5400" dirty="0" smtClean="0"/>
              <a:t>,</a:t>
            </a:r>
            <a:r>
              <a:rPr lang="ru-RU" sz="5400" dirty="0" smtClean="0"/>
              <a:t> морковь</a:t>
            </a:r>
            <a:r>
              <a:rPr lang="en-US" sz="5400" dirty="0" smtClean="0"/>
              <a:t>,</a:t>
            </a:r>
            <a:r>
              <a:rPr lang="ru-RU" sz="5400" dirty="0" smtClean="0"/>
              <a:t> мальчик</a:t>
            </a:r>
            <a:r>
              <a:rPr lang="en-US" sz="5400" dirty="0" smtClean="0"/>
              <a:t>,</a:t>
            </a:r>
            <a:r>
              <a:rPr lang="ru-RU" sz="5400" dirty="0" smtClean="0"/>
              <a:t> коньки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034682"/>
          </a:xfrm>
        </p:spPr>
        <p:txBody>
          <a:bodyPr numCol="2">
            <a:normAutofit fontScale="90000"/>
          </a:bodyPr>
          <a:lstStyle/>
          <a:p>
            <a:pPr algn="l"/>
            <a:r>
              <a:rPr lang="ru-RU" sz="7300" b="1" dirty="0" smtClean="0"/>
              <a:t>   Кто?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5300" dirty="0" smtClean="0"/>
              <a:t>учитель</a:t>
            </a:r>
            <a:br>
              <a:rPr lang="ru-RU" sz="5300" dirty="0" smtClean="0"/>
            </a:br>
            <a:r>
              <a:rPr lang="ru-RU" sz="5300" dirty="0" smtClean="0"/>
              <a:t>   девочка</a:t>
            </a:r>
            <a:br>
              <a:rPr lang="ru-RU" sz="5300" dirty="0" smtClean="0"/>
            </a:br>
            <a:r>
              <a:rPr lang="ru-RU" sz="5300" dirty="0" smtClean="0"/>
              <a:t>   медведь</a:t>
            </a:r>
            <a:br>
              <a:rPr lang="ru-RU" sz="5300" dirty="0" smtClean="0"/>
            </a:br>
            <a:r>
              <a:rPr lang="ru-RU" sz="5300" dirty="0" smtClean="0"/>
              <a:t>   мальчик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</a:t>
            </a:r>
            <a:r>
              <a:rPr lang="ru-RU" sz="7300" b="1" dirty="0" smtClean="0"/>
              <a:t>Что?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</a:t>
            </a:r>
            <a:r>
              <a:rPr lang="ru-RU" sz="5300" dirty="0" smtClean="0"/>
              <a:t>тетрадь</a:t>
            </a:r>
            <a:br>
              <a:rPr lang="ru-RU" sz="5300" dirty="0" smtClean="0"/>
            </a:br>
            <a:r>
              <a:rPr lang="ru-RU" sz="5300" dirty="0" smtClean="0"/>
              <a:t>          пальто</a:t>
            </a:r>
            <a:br>
              <a:rPr lang="ru-RU" sz="5300" dirty="0" smtClean="0"/>
            </a:br>
            <a:r>
              <a:rPr lang="ru-RU" sz="5300" dirty="0" smtClean="0"/>
              <a:t>          морковь</a:t>
            </a:r>
            <a:br>
              <a:rPr lang="ru-RU" sz="5300" dirty="0" smtClean="0"/>
            </a:br>
            <a:r>
              <a:rPr lang="ru-RU" sz="5300" dirty="0" smtClean="0"/>
              <a:t>          коньки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79208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Мягкий знак пишется в словах</a:t>
            </a:r>
            <a:r>
              <a:rPr lang="en-US" sz="5400" dirty="0" smtClean="0"/>
              <a:t>,</a:t>
            </a:r>
            <a:r>
              <a:rPr lang="ru-RU" sz="5400" dirty="0" smtClean="0"/>
              <a:t> отвечающих на вопросы кто? что? </a:t>
            </a:r>
            <a:r>
              <a:rPr lang="ru-RU" sz="5400" dirty="0"/>
              <a:t>в</a:t>
            </a:r>
            <a:r>
              <a:rPr lang="ru-RU" sz="5400" dirty="0" smtClean="0"/>
              <a:t> середине и на конце слова</a:t>
            </a:r>
            <a:r>
              <a:rPr lang="en-US" sz="5400" dirty="0" smtClean="0"/>
              <a:t>,</a:t>
            </a:r>
            <a:r>
              <a:rPr lang="ru-RU" sz="5400" dirty="0" smtClean="0"/>
              <a:t> когда согласный звук произносится мягко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332656"/>
            <a:ext cx="63367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/>
              <a:t>СОЛЬ</a:t>
            </a:r>
            <a:endParaRPr lang="ru-RU" sz="6600" b="1" dirty="0"/>
          </a:p>
        </p:txBody>
      </p:sp>
      <p:sp>
        <p:nvSpPr>
          <p:cNvPr id="6" name="Стрелка вправо 5"/>
          <p:cNvSpPr/>
          <p:nvPr/>
        </p:nvSpPr>
        <p:spPr>
          <a:xfrm rot="8601501">
            <a:off x="2336046" y="1586129"/>
            <a:ext cx="1100167" cy="110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259632" y="191683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нота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2852936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п</a:t>
            </a:r>
            <a:r>
              <a:rPr lang="ru-RU" sz="4000" dirty="0" smtClean="0"/>
              <a:t>олезное </a:t>
            </a:r>
          </a:p>
          <a:p>
            <a:pPr algn="ctr"/>
            <a:r>
              <a:rPr lang="ru-RU" sz="4000" dirty="0" smtClean="0"/>
              <a:t>ископаемое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1916832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п</a:t>
            </a:r>
            <a:r>
              <a:rPr lang="ru-RU" sz="4000" dirty="0" smtClean="0"/>
              <a:t>ищевая</a:t>
            </a:r>
          </a:p>
          <a:p>
            <a:r>
              <a:rPr lang="ru-RU" sz="4000" dirty="0" smtClean="0"/>
              <a:t> добавка</a:t>
            </a:r>
            <a:endParaRPr lang="ru-RU" sz="4000" dirty="0"/>
          </a:p>
        </p:txBody>
      </p:sp>
      <p:pic>
        <p:nvPicPr>
          <p:cNvPr id="12" name="Рисунок 11" descr="Gcle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708920"/>
            <a:ext cx="2079482" cy="1360735"/>
          </a:xfrm>
          <a:prstGeom prst="rect">
            <a:avLst/>
          </a:prstGeom>
        </p:spPr>
      </p:pic>
      <p:pic>
        <p:nvPicPr>
          <p:cNvPr id="13" name="Рисунок 12" descr="сол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3284984"/>
            <a:ext cx="2164656" cy="2164656"/>
          </a:xfrm>
          <a:prstGeom prst="rect">
            <a:avLst/>
          </a:prstGeom>
        </p:spPr>
      </p:pic>
      <p:pic>
        <p:nvPicPr>
          <p:cNvPr id="14" name="Рисунок 13" descr="85045951_4387736_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47864" y="4221088"/>
            <a:ext cx="2395984" cy="2395984"/>
          </a:xfrm>
          <a:prstGeom prst="rect">
            <a:avLst/>
          </a:prstGeom>
        </p:spPr>
      </p:pic>
      <p:sp>
        <p:nvSpPr>
          <p:cNvPr id="15" name="Стрелка вправо 14"/>
          <p:cNvSpPr/>
          <p:nvPr/>
        </p:nvSpPr>
        <p:spPr>
          <a:xfrm rot="5400000">
            <a:off x="3779912" y="1988840"/>
            <a:ext cx="144016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8601501">
            <a:off x="2336047" y="1586129"/>
            <a:ext cx="1100167" cy="110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874530">
            <a:off x="5529012" y="1546047"/>
            <a:ext cx="1100167" cy="110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96448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5400" dirty="0" smtClean="0"/>
              <a:t> поймал</a:t>
            </a:r>
            <a:r>
              <a:rPr lang="en-US" sz="5400" dirty="0" smtClean="0"/>
              <a:t>,</a:t>
            </a:r>
            <a:r>
              <a:rPr lang="ru-RU" sz="5400" dirty="0" smtClean="0"/>
              <a:t> </a:t>
            </a:r>
            <a:r>
              <a:rPr lang="ru-RU" sz="5400" dirty="0" err="1" smtClean="0"/>
              <a:t>окун_ков</a:t>
            </a:r>
            <a:r>
              <a:rPr lang="en-US" sz="5400" dirty="0" smtClean="0"/>
              <a:t>,</a:t>
            </a:r>
            <a:r>
              <a:rPr lang="ru-RU" sz="5400" dirty="0" smtClean="0"/>
              <a:t> </a:t>
            </a:r>
            <a:r>
              <a:rPr lang="ru-RU" sz="5400" dirty="0" err="1" smtClean="0"/>
              <a:t>Игор_</a:t>
            </a:r>
            <a:r>
              <a:rPr lang="ru-RU" sz="5400" dirty="0" smtClean="0"/>
              <a:t> </a:t>
            </a:r>
            <a:r>
              <a:rPr lang="en-US" sz="5400" dirty="0" smtClean="0"/>
              <a:t>,</a:t>
            </a:r>
            <a:r>
              <a:rPr lang="ru-RU" sz="5400" dirty="0" smtClean="0"/>
              <a:t> </a:t>
            </a:r>
          </a:p>
          <a:p>
            <a:pPr marL="342900" indent="-342900"/>
            <a:r>
              <a:rPr lang="ru-RU" sz="5400" dirty="0" err="1" smtClean="0"/>
              <a:t>пят_</a:t>
            </a:r>
            <a:r>
              <a:rPr lang="ru-RU" sz="5400" dirty="0" smtClean="0"/>
              <a:t> </a:t>
            </a:r>
            <a:r>
              <a:rPr lang="en-US" sz="5400" dirty="0" smtClean="0"/>
              <a:t>,</a:t>
            </a:r>
            <a:r>
              <a:rPr lang="ru-RU" sz="5400" dirty="0" smtClean="0"/>
              <a:t> на </a:t>
            </a:r>
            <a:r>
              <a:rPr lang="ru-RU" sz="5400" dirty="0" err="1" smtClean="0"/>
              <a:t>реч_ке</a:t>
            </a:r>
            <a:endParaRPr lang="ru-RU" sz="5400" dirty="0"/>
          </a:p>
          <a:p>
            <a:pPr marL="342900" indent="-342900"/>
            <a:endParaRPr lang="ru-RU" sz="5400" dirty="0" smtClean="0"/>
          </a:p>
          <a:p>
            <a:pPr marL="342900" indent="-342900"/>
            <a:r>
              <a:rPr lang="ru-RU" sz="5400" dirty="0" smtClean="0"/>
              <a:t>2. </a:t>
            </a:r>
            <a:r>
              <a:rPr lang="ru-RU" sz="5400" dirty="0" err="1" smtClean="0"/>
              <a:t>сил_ная</a:t>
            </a:r>
            <a:r>
              <a:rPr lang="en-US" sz="5400" dirty="0" smtClean="0"/>
              <a:t>,</a:t>
            </a:r>
            <a:r>
              <a:rPr lang="ru-RU" sz="5400" dirty="0" smtClean="0"/>
              <a:t> на</a:t>
            </a:r>
            <a:r>
              <a:rPr lang="en-US" sz="5400" dirty="0" smtClean="0"/>
              <a:t>,</a:t>
            </a:r>
            <a:r>
              <a:rPr lang="ru-RU" sz="5400" dirty="0" smtClean="0"/>
              <a:t> </a:t>
            </a:r>
            <a:r>
              <a:rPr lang="ru-RU" sz="5400" dirty="0" err="1" smtClean="0"/>
              <a:t>метел_</a:t>
            </a:r>
            <a:r>
              <a:rPr lang="ru-RU" sz="5400" dirty="0" smtClean="0"/>
              <a:t> </a:t>
            </a:r>
            <a:r>
              <a:rPr lang="en-US" sz="5400" dirty="0" smtClean="0"/>
              <a:t>,</a:t>
            </a:r>
            <a:r>
              <a:rPr lang="ru-RU" sz="5400" dirty="0" smtClean="0"/>
              <a:t> улице</a:t>
            </a:r>
            <a:r>
              <a:rPr lang="en-US" sz="5400" dirty="0" smtClean="0"/>
              <a:t>,</a:t>
            </a:r>
            <a:r>
              <a:rPr lang="ru-RU" sz="5400" dirty="0" smtClean="0"/>
              <a:t> </a:t>
            </a:r>
            <a:r>
              <a:rPr lang="ru-RU" sz="5400" dirty="0" err="1" smtClean="0"/>
              <a:t>началас_</a:t>
            </a:r>
            <a:r>
              <a:rPr lang="ru-RU" sz="5400" dirty="0" smtClean="0"/>
              <a:t> </a:t>
            </a:r>
          </a:p>
          <a:p>
            <a:pPr marL="342900" indent="-342900"/>
            <a:endParaRPr lang="ru-RU" sz="4800" dirty="0"/>
          </a:p>
          <a:p>
            <a:pPr marL="914400" indent="-914400"/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4482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Игор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 поймал на ре</a:t>
            </a:r>
            <a:r>
              <a:rPr lang="ru-RU" sz="5400" u="sng" dirty="0" smtClean="0">
                <a:uFill>
                  <a:solidFill>
                    <a:srgbClr val="FF0000"/>
                  </a:solidFill>
                </a:uFill>
              </a:rPr>
              <a:t>чк</a:t>
            </a:r>
            <a:r>
              <a:rPr lang="ru-RU" sz="5400" dirty="0" smtClean="0"/>
              <a:t>е пят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 окун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ков</a:t>
            </a:r>
          </a:p>
          <a:p>
            <a:endParaRPr lang="ru-RU" sz="5400" dirty="0" smtClean="0"/>
          </a:p>
          <a:p>
            <a:r>
              <a:rPr lang="ru-RU" sz="5400" dirty="0" smtClean="0"/>
              <a:t>На улице началас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 сил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ная метел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332656"/>
            <a:ext cx="6048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Проверь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126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ПРАВОПИСАНИЕ МЯГКОГО ЗНАКА  В СЕРЕДИНЕ  И НА КОНЦЕ СЛОВА</vt:lpstr>
      <vt:lpstr>Мягкий знак «Ь»</vt:lpstr>
      <vt:lpstr>Мягкий знак – хитрый знак Не сказать его никак. Он не произносится, Но в слово часто просится. Почему у дома угол Превратился сразу в уголь? Без пожара, просто так? Это сделал мягкий знак!  </vt:lpstr>
      <vt:lpstr>Учитель, тетрадь, девочка,  пальто, медведь, морковь, мальчик, коньки</vt:lpstr>
      <vt:lpstr>   Кто?     учитель    девочка    медведь    мальчик                  Что?              тетрадь           пальто           морковь           коньки    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МЯГКОГО ЗНАКА  В СЕРЕДИНЕ  И НА КОНЦЕ СЛОВА</dc:title>
  <dc:creator>Аня</dc:creator>
  <cp:lastModifiedBy>Аня</cp:lastModifiedBy>
  <cp:revision>9</cp:revision>
  <dcterms:created xsi:type="dcterms:W3CDTF">2013-10-02T05:52:02Z</dcterms:created>
  <dcterms:modified xsi:type="dcterms:W3CDTF">2013-10-02T07:19:17Z</dcterms:modified>
</cp:coreProperties>
</file>