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82" r:id="rId6"/>
    <p:sldId id="284" r:id="rId7"/>
    <p:sldId id="283" r:id="rId8"/>
    <p:sldId id="285" r:id="rId9"/>
    <p:sldId id="289" r:id="rId10"/>
    <p:sldId id="292" r:id="rId11"/>
    <p:sldId id="274" r:id="rId12"/>
    <p:sldId id="288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ADDB7B"/>
    <a:srgbClr val="CCECFF"/>
    <a:srgbClr val="99CCFF"/>
    <a:srgbClr val="264264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9083-FA79-4B82-B62A-68DEB8F25E5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36D2-69DD-482F-8F3A-52ADD8AFAD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86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36D2-69DD-482F-8F3A-52ADD8AFAD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28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A9053ED-8234-4A5B-AEAC-6A6786B7C54A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9E8BFC4-6BB1-4BB5-A26F-D7095BF71F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92807-530D-4B11-8977-63C6C5E2A9DE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97E-75D1-4664-8293-8992BCF7DA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459DA-2045-450E-A0C3-3BA2A5837ADF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317DF-B759-44B6-8A8C-7F6BFD763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201AB53-95C6-44AD-91BC-F4CF0E1F4902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15DE3E0-4256-42A4-B505-149B69B994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F0D2E748-0B96-4E58-89CC-44071F8E3322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5037CBF-A422-49AD-AFC7-D9E8EE97FA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809E6-435B-4D51-B809-CEF45719E4BC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BF617-909A-4FBC-A7E4-614141020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0105A-A9A8-41C5-AB5C-A8269A733D65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39D91-BB68-4816-B889-A36979F5F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5BC12AA-2B80-4EE2-B742-A6EBEEAB5C06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D72AFDC-C644-4A4F-90F1-9D1674987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EE2D2E-39C9-4C9A-98E5-64A074273C11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7F891-F310-4E4A-B9DC-C3E65EE6C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B70B5FB-E341-4650-9FD7-A716AD009510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EB4ED27-00A7-41C9-AF0E-A92F25656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4A356EF-7CFC-49B0-9B0C-1804D6FE19EE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AC4120E-725C-4C29-84FA-B2E0EF670A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FAF50E-9894-480E-978B-8E0FD6C81F92}" type="datetimeFigureOut">
              <a:rPr lang="ru-RU" smtClean="0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4178E-9819-4595-91B4-17106575C9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7020272" cy="3096344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Речевое развитие </a:t>
            </a:r>
            <a:br>
              <a:rPr lang="ru-RU" sz="4900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900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детей раннего возраста в условиях реализации ФГОС ДО</a:t>
            </a:r>
            <a:endParaRPr lang="ru-RU" sz="4900" cap="none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0889" y="4509120"/>
            <a:ext cx="4248472" cy="1800200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50000"/>
              </a:lnSpc>
            </a:pP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ADDB7B"/>
                </a:solidFill>
              </a:rPr>
              <a:t> </a:t>
            </a:r>
            <a:r>
              <a:rPr lang="ru-RU" sz="31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Калитина Е.Н.</a:t>
            </a:r>
          </a:p>
          <a:p>
            <a:pPr algn="r">
              <a:lnSpc>
                <a:spcPct val="150000"/>
              </a:lnSpc>
            </a:pPr>
            <a:r>
              <a:rPr lang="ru-RU" sz="3100" dirty="0">
                <a:ln>
                  <a:solidFill>
                    <a:srgbClr val="00B050"/>
                  </a:solidFill>
                </a:ln>
                <a:solidFill>
                  <a:srgbClr val="ADDB7B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dirty="0" smtClean="0">
                <a:ln>
                  <a:solidFill>
                    <a:srgbClr val="00B050"/>
                  </a:solidFill>
                </a:ln>
                <a:solidFill>
                  <a:srgbClr val="ADDB7B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pPr algn="r">
              <a:lnSpc>
                <a:spcPct val="150000"/>
              </a:lnSpc>
            </a:pPr>
            <a:r>
              <a:rPr lang="ru-RU" sz="3100" dirty="0" smtClean="0">
                <a:ln>
                  <a:solidFill>
                    <a:srgbClr val="00B050"/>
                  </a:solidFill>
                </a:ln>
                <a:solidFill>
                  <a:srgbClr val="ADDB7B"/>
                </a:solidFill>
                <a:latin typeface="Times New Roman" pitchFamily="18" charset="0"/>
                <a:cs typeface="Times New Roman" pitchFamily="18" charset="0"/>
              </a:rPr>
              <a:t>МДОУ «Детский сад №5»</a:t>
            </a:r>
          </a:p>
        </p:txBody>
      </p:sp>
      <p:pic>
        <p:nvPicPr>
          <p:cNvPr id="2052" name="Picture 2" descr="H:\педсовет_речевое оформление уголков\кукла\bb1667226aabe63f7e780ee6a618bb6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214313"/>
            <a:ext cx="223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педсовет_речевое оформление уголков\кукла\bb1667226aabe63f7e780ee6a618bb65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235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3844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Это надо знать!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403" y="1916832"/>
            <a:ext cx="4155568" cy="359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14434" y="1628800"/>
            <a:ext cx="4988432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3600" dirty="0" smtClean="0"/>
              <a:t>		</a:t>
            </a:r>
            <a:r>
              <a:rPr lang="ru-RU" sz="4400" dirty="0" smtClean="0"/>
              <a:t>Конечно, каждый ребенок индивидуален, и речь у всех развивается своими темпами.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z="4400" dirty="0" smtClean="0"/>
              <a:t>         Дети любят подражать, и это качество можно использовать в обучении.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598" y="0"/>
            <a:ext cx="7467600" cy="56207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Речевое развитие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2" y="548680"/>
            <a:ext cx="8352928" cy="20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8" y="2420889"/>
            <a:ext cx="8712200" cy="44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6857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79208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Принципы развития речи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7848872" cy="5040560"/>
          </a:xfr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взаимодействия сенсорного, умственного и речевого развития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коммуникативно-деятельного подхода к развитию речи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развития языкового чутья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формирования элементарного осознания явлений языка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взаимосвязи работы над различными сторонами речи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обогащения мотивации речевой деятельности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Принцип обеспечения активной языковой практики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1184238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>
                <a:ln/>
                <a:solidFill>
                  <a:schemeClr val="accent3"/>
                </a:solidFill>
              </a:rPr>
              <a:t>Основные направления работы по развитию речи детей</a:t>
            </a:r>
            <a:r>
              <a:rPr lang="ru-RU" b="1" cap="none" dirty="0">
                <a:ln/>
                <a:solidFill>
                  <a:schemeClr val="accent3"/>
                </a:solidFill>
              </a:rPr>
              <a:t/>
            </a:r>
            <a:br>
              <a:rPr lang="ru-RU" b="1" cap="none" dirty="0">
                <a:ln/>
                <a:solidFill>
                  <a:schemeClr val="accent3"/>
                </a:solidFill>
              </a:rPr>
            </a:br>
            <a:endParaRPr lang="ru-RU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740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663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67600" cy="65293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Методы развития речи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12160" y="1700808"/>
            <a:ext cx="2809031" cy="1800200"/>
          </a:xfr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ADDB7B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Наглядные</a:t>
            </a:r>
          </a:p>
          <a:p>
            <a:pPr>
              <a:buClr>
                <a:srgbClr val="ADDB7B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Словесные</a:t>
            </a:r>
          </a:p>
          <a:p>
            <a:pPr>
              <a:buClr>
                <a:srgbClr val="ADDB7B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Практические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" y="1484943"/>
            <a:ext cx="5923545" cy="460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3812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7993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Средства развития речи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Общение детей и взрослых</a:t>
            </a:r>
          </a:p>
          <a:p>
            <a:r>
              <a:rPr lang="ru-RU" dirty="0" smtClean="0"/>
              <a:t>Культурная языковая среда, </a:t>
            </a:r>
            <a:r>
              <a:rPr lang="ru-RU" smtClean="0"/>
              <a:t>речь воспитателя</a:t>
            </a:r>
            <a:endParaRPr lang="ru-RU" dirty="0" smtClean="0"/>
          </a:p>
          <a:p>
            <a:r>
              <a:rPr lang="ru-RU" dirty="0" smtClean="0"/>
              <a:t>Обучение родной речи в процессе НОД</a:t>
            </a:r>
          </a:p>
          <a:p>
            <a:r>
              <a:rPr lang="ru-RU" dirty="0" smtClean="0"/>
              <a:t>Художественная литература</a:t>
            </a:r>
          </a:p>
          <a:p>
            <a:r>
              <a:rPr lang="ru-RU" dirty="0" smtClean="0"/>
              <a:t>Изобразительное искусство</a:t>
            </a:r>
          </a:p>
          <a:p>
            <a:r>
              <a:rPr lang="ru-RU" dirty="0" smtClean="0"/>
              <a:t>Музыка, театр</a:t>
            </a:r>
          </a:p>
          <a:p>
            <a:r>
              <a:rPr lang="ru-RU" dirty="0" smtClean="0"/>
              <a:t>НОД по другим разделам программ</a:t>
            </a:r>
          </a:p>
          <a:p>
            <a:r>
              <a:rPr lang="ru-RU" dirty="0" smtClean="0"/>
              <a:t>Игра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091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Условия развития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речевой активности  детей раннего возраста в рамках ФГОС.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Внимательное и  бережливое отношение взрослого к ребёнку.</a:t>
            </a:r>
          </a:p>
          <a:p>
            <a:r>
              <a:rPr lang="ru-RU" sz="2000" b="1" dirty="0" smtClean="0"/>
              <a:t>Организация совместной деятельности  ребёнка со взрослым доступной по форме и средствам.</a:t>
            </a:r>
          </a:p>
          <a:p>
            <a:r>
              <a:rPr lang="ru-RU" sz="2000" b="1" dirty="0" smtClean="0"/>
              <a:t>Правильный  подход воспитателя к организации образовательного процесса.</a:t>
            </a:r>
          </a:p>
          <a:p>
            <a:r>
              <a:rPr lang="ru-RU" sz="2000" b="1" dirty="0" smtClean="0"/>
              <a:t>Создание образовательного пространства, предоставляющего необходимые и достаточные возможности  для игрового, сенсорного , речевого и двигательного развития с разными материалами.</a:t>
            </a:r>
          </a:p>
          <a:p>
            <a:r>
              <a:rPr lang="ru-RU" sz="2000" b="1" dirty="0" smtClean="0"/>
              <a:t>Налаживание тесного контакта воспитателя с родителями является одним из главных условий для развития речевой активности ребёнка.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67600" cy="1143000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i="1" cap="none" dirty="0" smtClean="0">
                <a:ln/>
                <a:solidFill>
                  <a:schemeClr val="accent3"/>
                </a:solidFill>
              </a:rPr>
            </a:br>
            <a:r>
              <a:rPr lang="ru-RU" sz="4900" b="1" cap="none" dirty="0" smtClean="0">
                <a:ln/>
                <a:solidFill>
                  <a:schemeClr val="accent3"/>
                </a:solidFill>
              </a:rPr>
              <a:t>Тревожные признаки:</a:t>
            </a:r>
            <a:br>
              <a:rPr lang="ru-RU" sz="4900" b="1" cap="none" dirty="0" smtClean="0">
                <a:ln/>
                <a:solidFill>
                  <a:schemeClr val="accent3"/>
                </a:solidFill>
              </a:rPr>
            </a:br>
            <a:endParaRPr lang="ru-RU" sz="49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813" y="1600200"/>
            <a:ext cx="7900987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 smtClean="0"/>
              <a:t>Не называет полностью имя и фамилию.</a:t>
            </a:r>
          </a:p>
          <a:p>
            <a:pPr>
              <a:defRPr/>
            </a:pPr>
            <a:r>
              <a:rPr lang="ru-RU" dirty="0" smtClean="0"/>
              <a:t>Не понимает значения вопросов «Что?», «Где?»</a:t>
            </a:r>
          </a:p>
          <a:p>
            <a:pPr>
              <a:defRPr/>
            </a:pPr>
            <a:r>
              <a:rPr lang="ru-RU" dirty="0" smtClean="0"/>
              <a:t>Много использует слов, значения которых понятно только ребенку («тарабарщина»).</a:t>
            </a:r>
          </a:p>
          <a:p>
            <a:pPr>
              <a:defRPr/>
            </a:pPr>
            <a:r>
              <a:rPr lang="ru-RU" dirty="0" smtClean="0"/>
              <a:t>Отвечает на вопрос  повтором  этого же вопроса.</a:t>
            </a:r>
          </a:p>
          <a:p>
            <a:pPr>
              <a:defRPr/>
            </a:pPr>
            <a:r>
              <a:rPr lang="ru-RU" dirty="0" smtClean="0"/>
              <a:t>Не использует больше одного слова за один раз.</a:t>
            </a:r>
          </a:p>
          <a:p>
            <a:pPr>
              <a:defRPr/>
            </a:pPr>
            <a:r>
              <a:rPr lang="ru-RU" dirty="0" smtClean="0"/>
              <a:t>Указывает на предмет, раньше, чем называют его.</a:t>
            </a:r>
          </a:p>
          <a:p>
            <a:pPr>
              <a:defRPr/>
            </a:pPr>
            <a:r>
              <a:rPr lang="ru-RU" dirty="0" smtClean="0"/>
              <a:t>Не может назвать каждый предмет на картинке.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Специальные приёмы развития и стимуляции речевой активности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Разговор </a:t>
            </a:r>
            <a:r>
              <a:rPr lang="ru-RU" dirty="0"/>
              <a:t>взрослого с самим собой в присутствии детей (сейчас мы пойдем одеваться на прогулку, мыть руки, открою кран и т.д.) </a:t>
            </a:r>
            <a:endParaRPr lang="ru-RU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Провокация </a:t>
            </a:r>
            <a:r>
              <a:rPr lang="ru-RU" dirty="0"/>
              <a:t>– искусственное непонимание действий </a:t>
            </a:r>
            <a:r>
              <a:rPr lang="ru-RU" dirty="0" smtClean="0"/>
              <a:t>ребенка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Распространение </a:t>
            </a:r>
            <a:r>
              <a:rPr lang="ru-RU" dirty="0"/>
              <a:t>– дополнение сказанного ребенком </a:t>
            </a:r>
            <a:endParaRPr lang="ru-RU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Использование </a:t>
            </a:r>
            <a:r>
              <a:rPr lang="ru-RU" dirty="0"/>
              <a:t>игровых упражнений совместно с ребенком с </a:t>
            </a:r>
            <a:r>
              <a:rPr lang="ru-RU" dirty="0" smtClean="0"/>
              <a:t>ребенком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Выбор </a:t>
            </a:r>
            <a:r>
              <a:rPr lang="ru-RU" dirty="0"/>
              <a:t>– предоставляйте ребенку возможность </a:t>
            </a:r>
            <a:r>
              <a:rPr lang="ru-RU" dirty="0" smtClean="0"/>
              <a:t>выбора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Игры </a:t>
            </a:r>
            <a:r>
              <a:rPr lang="ru-RU" dirty="0"/>
              <a:t>с природным </a:t>
            </a:r>
            <a:r>
              <a:rPr lang="ru-RU" dirty="0" smtClean="0"/>
              <a:t>материалом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Продуктивные </a:t>
            </a:r>
            <a:r>
              <a:rPr lang="ru-RU" dirty="0"/>
              <a:t>виды деятельности </a:t>
            </a:r>
            <a:endParaRPr lang="ru-RU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Замещение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750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F4C1F2C0FDFE4D9E638633EEE45F37" ma:contentTypeVersion="0" ma:contentTypeDescription="Создание документа." ma:contentTypeScope="" ma:versionID="771942795fe34b9113ae25c3d35ea518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9C02AC2-779E-4555-9686-86DFAC9A6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0FDD542-DE5D-4FDE-AB4E-9C19F6113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5E152-00B7-44DE-84D4-2E3C1C7C632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716</TotalTime>
  <Words>284</Words>
  <Application>Microsoft Office PowerPoint</Application>
  <PresentationFormat>Экран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Речевое развитие  детей раннего возраста в условиях реализации ФГОС ДО</vt:lpstr>
      <vt:lpstr>Речевое развитие</vt:lpstr>
      <vt:lpstr>Принципы развития речи</vt:lpstr>
      <vt:lpstr>Основные направления работы по развитию речи детей </vt:lpstr>
      <vt:lpstr>Методы развития речи</vt:lpstr>
      <vt:lpstr>Средства развития речи</vt:lpstr>
      <vt:lpstr>Условия развития  речевой активности  детей раннего возраста в рамках ФГОС. </vt:lpstr>
      <vt:lpstr> Тревожные признаки: </vt:lpstr>
      <vt:lpstr>Специальные приёмы развития и стимуляции речевой активности</vt:lpstr>
      <vt:lpstr>Это надо знать!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детей 2 – 3 лет</dc:title>
  <cp:lastModifiedBy>User</cp:lastModifiedBy>
  <cp:revision>98</cp:revision>
  <dcterms:modified xsi:type="dcterms:W3CDTF">2016-01-25T05:36:56Z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0x0101009FF4C1F2C0FDFE4D9E638633EEE45F37</vt:lpwstr>
  </property>
</Properties>
</file>