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5" r:id="rId6"/>
    <p:sldId id="266" r:id="rId7"/>
    <p:sldId id="268" r:id="rId8"/>
    <p:sldId id="269" r:id="rId9"/>
    <p:sldId id="271" r:id="rId10"/>
    <p:sldId id="273" r:id="rId11"/>
    <p:sldId id="274" r:id="rId12"/>
    <p:sldId id="275" r:id="rId13"/>
    <p:sldId id="277" r:id="rId14"/>
    <p:sldId id="278" r:id="rId15"/>
    <p:sldId id="280" r:id="rId16"/>
    <p:sldId id="281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44" autoAdjust="0"/>
    <p:restoredTop sz="94660"/>
  </p:normalViewPr>
  <p:slideViewPr>
    <p:cSldViewPr>
      <p:cViewPr varScale="1">
        <p:scale>
          <a:sx n="69" d="100"/>
          <a:sy n="69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92888" cy="122413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3399"/>
                </a:solidFill>
                <a:latin typeface="Monotype Corsiva" pitchFamily="66" charset="0"/>
              </a:rPr>
              <a:t>Государственное бюджетное образовательное учреждение </a:t>
            </a:r>
            <a:br>
              <a:rPr lang="ru-RU" sz="2800" dirty="0" smtClean="0">
                <a:solidFill>
                  <a:srgbClr val="FF3399"/>
                </a:solidFill>
                <a:latin typeface="Monotype Corsiva" pitchFamily="66" charset="0"/>
              </a:rPr>
            </a:br>
            <a:r>
              <a:rPr lang="ru-RU" sz="2800" dirty="0" smtClean="0">
                <a:solidFill>
                  <a:srgbClr val="FF3399"/>
                </a:solidFill>
                <a:latin typeface="Monotype Corsiva" pitchFamily="66" charset="0"/>
              </a:rPr>
              <a:t>Луганской Народной Республики «Дошкольное учебное учреждение «Ладушки»»</a:t>
            </a:r>
            <a:r>
              <a:rPr lang="ru-RU" sz="1800" dirty="0" smtClean="0">
                <a:solidFill>
                  <a:srgbClr val="FF3399"/>
                </a:solidFill>
              </a:rPr>
              <a:t/>
            </a:r>
            <a:br>
              <a:rPr lang="ru-RU" sz="1800" dirty="0" smtClean="0">
                <a:solidFill>
                  <a:srgbClr val="FF3399"/>
                </a:solidFill>
              </a:rPr>
            </a:br>
            <a:endParaRPr lang="ru-RU" sz="1800" dirty="0">
              <a:solidFill>
                <a:srgbClr val="FF3399"/>
              </a:solidFill>
              <a:latin typeface="Monotype Corsiva" pitchFamily="66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375248" y="1700808"/>
            <a:ext cx="6768752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Трудовое воспитание детей дошкольного возраста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6" name="Рисунок 5" descr="0_78703_a75b9cfe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060848"/>
            <a:ext cx="4371960" cy="4554125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5328592"/>
          </a:xfrm>
        </p:spPr>
        <p:txBody>
          <a:bodyPr>
            <a:normAutofit/>
          </a:bodyPr>
          <a:lstStyle/>
          <a:p>
            <a:pPr algn="ctr" fontAlgn="base">
              <a:lnSpc>
                <a:spcPct val="150000"/>
              </a:lnSpc>
              <a:buNone/>
            </a:pPr>
            <a:r>
              <a:rPr lang="ru-RU" sz="5200" b="1" dirty="0" smtClean="0">
                <a:solidFill>
                  <a:srgbClr val="002060"/>
                </a:solidFill>
                <a:latin typeface="Monotype Corsiva" pitchFamily="66" charset="0"/>
              </a:rPr>
              <a:t>Младшая группа</a:t>
            </a:r>
          </a:p>
          <a:p>
            <a:pPr marL="144000" algn="just" fontAlgn="base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Побуждать детей к самостоятельному выполнению элементарных поручений — готовить материалы к занятиям (кисти, доски для лепки и пр.); после игры убирать на место игрушки, строительный материал</a:t>
            </a:r>
          </a:p>
          <a:p>
            <a:pPr marL="144000" algn="just" fontAlgn="base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Приучать соблюдать порядок и чистоту в помещении и на участке детского сада</a:t>
            </a:r>
          </a:p>
          <a:p>
            <a:pPr marL="144000" algn="just" fontAlgn="base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Побуждать оказывать помощь взрослым, воспитывать бережное отношение к результатам их труда.</a:t>
            </a:r>
          </a:p>
          <a:p>
            <a:pPr marL="144000" algn="just" fontAlgn="base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Во второй половине года начинать формировать у детей умения, необходимые при дежурстве по столовой: помогать накрывать стол к обеду (раскладывать ложки и вилки, расставлять хлебницы, тарелки, чашки и т. п.).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424936" cy="3456384"/>
          </a:xfrm>
        </p:spPr>
        <p:txBody>
          <a:bodyPr>
            <a:normAutofit/>
          </a:bodyPr>
          <a:lstStyle/>
          <a:p>
            <a:pPr algn="ctr" fontAlgn="base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Средняя группа</a:t>
            </a:r>
          </a:p>
          <a:p>
            <a:pPr marL="144000" indent="-514350" algn="just" fontAlgn="base">
              <a:spcBef>
                <a:spcPts val="0"/>
              </a:spcBef>
              <a:buAutoNum type="arabicPeriod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Приучать детей поддерживать порядок в группе и на участке детского сада: убирать на место строительный материал, помогать воспитателю, подклеивать книги, коробки.</a:t>
            </a:r>
          </a:p>
          <a:p>
            <a:pPr marL="144000" indent="-514350" algn="just" fontAlgn="base">
              <a:spcBef>
                <a:spcPts val="0"/>
              </a:spcBef>
              <a:buNone/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4000" indent="-514350" algn="just" fontAlgn="base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Учить детей самостоятельно выполнять обязанности дежурных по столовой: аккуратно расставлять хлебницы, раскладывать столовые приборы (ложки, вилки, ножи).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616624"/>
          </a:xfrm>
        </p:spPr>
        <p:txBody>
          <a:bodyPr>
            <a:normAutofit/>
          </a:bodyPr>
          <a:lstStyle/>
          <a:p>
            <a:pPr algn="ctr" fontAlgn="base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Старшая группа</a:t>
            </a:r>
            <a:endParaRPr lang="ru-RU" sz="44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144000" indent="-514350" algn="just" fontAlgn="base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 детей помогать взрослым поддерживать порядок в группе: протирать игрушки и учебные пособия, мыть игрушки и строительный материал, ремонтировать книги, игрушки</a:t>
            </a:r>
          </a:p>
          <a:p>
            <a:pPr marL="144000" indent="-514350" algn="just" fontAlgn="base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умение наводить порядок на участке детского сада: подметать и очищать дорожки от мусора, зимой от снега, поливать песок в песочнице</a:t>
            </a:r>
          </a:p>
          <a:p>
            <a:pPr marL="144000" indent="-514350" algn="just" fontAlgn="base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 детей самостоятельно и добросовестно выполнять обязанности дежурных по столовой сервировать стол, убирать посуду после еды</a:t>
            </a:r>
          </a:p>
          <a:p>
            <a:pPr marL="144000" indent="-514350" algn="just" fontAlgn="base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 самостоятельно раскладывать подготовленные воспитателем материалы для занятий, убирать их, мыть кисточки, розетки для красок, палитру, протирать столы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700886">
            <a:off x="94730" y="531814"/>
            <a:ext cx="4283968" cy="1296144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Труд в природе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1961456"/>
            <a:ext cx="6120680" cy="489654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Разнообразный труд в природе доставляет детям много радости и содействует их 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всестороннему развитию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 процессе труда воспитываются любовь к природе, бережное отношение к ней. У детей развивается интерес к трудовой деятельности, сознательное, ответственное отношение к ней. В коллективе дети приучаются трудиться сообща, помогать друг другу.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435280" cy="6336704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ru-RU" sz="6300" b="1" dirty="0" smtClean="0">
                <a:solidFill>
                  <a:srgbClr val="002060"/>
                </a:solidFill>
                <a:latin typeface="Monotype Corsiva" pitchFamily="66" charset="0"/>
              </a:rPr>
              <a:t> </a:t>
            </a:r>
            <a:r>
              <a:rPr lang="ru-RU" sz="8000" b="1" dirty="0" smtClean="0">
                <a:solidFill>
                  <a:srgbClr val="002060"/>
                </a:solidFill>
                <a:latin typeface="Monotype Corsiva" pitchFamily="66" charset="0"/>
              </a:rPr>
              <a:t> Младшая группа</a:t>
            </a:r>
          </a:p>
          <a:p>
            <a:pPr marL="14400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Малыши помогают воспитателю ухаживать за животными и растениями в уголке природы и на участке. Их следует привлекать к совместному поливу комнатных растений. Он учит детей правильно поливать растения, обтирать крепкие кожистые листья влажной тряпочкой.</a:t>
            </a:r>
          </a:p>
          <a:p>
            <a:pPr marL="14400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сажают луковицы и крупные семена в землю, подготовленную воспитателем (в ящики, стаканчики, грунт), Поливают посадки. Следует привлекать детей и к сбору урожая овощей: выдергивать редис, морковь, репу.</a:t>
            </a:r>
          </a:p>
          <a:p>
            <a:pPr marL="14400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Вместе с воспитателем малыши кормят рыбок и птиц в уголке природы. Корм и его дозировку определяет воспитатель.</a:t>
            </a:r>
          </a:p>
          <a:p>
            <a:pPr marL="14400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выполняют </a:t>
            </a: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поручения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которые включают 1-2 трудовые операции (взять готовый корм для птиц и положить в кормушку, полить растение приготовленной водой и т. д.).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597352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9300" b="1" dirty="0" smtClean="0">
                <a:solidFill>
                  <a:srgbClr val="002060"/>
                </a:solidFill>
                <a:latin typeface="Monotype Corsiva" pitchFamily="66" charset="0"/>
              </a:rPr>
              <a:t>В средней группе</a:t>
            </a:r>
          </a:p>
          <a:p>
            <a:pPr marL="108000" indent="4320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Воспитанники должны самостоятельно поливать комнатные растения, пользуясь меркой, установленной воспитателем, обтирать растения с кожистыми листьями, вместе с воспитателем поддерживать чистоту растений с опушенными листьями, с листьями, имеющими зазубрины, с мелкими листьями (обливать, опрыскивать, чистить кисточкой),  рыхлить землю в цветочных горшках.  Дети овладевают первоначальными умениями выращивать растения: помогают взрослым готовить землю для посадок на участке (разравнивают граблями перекопанную землю), сажают крупные семена и луковицы, а затем их поливают, рыхлят землю между рядами, прогадывают грядки с растениями, ярко отличающимися от сорняков (салат, лук).</a:t>
            </a:r>
          </a:p>
          <a:p>
            <a:pPr marL="108000" indent="4320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Дети принимают участие в уборке участка: сгребают листья, разгребают снег на дорожках и т. д.</a:t>
            </a:r>
            <a:br>
              <a:rPr lang="ru-RU" sz="5500" dirty="0" smtClean="0">
                <a:latin typeface="Times New Roman" pitchFamily="18" charset="0"/>
                <a:cs typeface="Times New Roman" pitchFamily="18" charset="0"/>
              </a:rPr>
            </a:br>
            <a:endParaRPr lang="ru-RU" sz="5500" dirty="0" smtClean="0">
              <a:latin typeface="Times New Roman" pitchFamily="18" charset="0"/>
              <a:cs typeface="Times New Roman" pitchFamily="18" charset="0"/>
            </a:endParaRPr>
          </a:p>
          <a:p>
            <a:pPr marL="108000" indent="4320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Они приучаются самостоятельно кормить рыбок и птиц по установленной мерке, помогают убирать клетки (моют поилки, кормушки, вместе с воспитателем чистят клетки).</a:t>
            </a:r>
          </a:p>
          <a:p>
            <a:pPr algn="ctr">
              <a:lnSpc>
                <a:spcPct val="150000"/>
              </a:lnSpc>
              <a:buNone/>
            </a:pPr>
            <a:endParaRPr lang="ru-RU" sz="4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-171400"/>
            <a:ext cx="8712968" cy="594928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Старшая группа</a:t>
            </a:r>
          </a:p>
          <a:p>
            <a:pPr marL="144000" indent="-457200" algn="just">
              <a:spcBef>
                <a:spcPts val="0"/>
              </a:spcBef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Дети продолжают ухаживать за животными - обитателями уголка природы, за мелкими домашними животными, живущими на участке детского сада; подготавливают корм и кормят рыбок, птиц, зверьков, моют поилки и кормушки, чистят клетки для птиц. </a:t>
            </a:r>
          </a:p>
          <a:p>
            <a:pPr marL="144000" indent="-457200" algn="just">
              <a:spcBef>
                <a:spcPts val="0"/>
              </a:spcBef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 старшей группе вводятся дежурства детей в уголке природы. Организуя дежурства, воспитатель проводит занятие, на котором знакомит детей с обязанностями дежурных, напоминает способы ухода за объектами уголка природы, знакомит с новыми. Одновременно дежурят 2-4 человека.</a:t>
            </a:r>
          </a:p>
          <a:p>
            <a:pPr marL="144000" indent="-457200" algn="just">
              <a:spcBef>
                <a:spcPts val="0"/>
              </a:spcBef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уголке природы, в огороде и цветнике они выращивают растения: участвуют в перекопке земли и разделке грядок и клумб, сеют семена, высаживают рассаду, часть которой они могут вырастить в уголке природы, а затем поливают, пропалывают, рыхлят землю, собирают урожай.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endParaRPr lang="ru-RU" sz="4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24634">
            <a:off x="-233192" y="1543494"/>
            <a:ext cx="4425809" cy="137214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Ручной труд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521296"/>
            <a:ext cx="5040560" cy="6336704"/>
          </a:xfrm>
        </p:spPr>
        <p:txBody>
          <a:bodyPr>
            <a:normAutofit fontScale="92500" lnSpcReduction="20000"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Тесно связан с познавательным развитием, что помогает обогащать сознание детей новым содержанием, систематизировать накопленную и полученную информацию, развивать художественно-творческие способности и положительно-эмоциональное восприятие окружающего мира.  Ручной труд  осуществляется в старших группах детского сада. Но отдельные элементы ручного и художественного труда можно вводить уже в младших группах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Художественный труд в дошкольном учреждении представлен в двух направлениях: дети изготовляют поделки и учатся украшать своими изделиями помещение группы к праздникам, оформлять выставки и т.п.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87824" y="1484784"/>
            <a:ext cx="5148064" cy="237626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положительного отношения ребенка к труду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134804">
            <a:off x="-576189" y="-27388"/>
            <a:ext cx="6543978" cy="20504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Цель трудового воспитания дошкольника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399850">
            <a:off x="701012" y="3521902"/>
            <a:ext cx="62281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Формы организации трудовой 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деятельности </a:t>
            </a:r>
            <a:endParaRPr lang="ru-RU" sz="36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788024" y="4509120"/>
            <a:ext cx="36004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Трудовое поручение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Дежурство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Коллективный труд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67254">
            <a:off x="-1052230" y="823700"/>
            <a:ext cx="9144000" cy="1547664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2060"/>
                </a:solidFill>
                <a:latin typeface="Monotype Corsiva" pitchFamily="66" charset="0"/>
              </a:rPr>
              <a:t>Задачи трудового воспитания </a:t>
            </a:r>
            <a:br>
              <a:rPr lang="ru-RU" sz="49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4900" b="1" dirty="0" smtClean="0">
                <a:solidFill>
                  <a:srgbClr val="002060"/>
                </a:solidFill>
                <a:latin typeface="Monotype Corsiva" pitchFamily="66" charset="0"/>
              </a:rPr>
              <a:t>дошкольников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611560" y="3284984"/>
            <a:ext cx="3754760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47664" y="2105472"/>
            <a:ext cx="6373216" cy="47525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ознакомление с трудом взрослых и воспитание уважение к нему;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простейшим трудовым умениям и навыкам;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интереса к труду, трудолюбия и самостоятельности;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общественно – направленных мотивов труда, умений трудиться в коллективе и для коллектива.</a:t>
            </a:r>
          </a:p>
          <a:p>
            <a:endParaRPr lang="ru-RU" sz="2300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Средства трудового воспитания дошкольников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836712"/>
            <a:ext cx="5472608" cy="2592288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ознакомление с трудом взрослых;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обучение навыкам труда, организации и планированию деятельности;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организация труда детей в доступном им содержании.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75656" y="29249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  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Основные виды детского труда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453136" y="4077072"/>
            <a:ext cx="4690864" cy="204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самообслуживание,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хозяйственно – бытовой труд,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труд в природе,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ручной труд.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61222">
            <a:off x="1742815" y="1223133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Самообслуживание 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9449"/>
            <a:ext cx="4464496" cy="4968551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труд ребёнка, направленный на обслуживание самого себя (одеваться, раздеваться, приём пищи, санитарно-гигиенические процедуры). 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формирования навыков самообслуживания актуальна для всех возрастных групп.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08712"/>
          </a:xfrm>
        </p:spPr>
        <p:txBody>
          <a:bodyPr>
            <a:normAutofit fontScale="25000" lnSpcReduction="20000"/>
          </a:bodyPr>
          <a:lstStyle/>
          <a:p>
            <a:pPr marL="14400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76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 Младшая группа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Формировать у детей умения самостоятельно обслуживать себя (во время раздевания, одевания, умывания, еды) 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Продолжать учить детей под контролем взрослого, а потом самостоятельно мыть руки по мере загрязнения и перед едой, насухо вытирать лицо и руки личным полотенцем.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Учить приводить себя в порядок с помощью взрослого.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Формировать навык пользования индивидуальными предметами носовым платком, салфеткой, полотенцем, расческой, горшком).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Побуждать детей к самостоятельности во время еды, учить держать ложку в правой руке.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Обучать детей порядку одевания и раздевания.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Учить снимать одежду, обувь (расстегивать пуговицы спереди, застежки на липучках) при небольшой помощи взрослого.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Учить в определенном порядке аккуратно складывать одежду.</a:t>
            </a:r>
          </a:p>
          <a:p>
            <a:endParaRPr lang="ru-RU" sz="8000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400600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200" b="1" dirty="0" smtClean="0">
                <a:solidFill>
                  <a:srgbClr val="002060"/>
                </a:solidFill>
                <a:latin typeface="Monotype Corsiva" pitchFamily="66" charset="0"/>
              </a:rPr>
              <a:t>Средняя группа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Совершенствовать умения самостоятельно одеваться, раздеваться; приучать аккуратно складывать и вешать одежду с помощью взрослого, приводить ее в порядок - чистить, просушивать.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Воспитывать стремление быть всегда аккуратными, опрятными.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Воспитывать привычку самостоятельно умываться, мыть руки перед едой, по мере загрязнения, после пользования туалетом.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Закреплять умения пользоваться расческой, носовым платком.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Приучать при кашле и чихании отворачиваться и прикрывать нос и рот платком.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Продолжать учить пользоваться правильно столовыми приборами - ложкой, вилкой, ножом).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Учить полоскать рот после еды.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192688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ru-RU" sz="6300" b="1" dirty="0" smtClean="0">
                <a:solidFill>
                  <a:srgbClr val="002060"/>
                </a:solidFill>
                <a:latin typeface="Monotype Corsiva" pitchFamily="66" charset="0"/>
              </a:rPr>
              <a:t>Старшая группа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Формировать привычку ежедневно чистить зубы и умываться, по мере необходимости мыть руки.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Закреплять умение самостоятельно одеваться и раздеваться, аккуратно складывать в шкаф одежду, своевременно сушить мокрые вещи, ухаживать за обувью (мыть, протирать, чистить, убирать на место) 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Учить замечать и самостоятельно устранять непорядок в своем внешнем виде.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Формировать привычку бережно относиться к личным вещам.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Развивать желание помогать друг другу.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Приучать самостоятельно чистить зубы, следить за чистотой ногтей.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Соблюдать порядок в своем шкафу, раскладывать одежду в определенные места.</a:t>
            </a:r>
          </a:p>
          <a:p>
            <a:pPr marL="14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Учить опрятно убирать постель.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Хозяйственно-бытовой труд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36912"/>
            <a:ext cx="8208912" cy="1728192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поддержание чистоты и порядка в помещении (групповой, раздевальной, умывальной и спальной комнатах) и на участке, помощь взрослым при организации режимных процессов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896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Государственное бюджетное образовательное учреждение  Луганской Народной Республики «Дошкольное учебное учреждение «Ладушки»» </vt:lpstr>
      <vt:lpstr>Цель трудового воспитания дошкольника</vt:lpstr>
      <vt:lpstr>Задачи трудового воспитания  дошкольников </vt:lpstr>
      <vt:lpstr>Средства трудового воспитания дошкольников</vt:lpstr>
      <vt:lpstr>Самообслуживание </vt:lpstr>
      <vt:lpstr>Слайд 6</vt:lpstr>
      <vt:lpstr>Слайд 7</vt:lpstr>
      <vt:lpstr>Слайд 8</vt:lpstr>
      <vt:lpstr>Хозяйственно-бытовой труд</vt:lpstr>
      <vt:lpstr>Слайд 10</vt:lpstr>
      <vt:lpstr>Слайд 11</vt:lpstr>
      <vt:lpstr>Слайд 12</vt:lpstr>
      <vt:lpstr>Труд в природе</vt:lpstr>
      <vt:lpstr>Слайд 14</vt:lpstr>
      <vt:lpstr>Слайд 15</vt:lpstr>
      <vt:lpstr>Слайд 16</vt:lpstr>
      <vt:lpstr>Ручной труд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Маргарита</dc:creator>
  <cp:lastModifiedBy>Маргарита</cp:lastModifiedBy>
  <cp:revision>52</cp:revision>
  <dcterms:created xsi:type="dcterms:W3CDTF">2015-01-06T16:26:02Z</dcterms:created>
  <dcterms:modified xsi:type="dcterms:W3CDTF">2016-01-28T14:58:53Z</dcterms:modified>
</cp:coreProperties>
</file>