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  <p:sldId id="263" r:id="rId5"/>
    <p:sldId id="265" r:id="rId6"/>
    <p:sldId id="266" r:id="rId7"/>
    <p:sldId id="268" r:id="rId8"/>
    <p:sldId id="269" r:id="rId9"/>
    <p:sldId id="271" r:id="rId10"/>
    <p:sldId id="273" r:id="rId11"/>
    <p:sldId id="274" r:id="rId12"/>
    <p:sldId id="275" r:id="rId13"/>
    <p:sldId id="277" r:id="rId14"/>
    <p:sldId id="278" r:id="rId15"/>
    <p:sldId id="280" r:id="rId16"/>
    <p:sldId id="281" r:id="rId17"/>
    <p:sldId id="283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344" autoAdjust="0"/>
    <p:restoredTop sz="94660"/>
  </p:normalViewPr>
  <p:slideViewPr>
    <p:cSldViewPr>
      <p:cViewPr varScale="1">
        <p:scale>
          <a:sx n="69" d="100"/>
          <a:sy n="69" d="100"/>
        </p:scale>
        <p:origin x="-118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8"/>
    <p:sndAc>
      <p:stSnd>
        <p:snd r:embed="rId1" name="chimes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8"/>
    <p:sndAc>
      <p:stSnd>
        <p:snd r:embed="rId1" name="chimes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8"/>
    <p:sndAc>
      <p:stSnd>
        <p:snd r:embed="rId1" name="chimes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8"/>
    <p:sndAc>
      <p:stSnd>
        <p:snd r:embed="rId1" name="chimes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8"/>
    <p:sndAc>
      <p:stSnd>
        <p:snd r:embed="rId1" name="chimes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8"/>
    <p:sndAc>
      <p:stSnd>
        <p:snd r:embed="rId1" name="chimes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8"/>
    <p:sndAc>
      <p:stSnd>
        <p:snd r:embed="rId1" name="chimes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8"/>
    <p:sndAc>
      <p:stSnd>
        <p:snd r:embed="rId1" name="chimes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8"/>
    <p:sndAc>
      <p:stSnd>
        <p:snd r:embed="rId1" name="chimes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8"/>
    <p:sndAc>
      <p:stSnd>
        <p:snd r:embed="rId1" name="chimes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8"/>
    <p:sndAc>
      <p:stSnd>
        <p:snd r:embed="rId1" name="chimes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28.01.2016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wheel spokes="8"/>
    <p:sndAc>
      <p:stSnd>
        <p:snd r:embed="rId13" name="chimes.wav"/>
      </p:stSnd>
    </p:sndAc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404664"/>
            <a:ext cx="7992888" cy="1224136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FF3399"/>
                </a:solidFill>
                <a:latin typeface="Monotype Corsiva" pitchFamily="66" charset="0"/>
              </a:rPr>
              <a:t>Государственное бюджетное образовательное учреждение </a:t>
            </a:r>
            <a:br>
              <a:rPr lang="ru-RU" sz="2800" dirty="0" smtClean="0">
                <a:solidFill>
                  <a:srgbClr val="FF3399"/>
                </a:solidFill>
                <a:latin typeface="Monotype Corsiva" pitchFamily="66" charset="0"/>
              </a:rPr>
            </a:br>
            <a:r>
              <a:rPr lang="ru-RU" sz="2800" dirty="0" smtClean="0">
                <a:solidFill>
                  <a:srgbClr val="FF3399"/>
                </a:solidFill>
                <a:latin typeface="Monotype Corsiva" pitchFamily="66" charset="0"/>
              </a:rPr>
              <a:t>Луганской Народной Республики «Дошкольное учебное учреждение «Ладушки»»</a:t>
            </a:r>
            <a:r>
              <a:rPr lang="ru-RU" sz="1800" dirty="0" smtClean="0">
                <a:solidFill>
                  <a:srgbClr val="FF3399"/>
                </a:solidFill>
              </a:rPr>
              <a:t/>
            </a:r>
            <a:br>
              <a:rPr lang="ru-RU" sz="1800" dirty="0" smtClean="0">
                <a:solidFill>
                  <a:srgbClr val="FF3399"/>
                </a:solidFill>
              </a:rPr>
            </a:br>
            <a:endParaRPr lang="ru-RU" sz="1800" dirty="0">
              <a:solidFill>
                <a:srgbClr val="FF3399"/>
              </a:solidFill>
              <a:latin typeface="Monotype Corsiva" pitchFamily="66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2375248" y="1700808"/>
            <a:ext cx="6768752" cy="29523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3399"/>
                </a:solidFill>
                <a:effectLst/>
                <a:uLnTx/>
                <a:uFillTx/>
                <a:latin typeface="Monotype Corsiva" pitchFamily="66" charset="0"/>
                <a:ea typeface="+mj-ea"/>
                <a:cs typeface="+mj-cs"/>
              </a:rPr>
              <a:t>Трудовое воспитание детей дошкольного возраста</a:t>
            </a:r>
            <a:endParaRPr kumimoji="0" lang="ru-RU" sz="5400" b="0" i="0" u="none" strike="noStrike" kern="1200" cap="none" spc="0" normalizeH="0" baseline="0" noProof="0" dirty="0">
              <a:ln>
                <a:noFill/>
              </a:ln>
              <a:solidFill>
                <a:srgbClr val="FF3399"/>
              </a:solidFill>
              <a:effectLst/>
              <a:uLnTx/>
              <a:uFillTx/>
              <a:latin typeface="Monotype Corsiva" pitchFamily="66" charset="0"/>
              <a:ea typeface="+mj-ea"/>
              <a:cs typeface="+mj-cs"/>
            </a:endParaRPr>
          </a:p>
        </p:txBody>
      </p:sp>
      <p:pic>
        <p:nvPicPr>
          <p:cNvPr id="6" name="Рисунок 5" descr="0_78703_a75b9cfe_XL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3528" y="2060848"/>
            <a:ext cx="4371960" cy="4554125"/>
          </a:xfrm>
          <a:prstGeom prst="rect">
            <a:avLst/>
          </a:prstGeom>
        </p:spPr>
      </p:pic>
    </p:spTree>
  </p:cSld>
  <p:clrMapOvr>
    <a:masterClrMapping/>
  </p:clrMapOvr>
  <p:transition spd="slow">
    <p:wheel spokes="8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332656"/>
            <a:ext cx="8352928" cy="5328592"/>
          </a:xfrm>
        </p:spPr>
        <p:txBody>
          <a:bodyPr>
            <a:normAutofit/>
          </a:bodyPr>
          <a:lstStyle/>
          <a:p>
            <a:pPr algn="ctr" fontAlgn="base">
              <a:lnSpc>
                <a:spcPct val="150000"/>
              </a:lnSpc>
              <a:buNone/>
            </a:pPr>
            <a:r>
              <a:rPr lang="ru-RU" sz="5200" b="1" dirty="0" smtClean="0">
                <a:solidFill>
                  <a:srgbClr val="002060"/>
                </a:solidFill>
                <a:latin typeface="Monotype Corsiva" pitchFamily="66" charset="0"/>
              </a:rPr>
              <a:t>Младшая группа</a:t>
            </a:r>
          </a:p>
          <a:p>
            <a:pPr marL="144000" algn="just" fontAlgn="base">
              <a:spcBef>
                <a:spcPts val="0"/>
              </a:spcBef>
              <a:buNone/>
            </a:pPr>
            <a:r>
              <a:rPr lang="ru-RU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1. Побуждать детей к самостоятельному выполнению элементарных поручений — готовить материалы к занятиям (кисти, доски для лепки и пр.); после игры убирать на место игрушки, строительный материал</a:t>
            </a:r>
          </a:p>
          <a:p>
            <a:pPr marL="144000" algn="just" fontAlgn="base">
              <a:spcBef>
                <a:spcPts val="0"/>
              </a:spcBef>
              <a:buNone/>
            </a:pPr>
            <a:r>
              <a:rPr lang="ru-RU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2. Приучать соблюдать порядок и чистоту в помещении и на участке детского сада</a:t>
            </a:r>
          </a:p>
          <a:p>
            <a:pPr marL="144000" algn="just" fontAlgn="base">
              <a:spcBef>
                <a:spcPts val="0"/>
              </a:spcBef>
              <a:buNone/>
            </a:pPr>
            <a:r>
              <a:rPr lang="ru-RU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3. Побуждать оказывать помощь взрослым, воспитывать бережное отношение к результатам их труда.</a:t>
            </a:r>
          </a:p>
          <a:p>
            <a:pPr marL="144000" algn="just" fontAlgn="base">
              <a:spcBef>
                <a:spcPts val="0"/>
              </a:spcBef>
              <a:buNone/>
            </a:pPr>
            <a:r>
              <a:rPr lang="ru-RU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4. Во второй половине года начинать формировать у детей умения, необходимые при дежурстве по столовой: помогать накрывать стол к обеду (раскладывать ложки и вилки, расставлять хлебницы, тарелки, чашки и т. п.).</a:t>
            </a:r>
          </a:p>
        </p:txBody>
      </p:sp>
    </p:spTree>
  </p:cSld>
  <p:clrMapOvr>
    <a:masterClrMapping/>
  </p:clrMapOvr>
  <p:transition spd="slow">
    <p:wheel spokes="8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260648"/>
            <a:ext cx="8424936" cy="3456384"/>
          </a:xfrm>
        </p:spPr>
        <p:txBody>
          <a:bodyPr>
            <a:normAutofit/>
          </a:bodyPr>
          <a:lstStyle/>
          <a:p>
            <a:pPr algn="ctr" fontAlgn="base">
              <a:lnSpc>
                <a:spcPct val="150000"/>
              </a:lnSpc>
              <a:buNone/>
            </a:pPr>
            <a:r>
              <a:rPr lang="ru-RU" sz="4400" b="1" dirty="0" smtClean="0">
                <a:solidFill>
                  <a:srgbClr val="002060"/>
                </a:solidFill>
                <a:latin typeface="Monotype Corsiva" pitchFamily="66" charset="0"/>
              </a:rPr>
              <a:t>Средняя группа</a:t>
            </a:r>
          </a:p>
          <a:p>
            <a:pPr marL="144000" indent="-514350" algn="just" fontAlgn="base">
              <a:spcBef>
                <a:spcPts val="0"/>
              </a:spcBef>
              <a:buAutoNum type="arabicPeriod"/>
            </a:pPr>
            <a:r>
              <a:rPr lang="ru-RU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Приучать детей поддерживать порядок в группе и на участке детского сада: убирать на место строительный материал, помогать воспитателю, подклеивать книги, коробки.</a:t>
            </a:r>
          </a:p>
          <a:p>
            <a:pPr marL="144000" indent="-514350" algn="just" fontAlgn="base">
              <a:spcBef>
                <a:spcPts val="0"/>
              </a:spcBef>
              <a:buNone/>
            </a:pPr>
            <a:endParaRPr lang="ru-RU" sz="2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144000" indent="-514350" algn="just" fontAlgn="base">
              <a:spcBef>
                <a:spcPts val="0"/>
              </a:spcBef>
              <a:buNone/>
            </a:pPr>
            <a:r>
              <a:rPr lang="ru-RU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2. Учить детей самостоятельно выполнять обязанности дежурных по столовой: аккуратно расставлять хлебницы, раскладывать столовые приборы (ложки, вилки, ножи).</a:t>
            </a:r>
            <a:endParaRPr lang="ru-RU" sz="2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heel spokes="8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88640"/>
            <a:ext cx="8229600" cy="5616624"/>
          </a:xfrm>
        </p:spPr>
        <p:txBody>
          <a:bodyPr>
            <a:normAutofit/>
          </a:bodyPr>
          <a:lstStyle/>
          <a:p>
            <a:pPr algn="ctr" fontAlgn="base">
              <a:lnSpc>
                <a:spcPct val="150000"/>
              </a:lnSpc>
              <a:buNone/>
            </a:pPr>
            <a:r>
              <a:rPr lang="ru-RU" sz="4400" b="1" dirty="0" smtClean="0">
                <a:solidFill>
                  <a:srgbClr val="002060"/>
                </a:solidFill>
                <a:latin typeface="Monotype Corsiva" pitchFamily="66" charset="0"/>
              </a:rPr>
              <a:t>Старшая группа</a:t>
            </a:r>
            <a:endParaRPr lang="ru-RU" sz="4400" dirty="0" smtClean="0">
              <a:solidFill>
                <a:srgbClr val="002060"/>
              </a:solidFill>
              <a:latin typeface="Monotype Corsiva" pitchFamily="66" charset="0"/>
            </a:endParaRPr>
          </a:p>
          <a:p>
            <a:pPr marL="144000" indent="-514350" algn="just" fontAlgn="base">
              <a:spcBef>
                <a:spcPts val="0"/>
              </a:spcBef>
              <a:buFont typeface="+mj-lt"/>
              <a:buAutoNum type="arabicPeriod"/>
            </a:pPr>
            <a:r>
              <a:rPr lang="ru-RU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Учить детей помогать взрослым поддерживать порядок в группе: протирать игрушки и учебные пособия, мыть игрушки и строительный материал, ремонтировать книги, игрушки</a:t>
            </a:r>
          </a:p>
          <a:p>
            <a:pPr marL="144000" indent="-514350" algn="just" fontAlgn="base">
              <a:spcBef>
                <a:spcPts val="0"/>
              </a:spcBef>
              <a:buFont typeface="+mj-lt"/>
              <a:buAutoNum type="arabicPeriod"/>
            </a:pPr>
            <a:r>
              <a:rPr lang="ru-RU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Формировать умение наводить порядок на участке детского сада: подметать и очищать дорожки от мусора, зимой от снега, поливать песок в песочнице</a:t>
            </a:r>
          </a:p>
          <a:p>
            <a:pPr marL="144000" indent="-514350" algn="just" fontAlgn="base">
              <a:spcBef>
                <a:spcPts val="0"/>
              </a:spcBef>
              <a:buFont typeface="+mj-lt"/>
              <a:buAutoNum type="arabicPeriod"/>
            </a:pPr>
            <a:r>
              <a:rPr lang="ru-RU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Учить детей самостоятельно и добросовестно выполнять обязанности дежурных по столовой сервировать стол, убирать посуду после еды</a:t>
            </a:r>
          </a:p>
          <a:p>
            <a:pPr marL="144000" indent="-514350" algn="just" fontAlgn="base">
              <a:spcBef>
                <a:spcPts val="0"/>
              </a:spcBef>
              <a:buFont typeface="+mj-lt"/>
              <a:buAutoNum type="arabicPeriod"/>
            </a:pPr>
            <a:r>
              <a:rPr lang="ru-RU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Учить самостоятельно раскладывать подготовленные воспитателем материалы для занятий, убирать их, мыть кисточки, розетки для красок, палитру, протирать столы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 spd="slow">
    <p:wheel spokes="8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 rot="20700886">
            <a:off x="94730" y="531814"/>
            <a:ext cx="4283968" cy="1296144"/>
          </a:xfrm>
        </p:spPr>
        <p:txBody>
          <a:bodyPr/>
          <a:lstStyle/>
          <a:p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  <a:latin typeface="Monotype Corsiva" pitchFamily="66" charset="0"/>
              </a:rPr>
              <a:t>Труд в природе</a:t>
            </a:r>
            <a:endParaRPr lang="ru-RU" b="1" dirty="0">
              <a:solidFill>
                <a:schemeClr val="accent4">
                  <a:lumMod val="50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67744" y="1961456"/>
            <a:ext cx="6120680" cy="4896544"/>
          </a:xfrm>
        </p:spPr>
        <p:txBody>
          <a:bodyPr>
            <a:normAutofit/>
          </a:bodyPr>
          <a:lstStyle/>
          <a:p>
            <a:pPr algn="just">
              <a:spcBef>
                <a:spcPts val="0"/>
              </a:spcBef>
            </a:pP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Разнообразный труд в природе доставляет детям много радости и содействует их </a:t>
            </a:r>
            <a:r>
              <a:rPr lang="ru-RU" sz="2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всестороннему развитию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В процессе труда воспитываются любовь к природе, бережное отношение к ней. У детей развивается интерес к трудовой деятельности, сознательное, ответственное отношение к ней. В коллективе дети приучаются трудиться сообща, помогать друг другу.</a:t>
            </a:r>
            <a:endParaRPr lang="ru-RU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heel spokes="8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88640"/>
            <a:ext cx="8435280" cy="6336704"/>
          </a:xfrm>
        </p:spPr>
        <p:txBody>
          <a:bodyPr>
            <a:normAutofit fontScale="55000" lnSpcReduction="20000"/>
          </a:bodyPr>
          <a:lstStyle/>
          <a:p>
            <a:pPr algn="ctr">
              <a:lnSpc>
                <a:spcPct val="170000"/>
              </a:lnSpc>
              <a:buNone/>
            </a:pPr>
            <a:r>
              <a:rPr lang="ru-RU" sz="6300" b="1" dirty="0" smtClean="0">
                <a:solidFill>
                  <a:srgbClr val="002060"/>
                </a:solidFill>
                <a:latin typeface="Monotype Corsiva" pitchFamily="66" charset="0"/>
              </a:rPr>
              <a:t> </a:t>
            </a:r>
            <a:r>
              <a:rPr lang="ru-RU" sz="8000" b="1" dirty="0" smtClean="0">
                <a:solidFill>
                  <a:srgbClr val="002060"/>
                </a:solidFill>
                <a:latin typeface="Monotype Corsiva" pitchFamily="66" charset="0"/>
              </a:rPr>
              <a:t> Младшая группа</a:t>
            </a:r>
          </a:p>
          <a:p>
            <a:pPr marL="144000" indent="-514350" algn="just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Малыши помогают воспитателю ухаживать за животными и растениями в уголке природы и на участке. Их следует привлекать к совместному поливу комнатных растений. Он учит детей правильно поливать растения, обтирать крепкие кожистые листья влажной тряпочкой.</a:t>
            </a:r>
          </a:p>
          <a:p>
            <a:pPr marL="144000" indent="-514350" algn="just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Дети сажают луковицы и крупные семена в землю, подготовленную воспитателем (в ящики, стаканчики, грунт), Поливают посадки. Следует привлекать детей и к сбору урожая овощей: выдергивать редис, морковь, репу.</a:t>
            </a:r>
          </a:p>
          <a:p>
            <a:pPr marL="144000" indent="-514350" algn="just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Вместе с воспитателем малыши кормят рыбок и птиц в уголке природы. Корм и его дозировку определяет воспитатель.</a:t>
            </a:r>
          </a:p>
          <a:p>
            <a:pPr marL="144000" indent="-514350" algn="just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Дети выполняют </a:t>
            </a:r>
            <a:r>
              <a:rPr lang="ru-RU" sz="4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индивидуальные поручения</a:t>
            </a:r>
            <a:r>
              <a:rPr 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которые включают 1-2 трудовые операции (взять готовый корм для птиц и положить в кормушку, полить растение приготовленной водой и т. д.). 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wheel spokes="8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8964488" cy="6597352"/>
          </a:xfrm>
        </p:spPr>
        <p:txBody>
          <a:bodyPr>
            <a:normAutofit fontScale="40000" lnSpcReduction="20000"/>
          </a:bodyPr>
          <a:lstStyle/>
          <a:p>
            <a:pPr algn="ctr">
              <a:lnSpc>
                <a:spcPct val="150000"/>
              </a:lnSpc>
              <a:buNone/>
            </a:pPr>
            <a:r>
              <a:rPr lang="ru-RU" sz="9300" b="1" dirty="0" smtClean="0">
                <a:solidFill>
                  <a:srgbClr val="002060"/>
                </a:solidFill>
                <a:latin typeface="Monotype Corsiva" pitchFamily="66" charset="0"/>
              </a:rPr>
              <a:t>В средней группе</a:t>
            </a:r>
          </a:p>
          <a:p>
            <a:pPr marL="108000" indent="432000" algn="just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5500" dirty="0" smtClean="0">
                <a:latin typeface="Times New Roman" pitchFamily="18" charset="0"/>
                <a:cs typeface="Times New Roman" pitchFamily="18" charset="0"/>
              </a:rPr>
              <a:t>Воспитанники должны самостоятельно поливать комнатные растения, пользуясь меркой, установленной воспитателем, обтирать растения с кожистыми листьями, вместе с воспитателем поддерживать чистоту растений с опушенными листьями, с листьями, имеющими зазубрины, с мелкими листьями (обливать, опрыскивать, чистить кисточкой),  рыхлить землю в цветочных горшках.  Дети овладевают первоначальными умениями выращивать растения: помогают взрослым готовить землю для посадок на участке (разравнивают граблями перекопанную землю), сажают крупные семена и луковицы, а затем их поливают, рыхлят землю между рядами, прогадывают грядки с растениями, ярко отличающимися от сорняков (салат, лук).</a:t>
            </a:r>
          </a:p>
          <a:p>
            <a:pPr marL="108000" indent="43200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5500" dirty="0" smtClean="0">
                <a:latin typeface="Times New Roman" pitchFamily="18" charset="0"/>
                <a:cs typeface="Times New Roman" pitchFamily="18" charset="0"/>
              </a:rPr>
              <a:t>Дети принимают участие в уборке участка: сгребают листья, разгребают снег на дорожках и т. д.</a:t>
            </a:r>
            <a:br>
              <a:rPr lang="ru-RU" sz="5500" dirty="0" smtClean="0">
                <a:latin typeface="Times New Roman" pitchFamily="18" charset="0"/>
                <a:cs typeface="Times New Roman" pitchFamily="18" charset="0"/>
              </a:rPr>
            </a:br>
            <a:endParaRPr lang="ru-RU" sz="5500" dirty="0" smtClean="0">
              <a:latin typeface="Times New Roman" pitchFamily="18" charset="0"/>
              <a:cs typeface="Times New Roman" pitchFamily="18" charset="0"/>
            </a:endParaRPr>
          </a:p>
          <a:p>
            <a:pPr marL="108000" indent="432000" algn="just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5500" dirty="0" smtClean="0">
                <a:latin typeface="Times New Roman" pitchFamily="18" charset="0"/>
                <a:cs typeface="Times New Roman" pitchFamily="18" charset="0"/>
              </a:rPr>
              <a:t> Они приучаются самостоятельно кормить рыбок и птиц по установленной мерке, помогают убирать клетки (моют поилки, кормушки, вместе с воспитателем чистят клетки).</a:t>
            </a:r>
          </a:p>
          <a:p>
            <a:pPr algn="ctr">
              <a:lnSpc>
                <a:spcPct val="150000"/>
              </a:lnSpc>
              <a:buNone/>
            </a:pPr>
            <a:endParaRPr lang="ru-RU" sz="4400" dirty="0">
              <a:solidFill>
                <a:srgbClr val="00206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ransition spd="slow">
    <p:wheel spokes="8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-171400"/>
            <a:ext cx="8712968" cy="5949280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  <a:buNone/>
            </a:pPr>
            <a:r>
              <a:rPr lang="ru-RU" sz="4400" b="1" dirty="0" smtClean="0">
                <a:solidFill>
                  <a:srgbClr val="002060"/>
                </a:solidFill>
                <a:latin typeface="Monotype Corsiva" pitchFamily="66" charset="0"/>
              </a:rPr>
              <a:t>Старшая группа</a:t>
            </a:r>
          </a:p>
          <a:p>
            <a:pPr marL="144000" indent="-457200" algn="just">
              <a:spcBef>
                <a:spcPts val="0"/>
              </a:spcBef>
              <a:buAutoNum type="arabicPeriod"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Дети продолжают ухаживать за животными - обитателями уголка природы, за мелкими домашними животными, живущими на участке детского сада; подготавливают корм и кормят рыбок, птиц, зверьков, моют поилки и кормушки, чистят клетки для птиц. </a:t>
            </a:r>
          </a:p>
          <a:p>
            <a:pPr marL="144000" indent="-457200" algn="just">
              <a:spcBef>
                <a:spcPts val="0"/>
              </a:spcBef>
              <a:buAutoNum type="arabicPeriod"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В старшей группе вводятся дежурства детей в уголке природы. Организуя дежурства, воспитатель проводит занятие, на котором знакомит детей с обязанностями дежурных, напоминает способы ухода за объектами уголка природы, знакомит с новыми. Одновременно дежурят 2-4 человека.</a:t>
            </a:r>
          </a:p>
          <a:p>
            <a:pPr marL="144000" indent="-457200" algn="just">
              <a:spcBef>
                <a:spcPts val="0"/>
              </a:spcBef>
              <a:buAutoNum type="arabicPeriod"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В уголке природы, в огороде и цветнике они выращивают растения: участвуют в перекопке земли и разделке грядок и клумб, сеют семена, высаживают рассаду, часть которой они могут вырастить в уголке природы, а затем поливают, пропалывают, рыхлят землю, собирают урожай.</a:t>
            </a:r>
          </a:p>
          <a:p>
            <a:pPr marL="457200" indent="-457200" algn="just">
              <a:lnSpc>
                <a:spcPct val="150000"/>
              </a:lnSpc>
              <a:buNone/>
            </a:pPr>
            <a:endParaRPr lang="ru-RU" sz="2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50000"/>
              </a:lnSpc>
              <a:buNone/>
            </a:pPr>
            <a:endParaRPr lang="ru-RU" sz="4400" b="1" dirty="0">
              <a:solidFill>
                <a:srgbClr val="00206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ransition spd="slow">
    <p:wheel spokes="8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20924634">
            <a:off x="-233192" y="1543494"/>
            <a:ext cx="4425809" cy="1372146"/>
          </a:xfrm>
        </p:spPr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  <a:latin typeface="Monotype Corsiva" pitchFamily="66" charset="0"/>
              </a:rPr>
              <a:t>Ручной труд</a:t>
            </a:r>
            <a:endParaRPr lang="ru-RU" b="1" dirty="0">
              <a:solidFill>
                <a:srgbClr val="002060"/>
              </a:solidFill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779912" y="521296"/>
            <a:ext cx="5040560" cy="6336704"/>
          </a:xfrm>
        </p:spPr>
        <p:txBody>
          <a:bodyPr>
            <a:normAutofit fontScale="92500" lnSpcReduction="20000"/>
          </a:bodyPr>
          <a:lstStyle/>
          <a:p>
            <a:pPr marL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Тесно связан с познавательным развитием, что помогает обогащать сознание детей новым содержанием, систематизировать накопленную и полученную информацию, развивать художественно-творческие способности и положительно-эмоциональное восприятие окружающего мира.  Ручной труд  осуществляется в старших группах детского сада. Но отдельные элементы ручного и художественного труда можно вводить уже в младших группах</a:t>
            </a:r>
            <a:r>
              <a:rPr lang="ru-RU" sz="2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Художественный труд в дошкольном учреждении представлен в двух направлениях: дети изготовляют поделки и учатся украшать своими изделиями помещение группы к праздникам, оформлять выставки и т.п. </a:t>
            </a:r>
          </a:p>
          <a:p>
            <a:pPr marL="0" algn="just">
              <a:lnSpc>
                <a:spcPct val="110000"/>
              </a:lnSpc>
              <a:spcBef>
                <a:spcPts val="0"/>
              </a:spcBef>
              <a:buNone/>
            </a:pPr>
            <a:endParaRPr lang="ru-RU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heel spokes="8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2987824" y="1484784"/>
            <a:ext cx="5148064" cy="2376264"/>
          </a:xfrm>
        </p:spPr>
        <p:txBody>
          <a:bodyPr>
            <a:no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Формирование положительного отношения ребенка к труду</a:t>
            </a:r>
            <a:endParaRPr lang="ru-RU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 rot="21134804">
            <a:off x="-576189" y="-27388"/>
            <a:ext cx="6543978" cy="2050400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  <a:latin typeface="Monotype Corsiva" pitchFamily="66" charset="0"/>
              </a:rPr>
              <a:t>Цель трудового воспитания дошкольника</a:t>
            </a:r>
            <a:endParaRPr lang="ru-RU" sz="3600" b="1" dirty="0">
              <a:solidFill>
                <a:srgbClr val="002060"/>
              </a:solidFill>
              <a:latin typeface="Monotype Corsiva" pitchFamily="66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 rot="20399850">
            <a:off x="701012" y="3521902"/>
            <a:ext cx="622818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dirty="0" smtClean="0">
                <a:solidFill>
                  <a:srgbClr val="002060"/>
                </a:solidFill>
                <a:latin typeface="Monotype Corsiva" pitchFamily="66" charset="0"/>
              </a:rPr>
              <a:t>Формы организации трудовой </a:t>
            </a:r>
          </a:p>
          <a:p>
            <a:pPr algn="ctr"/>
            <a:r>
              <a:rPr lang="ru-RU" sz="3600" dirty="0" smtClean="0">
                <a:solidFill>
                  <a:srgbClr val="002060"/>
                </a:solidFill>
                <a:latin typeface="Monotype Corsiva" pitchFamily="66" charset="0"/>
              </a:rPr>
              <a:t>деятельности </a:t>
            </a:r>
            <a:endParaRPr lang="ru-RU" sz="3600" dirty="0"/>
          </a:p>
        </p:txBody>
      </p:sp>
      <p:sp>
        <p:nvSpPr>
          <p:cNvPr id="6" name="Содержимое 2"/>
          <p:cNvSpPr txBox="1">
            <a:spLocks/>
          </p:cNvSpPr>
          <p:nvPr/>
        </p:nvSpPr>
        <p:spPr>
          <a:xfrm>
            <a:off x="4788024" y="4509120"/>
            <a:ext cx="3600400" cy="15841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Трудовое поручение 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Дежурство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Коллективный труд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heel spokes="8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20967254">
            <a:off x="-1052230" y="823700"/>
            <a:ext cx="9144000" cy="1547664"/>
          </a:xfrm>
        </p:spPr>
        <p:txBody>
          <a:bodyPr>
            <a:normAutofit fontScale="90000"/>
          </a:bodyPr>
          <a:lstStyle/>
          <a:p>
            <a:r>
              <a:rPr lang="ru-RU" sz="4900" b="1" dirty="0" smtClean="0">
                <a:solidFill>
                  <a:srgbClr val="002060"/>
                </a:solidFill>
                <a:latin typeface="Monotype Corsiva" pitchFamily="66" charset="0"/>
              </a:rPr>
              <a:t>Задачи трудового воспитания </a:t>
            </a:r>
            <a:br>
              <a:rPr lang="ru-RU" sz="4900" b="1" dirty="0" smtClean="0">
                <a:solidFill>
                  <a:srgbClr val="002060"/>
                </a:solidFill>
                <a:latin typeface="Monotype Corsiva" pitchFamily="66" charset="0"/>
              </a:rPr>
            </a:br>
            <a:r>
              <a:rPr lang="ru-RU" sz="4900" b="1" dirty="0" smtClean="0">
                <a:solidFill>
                  <a:srgbClr val="002060"/>
                </a:solidFill>
                <a:latin typeface="Monotype Corsiva" pitchFamily="66" charset="0"/>
              </a:rPr>
              <a:t>дошкольников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6" name="Содержимое 3"/>
          <p:cNvSpPr txBox="1">
            <a:spLocks/>
          </p:cNvSpPr>
          <p:nvPr/>
        </p:nvSpPr>
        <p:spPr>
          <a:xfrm>
            <a:off x="611560" y="3284984"/>
            <a:ext cx="3754760" cy="13247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47664" y="2105472"/>
            <a:ext cx="6373216" cy="4752528"/>
          </a:xfr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  <a:buFont typeface="Wingdings" pitchFamily="2" charset="2"/>
              <a:buChar char="Ø"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ознакомление с трудом взрослых и воспитание уважение к нему;</a:t>
            </a:r>
          </a:p>
          <a:p>
            <a:pPr algn="just">
              <a:spcBef>
                <a:spcPts val="0"/>
              </a:spcBef>
              <a:buFont typeface="Wingdings" pitchFamily="2" charset="2"/>
              <a:buChar char="Ø"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обучение простейшим трудовым умениям и навыкам; </a:t>
            </a:r>
          </a:p>
          <a:p>
            <a:pPr algn="just">
              <a:spcBef>
                <a:spcPts val="0"/>
              </a:spcBef>
              <a:buFont typeface="Wingdings" pitchFamily="2" charset="2"/>
              <a:buChar char="Ø"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воспитание интереса к труду, трудолюбия и самостоятельности;</a:t>
            </a:r>
          </a:p>
          <a:p>
            <a:pPr algn="just">
              <a:spcBef>
                <a:spcPts val="0"/>
              </a:spcBef>
              <a:buFont typeface="Wingdings" pitchFamily="2" charset="2"/>
              <a:buChar char="Ø"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воспитание общественно – направленных мотивов труда, умений трудиться в коллективе и для коллектива.</a:t>
            </a:r>
          </a:p>
          <a:p>
            <a:endParaRPr lang="ru-RU" sz="2300" dirty="0"/>
          </a:p>
        </p:txBody>
      </p:sp>
    </p:spTree>
  </p:cSld>
  <p:clrMapOvr>
    <a:masterClrMapping/>
  </p:clrMapOvr>
  <p:transition spd="slow">
    <p:wheel spokes="8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1143000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  <a:latin typeface="Monotype Corsiva" pitchFamily="66" charset="0"/>
              </a:rPr>
              <a:t>Средства трудового воспитания дошкольников</a:t>
            </a:r>
            <a:endParaRPr lang="ru-RU" sz="3600" b="1" dirty="0">
              <a:solidFill>
                <a:srgbClr val="002060"/>
              </a:solidFill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907704" y="836712"/>
            <a:ext cx="5472608" cy="2592288"/>
          </a:xfrm>
        </p:spPr>
        <p:txBody>
          <a:bodyPr>
            <a:normAutofit/>
          </a:bodyPr>
          <a:lstStyle/>
          <a:p>
            <a:pPr marL="0" algn="just">
              <a:spcBef>
                <a:spcPts val="0"/>
              </a:spcBef>
              <a:buFont typeface="Wingdings" pitchFamily="2" charset="2"/>
              <a:buChar char="Ø"/>
            </a:pP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ознакомление с трудом взрослых;</a:t>
            </a:r>
          </a:p>
          <a:p>
            <a:pPr marL="0" algn="just">
              <a:spcBef>
                <a:spcPts val="0"/>
              </a:spcBef>
              <a:buFont typeface="Wingdings" pitchFamily="2" charset="2"/>
              <a:buChar char="Ø"/>
            </a:pP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обучение навыкам труда, организации и планированию деятельности;</a:t>
            </a:r>
          </a:p>
          <a:p>
            <a:pPr marL="0" algn="just">
              <a:spcBef>
                <a:spcPts val="0"/>
              </a:spcBef>
              <a:buFont typeface="Wingdings" pitchFamily="2" charset="2"/>
              <a:buChar char="Ø"/>
            </a:pP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организация труда детей в доступном им содержании.</a:t>
            </a:r>
          </a:p>
          <a:p>
            <a:endParaRPr lang="ru-RU" dirty="0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1475656" y="292494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   </a:t>
            </a:r>
            <a:r>
              <a:rPr kumimoji="0" lang="ru-RU" sz="36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ru-RU" sz="36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Monotype Corsiva" pitchFamily="66" charset="0"/>
                <a:ea typeface="+mj-ea"/>
                <a:cs typeface="+mj-cs"/>
              </a:rPr>
              <a:t>Основные виды детского труда</a:t>
            </a: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Monotype Corsiva" pitchFamily="66" charset="0"/>
              <a:ea typeface="+mj-ea"/>
              <a:cs typeface="+mj-cs"/>
            </a:endParaRPr>
          </a:p>
        </p:txBody>
      </p:sp>
      <p:sp>
        <p:nvSpPr>
          <p:cNvPr id="7" name="Содержимое 2"/>
          <p:cNvSpPr txBox="1">
            <a:spLocks/>
          </p:cNvSpPr>
          <p:nvPr/>
        </p:nvSpPr>
        <p:spPr>
          <a:xfrm>
            <a:off x="4453136" y="4077072"/>
            <a:ext cx="4690864" cy="20448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ru-RU" sz="2400" b="0" i="0" u="none" strike="noStrike" kern="1200" cap="none" spc="0" normalizeH="0" baseline="0" noProof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самообслуживание,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ru-RU" sz="2400" b="0" i="0" u="none" strike="noStrike" kern="1200" cap="none" spc="0" normalizeH="0" baseline="0" noProof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хозяйственно – бытовой труд,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ru-RU" sz="2400" b="0" i="0" u="none" strike="noStrike" kern="1200" cap="none" spc="0" normalizeH="0" baseline="0" noProof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труд в природе,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ru-RU" sz="2400" b="0" i="0" u="none" strike="noStrike" kern="1200" cap="none" spc="0" normalizeH="0" baseline="0" noProof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ручной труд.</a:t>
            </a: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heel spokes="8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1061222">
            <a:off x="1742815" y="1223133"/>
            <a:ext cx="8229600" cy="1143000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Monotype Corsiva" pitchFamily="66" charset="0"/>
              </a:rPr>
              <a:t>Самообслуживание </a:t>
            </a:r>
            <a:endParaRPr lang="ru-RU" b="1" dirty="0">
              <a:solidFill>
                <a:srgbClr val="002060"/>
              </a:solidFill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889449"/>
            <a:ext cx="4464496" cy="4968551"/>
          </a:xfrm>
        </p:spPr>
        <p:txBody>
          <a:bodyPr>
            <a:normAutofit/>
          </a:bodyPr>
          <a:lstStyle/>
          <a:p>
            <a:pPr marL="0" algn="just">
              <a:spcBef>
                <a:spcPts val="0"/>
              </a:spcBef>
              <a:buNone/>
            </a:pP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Это труд ребёнка, направленный на обслуживание самого себя (одеваться, раздеваться, приём пищи, санитарно-гигиенические процедуры). </a:t>
            </a:r>
          </a:p>
          <a:p>
            <a:pPr marL="0" algn="just">
              <a:spcBef>
                <a:spcPts val="0"/>
              </a:spcBef>
              <a:buNone/>
            </a:pPr>
            <a:endParaRPr lang="ru-RU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algn="just">
              <a:spcBef>
                <a:spcPts val="0"/>
              </a:spcBef>
              <a:buNone/>
            </a:pP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Задача формирования навыков самообслуживания актуальна для всех возрастных групп.</a:t>
            </a:r>
            <a:endParaRPr lang="ru-RU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heel spokes="8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88640"/>
            <a:ext cx="8640960" cy="6408712"/>
          </a:xfrm>
        </p:spPr>
        <p:txBody>
          <a:bodyPr>
            <a:normAutofit fontScale="25000" lnSpcReduction="20000"/>
          </a:bodyPr>
          <a:lstStyle/>
          <a:p>
            <a:pPr marL="144000" algn="ctr">
              <a:lnSpc>
                <a:spcPct val="170000"/>
              </a:lnSpc>
              <a:spcBef>
                <a:spcPts val="0"/>
              </a:spcBef>
              <a:buNone/>
            </a:pPr>
            <a:r>
              <a:rPr lang="ru-RU" sz="17600" b="1" dirty="0" smtClean="0">
                <a:solidFill>
                  <a:srgbClr val="002060"/>
                </a:solidFill>
                <a:latin typeface="Monotype Corsiva" pitchFamily="66" charset="0"/>
                <a:cs typeface="Times New Roman" pitchFamily="18" charset="0"/>
              </a:rPr>
              <a:t> Младшая группа</a:t>
            </a:r>
          </a:p>
          <a:p>
            <a:pPr marL="1440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8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1. Формировать у детей умения самостоятельно обслуживать себя (во время раздевания, одевания, умывания, еды) .</a:t>
            </a:r>
          </a:p>
          <a:p>
            <a:pPr marL="1440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8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2. Продолжать учить детей под контролем взрослого, а потом самостоятельно мыть руки по мере загрязнения и перед едой, насухо вытирать лицо и руки личным полотенцем.</a:t>
            </a:r>
          </a:p>
          <a:p>
            <a:pPr marL="1440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8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3. Учить приводить себя в порядок с помощью взрослого.</a:t>
            </a:r>
          </a:p>
          <a:p>
            <a:pPr marL="1440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8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4. Формировать навык пользования индивидуальными предметами носовым платком, салфеткой, полотенцем, расческой, горшком).</a:t>
            </a:r>
          </a:p>
          <a:p>
            <a:pPr marL="1440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8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5. Побуждать детей к самостоятельности во время еды, учить держать ложку в правой руке.</a:t>
            </a:r>
          </a:p>
          <a:p>
            <a:pPr marL="1440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8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6. Обучать детей порядку одевания и раздевания.</a:t>
            </a:r>
          </a:p>
          <a:p>
            <a:pPr marL="1440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8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7. Учить снимать одежду, обувь (расстегивать пуговицы спереди, застежки на липучках) при небольшой помощи взрослого.</a:t>
            </a:r>
          </a:p>
          <a:p>
            <a:pPr marL="1440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8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8. Учить в определенном порядке аккуратно складывать одежду.</a:t>
            </a:r>
          </a:p>
          <a:p>
            <a:endParaRPr lang="ru-RU" sz="8000" dirty="0"/>
          </a:p>
        </p:txBody>
      </p:sp>
    </p:spTree>
  </p:cSld>
  <p:clrMapOvr>
    <a:masterClrMapping/>
  </p:clrMapOvr>
  <p:transition spd="slow">
    <p:wheel spokes="8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260648"/>
            <a:ext cx="8640960" cy="5400600"/>
          </a:xfrm>
        </p:spPr>
        <p:txBody>
          <a:bodyPr>
            <a:normAutofit fontScale="85000" lnSpcReduction="20000"/>
          </a:bodyPr>
          <a:lstStyle/>
          <a:p>
            <a:pPr algn="ctr">
              <a:lnSpc>
                <a:spcPct val="150000"/>
              </a:lnSpc>
              <a:buNone/>
            </a:pPr>
            <a:r>
              <a:rPr lang="ru-RU" sz="5200" b="1" dirty="0" smtClean="0">
                <a:solidFill>
                  <a:srgbClr val="002060"/>
                </a:solidFill>
                <a:latin typeface="Monotype Corsiva" pitchFamily="66" charset="0"/>
              </a:rPr>
              <a:t>Средняя группа</a:t>
            </a:r>
          </a:p>
          <a:p>
            <a:pPr marL="1440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Совершенствовать умения самостоятельно одеваться, раздеваться; приучать аккуратно складывать и вешать одежду с помощью взрослого, приводить ее в порядок - чистить, просушивать.</a:t>
            </a:r>
          </a:p>
          <a:p>
            <a:pPr marL="1440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2. Воспитывать стремление быть всегда аккуратными, опрятными.</a:t>
            </a:r>
          </a:p>
          <a:p>
            <a:pPr marL="1440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3. Воспитывать привычку самостоятельно умываться, мыть руки перед едой, по мере загрязнения, после пользования туалетом.</a:t>
            </a:r>
          </a:p>
          <a:p>
            <a:pPr marL="1440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4. Закреплять умения пользоваться расческой, носовым платком.</a:t>
            </a:r>
          </a:p>
          <a:p>
            <a:pPr marL="1440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5. Приучать при кашле и чихании отворачиваться и прикрывать нос и рот платком.</a:t>
            </a:r>
          </a:p>
          <a:p>
            <a:pPr marL="1440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6. Продолжать учить пользоваться правильно столовыми приборами - ложкой, вилкой, ножом).</a:t>
            </a:r>
          </a:p>
          <a:p>
            <a:pPr marL="1440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7. Учить полоскать рот после еды.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 spd="slow">
    <p:wheel spokes="8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88640"/>
            <a:ext cx="8568952" cy="6192688"/>
          </a:xfrm>
        </p:spPr>
        <p:txBody>
          <a:bodyPr>
            <a:normAutofit fontScale="70000" lnSpcReduction="20000"/>
          </a:bodyPr>
          <a:lstStyle/>
          <a:p>
            <a:pPr algn="ctr">
              <a:lnSpc>
                <a:spcPct val="170000"/>
              </a:lnSpc>
              <a:buNone/>
            </a:pPr>
            <a:r>
              <a:rPr lang="ru-RU" sz="6300" b="1" dirty="0" smtClean="0">
                <a:solidFill>
                  <a:srgbClr val="002060"/>
                </a:solidFill>
                <a:latin typeface="Monotype Corsiva" pitchFamily="66" charset="0"/>
              </a:rPr>
              <a:t>Старшая группа</a:t>
            </a:r>
          </a:p>
          <a:p>
            <a:pPr marL="1440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1. Формировать привычку ежедневно чистить зубы и умываться, по мере необходимости мыть руки.</a:t>
            </a:r>
          </a:p>
          <a:p>
            <a:pPr marL="1440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2. Закреплять умение самостоятельно одеваться и раздеваться, аккуратно складывать в шкаф одежду, своевременно сушить мокрые вещи, ухаживать за обувью (мыть, протирать, чистить, убирать на место) .</a:t>
            </a:r>
          </a:p>
          <a:p>
            <a:pPr marL="1440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3. Учить замечать и самостоятельно устранять непорядок в своем внешнем виде.</a:t>
            </a:r>
          </a:p>
          <a:p>
            <a:pPr marL="1440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4. Формировать привычку бережно относиться к личным вещам.</a:t>
            </a:r>
          </a:p>
          <a:p>
            <a:pPr marL="1440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5. Развивать желание помогать друг другу.</a:t>
            </a:r>
          </a:p>
          <a:p>
            <a:pPr marL="1440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6. Приучать самостоятельно чистить зубы, следить за чистотой ногтей.</a:t>
            </a:r>
          </a:p>
          <a:p>
            <a:pPr marL="1440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7. Соблюдать порядок в своем шкафу, раскладывать одежду в определенные места.</a:t>
            </a:r>
          </a:p>
          <a:p>
            <a:pPr marL="1440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8. Учить опрятно убирать постель.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 spd="slow">
    <p:wheel spokes="8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143000"/>
          </a:xfrm>
        </p:spPr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  <a:latin typeface="Monotype Corsiva" pitchFamily="66" charset="0"/>
              </a:rPr>
              <a:t>Хозяйственно-бытовой труд</a:t>
            </a:r>
            <a:endParaRPr lang="ru-RU" b="1" dirty="0">
              <a:solidFill>
                <a:srgbClr val="002060"/>
              </a:solidFill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2636912"/>
            <a:ext cx="8208912" cy="1728192"/>
          </a:xfrm>
        </p:spPr>
        <p:txBody>
          <a:bodyPr>
            <a:normAutofit/>
          </a:bodyPr>
          <a:lstStyle/>
          <a:p>
            <a:pPr marL="0" algn="just">
              <a:spcBef>
                <a:spcPts val="0"/>
              </a:spcBef>
              <a:buNone/>
            </a:pP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Это поддержание чистоты и порядка в помещении (групповой, раздевальной, умывальной и спальной комнатах) и на участке, помощь взрослым при организации режимных процессов</a:t>
            </a:r>
            <a:r>
              <a:rPr lang="ru-RU" sz="2400" dirty="0" smtClean="0">
                <a:solidFill>
                  <a:srgbClr val="002060"/>
                </a:solidFill>
              </a:rPr>
              <a:t>.</a:t>
            </a:r>
            <a:endParaRPr lang="ru-RU" sz="24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spd="slow">
    <p:wheel spokes="8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442</TotalTime>
  <Words>896</Words>
  <Application>Microsoft Office PowerPoint</Application>
  <PresentationFormat>Экран (4:3)</PresentationFormat>
  <Paragraphs>87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Государственное бюджетное образовательное учреждение  Луганской Народной Республики «Дошкольное учебное учреждение «Ладушки»» </vt:lpstr>
      <vt:lpstr>Цель трудового воспитания дошкольника</vt:lpstr>
      <vt:lpstr>Задачи трудового воспитания  дошкольников </vt:lpstr>
      <vt:lpstr>Средства трудового воспитания дошкольников</vt:lpstr>
      <vt:lpstr>Самообслуживание </vt:lpstr>
      <vt:lpstr>Слайд 6</vt:lpstr>
      <vt:lpstr>Слайд 7</vt:lpstr>
      <vt:lpstr>Слайд 8</vt:lpstr>
      <vt:lpstr>Хозяйственно-бытовой труд</vt:lpstr>
      <vt:lpstr>Слайд 10</vt:lpstr>
      <vt:lpstr>Слайд 11</vt:lpstr>
      <vt:lpstr>Слайд 12</vt:lpstr>
      <vt:lpstr>Труд в природе</vt:lpstr>
      <vt:lpstr>Слайд 14</vt:lpstr>
      <vt:lpstr>Слайд 15</vt:lpstr>
      <vt:lpstr>Слайд 16</vt:lpstr>
      <vt:lpstr>Ручной труд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Маргарита</dc:creator>
  <cp:lastModifiedBy>Маргарита</cp:lastModifiedBy>
  <cp:revision>52</cp:revision>
  <dcterms:created xsi:type="dcterms:W3CDTF">2015-01-06T16:26:02Z</dcterms:created>
  <dcterms:modified xsi:type="dcterms:W3CDTF">2016-01-28T14:58:53Z</dcterms:modified>
</cp:coreProperties>
</file>