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60" r:id="rId7"/>
    <p:sldId id="259" r:id="rId8"/>
    <p:sldId id="270" r:id="rId9"/>
    <p:sldId id="269" r:id="rId10"/>
    <p:sldId id="261" r:id="rId11"/>
    <p:sldId id="263" r:id="rId12"/>
    <p:sldId id="262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985F-3403-4271-9673-A0B489E2FCE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ter03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00" y="0"/>
            <a:ext cx="91497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Занятие - игра</a:t>
            </a:r>
            <a:br>
              <a:rPr lang="ru-RU" sz="3600" dirty="0" smtClean="0"/>
            </a:br>
            <a:r>
              <a:rPr lang="ru-RU" sz="3600" dirty="0" smtClean="0"/>
              <a:t>               по автоматизации звука </a:t>
            </a:r>
            <a:r>
              <a:rPr lang="ru-RU" sz="5400" b="1" dirty="0" smtClean="0">
                <a:solidFill>
                  <a:srgbClr val="00B0F0"/>
                </a:solidFill>
              </a:rPr>
              <a:t>З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96044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               «Ошибки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                               Незнайки»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Учитель –логопед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Глазунова Л.В.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337108" cy="452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186570" cy="68856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Игра «Большой и маленький»</a:t>
            </a:r>
            <a:endParaRPr lang="ru-RU" dirty="0"/>
          </a:p>
        </p:txBody>
      </p:sp>
      <p:pic>
        <p:nvPicPr>
          <p:cNvPr id="5" name="Рисунок 4" descr="kravia01b.jpg"/>
          <p:cNvPicPr>
            <a:picLocks noChangeAspect="1"/>
          </p:cNvPicPr>
          <p:nvPr/>
        </p:nvPicPr>
        <p:blipFill>
          <a:blip r:embed="rId3" cstate="print"/>
          <a:srcRect l="72739" t="73100" r="1557" b="1701"/>
          <a:stretch>
            <a:fillRect/>
          </a:stretch>
        </p:blipFill>
        <p:spPr>
          <a:xfrm>
            <a:off x="5724128" y="4653136"/>
            <a:ext cx="1872208" cy="1728192"/>
          </a:xfrm>
          <a:prstGeom prst="rect">
            <a:avLst/>
          </a:prstGeom>
        </p:spPr>
      </p:pic>
      <p:pic>
        <p:nvPicPr>
          <p:cNvPr id="6" name="Рисунок 5" descr="kravia01b.jpg"/>
          <p:cNvPicPr>
            <a:picLocks noChangeAspect="1"/>
          </p:cNvPicPr>
          <p:nvPr/>
        </p:nvPicPr>
        <p:blipFill>
          <a:blip r:embed="rId3" cstate="print"/>
          <a:srcRect l="72739" t="48950" r="568" b="25850"/>
          <a:stretch>
            <a:fillRect/>
          </a:stretch>
        </p:blipFill>
        <p:spPr>
          <a:xfrm>
            <a:off x="971600" y="1412776"/>
            <a:ext cx="3159351" cy="2808312"/>
          </a:xfrm>
          <a:prstGeom prst="rect">
            <a:avLst/>
          </a:prstGeom>
        </p:spPr>
      </p:pic>
      <p:pic>
        <p:nvPicPr>
          <p:cNvPr id="7" name="Рисунок 6" descr="kravia01b.jpg"/>
          <p:cNvPicPr>
            <a:picLocks noChangeAspect="1"/>
          </p:cNvPicPr>
          <p:nvPr/>
        </p:nvPicPr>
        <p:blipFill>
          <a:blip r:embed="rId3" cstate="print"/>
          <a:srcRect l="72739" t="48950" r="568" b="25850"/>
          <a:stretch>
            <a:fillRect/>
          </a:stretch>
        </p:blipFill>
        <p:spPr>
          <a:xfrm>
            <a:off x="1403648" y="4653136"/>
            <a:ext cx="1944216" cy="1728192"/>
          </a:xfrm>
          <a:prstGeom prst="rect">
            <a:avLst/>
          </a:prstGeom>
        </p:spPr>
      </p:pic>
      <p:pic>
        <p:nvPicPr>
          <p:cNvPr id="8" name="Рисунок 7" descr="kravia01b.jpg"/>
          <p:cNvPicPr>
            <a:picLocks noChangeAspect="1"/>
          </p:cNvPicPr>
          <p:nvPr/>
        </p:nvPicPr>
        <p:blipFill>
          <a:blip r:embed="rId3" cstate="print"/>
          <a:srcRect l="72739" t="73100" r="1557" b="1701"/>
          <a:stretch>
            <a:fillRect/>
          </a:stretch>
        </p:blipFill>
        <p:spPr>
          <a:xfrm>
            <a:off x="4932040" y="1484784"/>
            <a:ext cx="2988332" cy="275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-53720"/>
            <a:ext cx="9186232" cy="68853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«Четвертый лишний» </a:t>
            </a:r>
            <a:endParaRPr lang="ru-RU" dirty="0"/>
          </a:p>
        </p:txBody>
      </p:sp>
      <p:pic>
        <p:nvPicPr>
          <p:cNvPr id="5" name="Рисунок 4" descr="shalun-1.jpg"/>
          <p:cNvPicPr>
            <a:picLocks noChangeAspect="1"/>
          </p:cNvPicPr>
          <p:nvPr/>
        </p:nvPicPr>
        <p:blipFill>
          <a:blip r:embed="rId3" cstate="print"/>
          <a:srcRect l="61719" t="49705" r="8332" b="26900"/>
          <a:stretch>
            <a:fillRect/>
          </a:stretch>
        </p:blipFill>
        <p:spPr>
          <a:xfrm>
            <a:off x="1691680" y="1412776"/>
            <a:ext cx="2304256" cy="2232248"/>
          </a:xfrm>
          <a:prstGeom prst="rect">
            <a:avLst/>
          </a:prstGeom>
        </p:spPr>
      </p:pic>
      <p:pic>
        <p:nvPicPr>
          <p:cNvPr id="6" name="Рисунок 5" descr="shalun-1.jpg"/>
          <p:cNvPicPr>
            <a:picLocks noChangeAspect="1"/>
          </p:cNvPicPr>
          <p:nvPr/>
        </p:nvPicPr>
        <p:blipFill>
          <a:blip r:embed="rId3" cstate="print"/>
          <a:srcRect l="5209" t="72795" r="67068" b="4851"/>
          <a:stretch>
            <a:fillRect/>
          </a:stretch>
        </p:blipFill>
        <p:spPr>
          <a:xfrm>
            <a:off x="5148064" y="1412776"/>
            <a:ext cx="2160240" cy="2160240"/>
          </a:xfrm>
          <a:prstGeom prst="rect">
            <a:avLst/>
          </a:prstGeom>
        </p:spPr>
      </p:pic>
      <p:pic>
        <p:nvPicPr>
          <p:cNvPr id="7" name="Рисунок 6" descr="shalun-1.jpg"/>
          <p:cNvPicPr>
            <a:picLocks noChangeAspect="1"/>
          </p:cNvPicPr>
          <p:nvPr/>
        </p:nvPicPr>
        <p:blipFill>
          <a:blip r:embed="rId3" cstate="print"/>
          <a:srcRect l="65107" t="73499" r="8850" b="4451"/>
          <a:stretch>
            <a:fillRect/>
          </a:stretch>
        </p:blipFill>
        <p:spPr>
          <a:xfrm>
            <a:off x="5216642" y="4005064"/>
            <a:ext cx="2163669" cy="2271852"/>
          </a:xfrm>
          <a:prstGeom prst="rect">
            <a:avLst/>
          </a:prstGeom>
        </p:spPr>
      </p:pic>
      <p:pic>
        <p:nvPicPr>
          <p:cNvPr id="8" name="Рисунок 7" descr="shalun-2.jpg"/>
          <p:cNvPicPr>
            <a:picLocks noChangeAspect="1"/>
          </p:cNvPicPr>
          <p:nvPr/>
        </p:nvPicPr>
        <p:blipFill>
          <a:blip r:embed="rId4" cstate="print"/>
          <a:srcRect l="33424" t="73100" r="37915" b="4851"/>
          <a:stretch>
            <a:fillRect/>
          </a:stretch>
        </p:blipFill>
        <p:spPr>
          <a:xfrm>
            <a:off x="1619672" y="4005064"/>
            <a:ext cx="234197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2005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«Один – много»</a:t>
            </a:r>
            <a:endParaRPr lang="ru-RU" dirty="0"/>
          </a:p>
        </p:txBody>
      </p:sp>
      <p:pic>
        <p:nvPicPr>
          <p:cNvPr id="5" name="Рисунок 4" descr="shalun-1.jpg"/>
          <p:cNvPicPr>
            <a:picLocks noChangeAspect="1"/>
          </p:cNvPicPr>
          <p:nvPr/>
        </p:nvPicPr>
        <p:blipFill>
          <a:blip r:embed="rId3" cstate="print"/>
          <a:srcRect l="35158" t="72449" r="36195" b="4451"/>
          <a:stretch>
            <a:fillRect/>
          </a:stretch>
        </p:blipFill>
        <p:spPr>
          <a:xfrm>
            <a:off x="1403648" y="1916832"/>
            <a:ext cx="1584176" cy="1584176"/>
          </a:xfrm>
          <a:prstGeom prst="rect">
            <a:avLst/>
          </a:prstGeom>
        </p:spPr>
      </p:pic>
      <p:pic>
        <p:nvPicPr>
          <p:cNvPr id="6" name="Рисунок 5" descr="shalun-1.jpg"/>
          <p:cNvPicPr>
            <a:picLocks noChangeAspect="1"/>
          </p:cNvPicPr>
          <p:nvPr/>
        </p:nvPicPr>
        <p:blipFill>
          <a:blip r:embed="rId3" cstate="print"/>
          <a:srcRect l="5209" t="72449" r="66144" b="4451"/>
          <a:stretch>
            <a:fillRect/>
          </a:stretch>
        </p:blipFill>
        <p:spPr>
          <a:xfrm>
            <a:off x="5868144" y="1844824"/>
            <a:ext cx="1584176" cy="1584176"/>
          </a:xfrm>
          <a:prstGeom prst="rect">
            <a:avLst/>
          </a:prstGeom>
        </p:spPr>
      </p:pic>
      <p:pic>
        <p:nvPicPr>
          <p:cNvPr id="7" name="Рисунок 6" descr="shalun-1.jpg"/>
          <p:cNvPicPr>
            <a:picLocks noChangeAspect="1"/>
          </p:cNvPicPr>
          <p:nvPr/>
        </p:nvPicPr>
        <p:blipFill>
          <a:blip r:embed="rId3" cstate="print"/>
          <a:srcRect l="35158" t="72449" r="36195" b="4451"/>
          <a:stretch>
            <a:fillRect/>
          </a:stretch>
        </p:blipFill>
        <p:spPr>
          <a:xfrm>
            <a:off x="755576" y="4293096"/>
            <a:ext cx="1584176" cy="1584176"/>
          </a:xfrm>
          <a:prstGeom prst="rect">
            <a:avLst/>
          </a:prstGeom>
        </p:spPr>
      </p:pic>
      <p:pic>
        <p:nvPicPr>
          <p:cNvPr id="8" name="Рисунок 7" descr="shalun-1.jpg"/>
          <p:cNvPicPr>
            <a:picLocks noChangeAspect="1"/>
          </p:cNvPicPr>
          <p:nvPr/>
        </p:nvPicPr>
        <p:blipFill>
          <a:blip r:embed="rId3" cstate="print"/>
          <a:srcRect l="5209" t="72449" r="66144" b="4451"/>
          <a:stretch>
            <a:fillRect/>
          </a:stretch>
        </p:blipFill>
        <p:spPr>
          <a:xfrm>
            <a:off x="6732240" y="4293096"/>
            <a:ext cx="1584176" cy="1584176"/>
          </a:xfrm>
          <a:prstGeom prst="rect">
            <a:avLst/>
          </a:prstGeom>
        </p:spPr>
      </p:pic>
      <p:pic>
        <p:nvPicPr>
          <p:cNvPr id="9" name="Рисунок 8" descr="shalun-1.jpg"/>
          <p:cNvPicPr>
            <a:picLocks noChangeAspect="1"/>
          </p:cNvPicPr>
          <p:nvPr/>
        </p:nvPicPr>
        <p:blipFill>
          <a:blip r:embed="rId3" cstate="print"/>
          <a:srcRect l="5209" t="72449" r="66144" b="4451"/>
          <a:stretch>
            <a:fillRect/>
          </a:stretch>
        </p:blipFill>
        <p:spPr>
          <a:xfrm>
            <a:off x="5148064" y="4293096"/>
            <a:ext cx="1584176" cy="1584176"/>
          </a:xfrm>
          <a:prstGeom prst="rect">
            <a:avLst/>
          </a:prstGeom>
        </p:spPr>
      </p:pic>
      <p:pic>
        <p:nvPicPr>
          <p:cNvPr id="10" name="Рисунок 9" descr="shalun-1.jpg"/>
          <p:cNvPicPr>
            <a:picLocks noChangeAspect="1"/>
          </p:cNvPicPr>
          <p:nvPr/>
        </p:nvPicPr>
        <p:blipFill>
          <a:blip r:embed="rId3" cstate="print"/>
          <a:srcRect l="35158" t="72449" r="36195" b="4451"/>
          <a:stretch>
            <a:fillRect/>
          </a:stretch>
        </p:blipFill>
        <p:spPr>
          <a:xfrm>
            <a:off x="2339752" y="4293096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6586" y="0"/>
            <a:ext cx="9330586" cy="69935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Чистоговорка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844824"/>
            <a:ext cx="302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Захар змея запускает,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6093296"/>
            <a:ext cx="2852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Зоя с зайкою играет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1306010285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52736"/>
            <a:ext cx="5282025" cy="3528392"/>
          </a:xfrm>
          <a:prstGeom prst="rect">
            <a:avLst/>
          </a:prstGeom>
        </p:spPr>
      </p:pic>
      <p:pic>
        <p:nvPicPr>
          <p:cNvPr id="9" name="Рисунок 8" descr="shalun-1.jpg"/>
          <p:cNvPicPr>
            <a:picLocks noChangeAspect="1"/>
          </p:cNvPicPr>
          <p:nvPr/>
        </p:nvPicPr>
        <p:blipFill>
          <a:blip r:embed="rId4" cstate="print"/>
          <a:srcRect l="61719" t="49705" r="8332" b="26900"/>
          <a:stretch>
            <a:fillRect/>
          </a:stretch>
        </p:blipFill>
        <p:spPr>
          <a:xfrm>
            <a:off x="6156176" y="4437112"/>
            <a:ext cx="230425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186570" cy="68856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Чистоговорка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996952"/>
            <a:ext cx="24881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Зимним утром</a:t>
            </a:r>
          </a:p>
          <a:p>
            <a:r>
              <a:rPr lang="ru-RU" sz="2800" dirty="0" smtClean="0"/>
              <a:t>от мороза</a:t>
            </a:r>
          </a:p>
          <a:p>
            <a:r>
              <a:rPr lang="ru-RU" sz="2800" dirty="0" smtClean="0"/>
              <a:t>На заре</a:t>
            </a:r>
          </a:p>
          <a:p>
            <a:r>
              <a:rPr lang="ru-RU" sz="2800" dirty="0" smtClean="0"/>
              <a:t>звенят берёзы.</a:t>
            </a:r>
            <a:endParaRPr lang="ru-RU" sz="2800" dirty="0"/>
          </a:p>
        </p:txBody>
      </p:sp>
      <p:pic>
        <p:nvPicPr>
          <p:cNvPr id="6" name="Рисунок 5" descr="00407968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628800"/>
            <a:ext cx="5796136" cy="475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186570" cy="68856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Помоги Незнайке</a:t>
            </a:r>
            <a:br>
              <a:rPr lang="ru-RU" sz="3600" dirty="0" smtClean="0"/>
            </a:br>
            <a:r>
              <a:rPr lang="ru-RU" sz="3600" dirty="0" smtClean="0"/>
              <a:t>красиво произносить звук </a:t>
            </a:r>
            <a:r>
              <a:rPr lang="ru-RU" sz="4900" b="1" dirty="0" smtClean="0">
                <a:solidFill>
                  <a:srgbClr val="00B0F0"/>
                </a:solidFill>
              </a:rPr>
              <a:t>З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12" name="Рисунок 11" descr="78039_html_384ca8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060848"/>
            <a:ext cx="2609088" cy="1420368"/>
          </a:xfrm>
          <a:prstGeom prst="rect">
            <a:avLst/>
          </a:prstGeom>
        </p:spPr>
      </p:pic>
      <p:pic>
        <p:nvPicPr>
          <p:cNvPr id="13" name="Рисунок 12" descr="96772_html_m62314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45024"/>
            <a:ext cx="2572512" cy="1560576"/>
          </a:xfrm>
          <a:prstGeom prst="rect">
            <a:avLst/>
          </a:prstGeom>
        </p:spPr>
      </p:pic>
      <p:pic>
        <p:nvPicPr>
          <p:cNvPr id="14" name="Рисунок 13" descr="96772_html_76beb7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653136"/>
            <a:ext cx="2895600" cy="158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6570" cy="68856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Научи Незнайку произносить звук </a:t>
            </a:r>
            <a:r>
              <a:rPr lang="ru-RU" sz="4900" b="1" dirty="0" smtClean="0">
                <a:solidFill>
                  <a:srgbClr val="00B0F0"/>
                </a:solidFill>
              </a:rPr>
              <a:t>З</a:t>
            </a:r>
            <a:endParaRPr lang="ru-RU" sz="49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353992" cy="5057821"/>
          </a:xfrm>
          <a:prstGeom prst="rect">
            <a:avLst/>
          </a:prstGeom>
        </p:spPr>
      </p:pic>
      <p:pic>
        <p:nvPicPr>
          <p:cNvPr id="6" name="Рисунок 5" descr="5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42132"/>
            <a:ext cx="2647762" cy="2639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4437112"/>
            <a:ext cx="1939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Губы улыбаются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5013176"/>
            <a:ext cx="2981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 широкому языку идет </a:t>
            </a:r>
          </a:p>
          <a:p>
            <a:r>
              <a:rPr lang="ru-RU" sz="2000" dirty="0" smtClean="0"/>
              <a:t>х</a:t>
            </a:r>
            <a:r>
              <a:rPr lang="ru-RU" sz="2000" dirty="0" smtClean="0"/>
              <a:t>олодный </a:t>
            </a:r>
            <a:r>
              <a:rPr lang="ru-RU" sz="2000" dirty="0" smtClean="0"/>
              <a:t>ветерок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6021288"/>
            <a:ext cx="3386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Спрячь язык за нижние </a:t>
            </a:r>
            <a:r>
              <a:rPr lang="ru-RU" sz="2000" dirty="0" smtClean="0"/>
              <a:t>зубы.</a:t>
            </a:r>
          </a:p>
          <a:p>
            <a:r>
              <a:rPr lang="ru-RU" sz="2000" dirty="0" smtClean="0"/>
              <a:t>Как поет комарик: </a:t>
            </a:r>
            <a:r>
              <a:rPr lang="ru-RU" sz="2000" dirty="0" err="1" smtClean="0"/>
              <a:t>з-з-з</a:t>
            </a:r>
            <a:r>
              <a:rPr lang="ru-RU" sz="2000" dirty="0" smtClean="0"/>
              <a:t>…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1"/>
            <a:ext cx="9186232" cy="68853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Помоги Незнайке спеть песенки</a:t>
            </a:r>
            <a:br>
              <a:rPr lang="ru-RU" sz="3200" dirty="0" smtClean="0"/>
            </a:br>
            <a:r>
              <a:rPr lang="ru-RU" sz="3200" dirty="0" smtClean="0"/>
              <a:t>(произнесение звука 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sz="3200" dirty="0" smtClean="0"/>
              <a:t> в слогах)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844824"/>
            <a:ext cx="31229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ЗА –  ЗА –  ЗА</a:t>
            </a:r>
          </a:p>
          <a:p>
            <a:endParaRPr lang="ru-RU" sz="4000" b="1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ЗЫ – ЗЫ – ЗЫ</a:t>
            </a:r>
          </a:p>
          <a:p>
            <a:endParaRPr lang="ru-RU" sz="4000" b="1" dirty="0" smtClean="0"/>
          </a:p>
          <a:p>
            <a:r>
              <a:rPr lang="ru-RU" sz="4000" b="1" dirty="0" smtClean="0">
                <a:solidFill>
                  <a:srgbClr val="FFFF00"/>
                </a:solidFill>
              </a:rPr>
              <a:t>ЗО –  ЗО – ЗО</a:t>
            </a:r>
          </a:p>
          <a:p>
            <a:endParaRPr lang="ru-RU" sz="4000" b="1" dirty="0" smtClean="0"/>
          </a:p>
          <a:p>
            <a:r>
              <a:rPr lang="ru-RU" sz="4000" b="1" dirty="0" smtClean="0">
                <a:solidFill>
                  <a:srgbClr val="0070C0"/>
                </a:solidFill>
              </a:rPr>
              <a:t>ЗУ –  ЗУ  -  ЗУ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3655728" cy="495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02592" cy="70475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Незнайка нашел клад</a:t>
            </a:r>
            <a:br>
              <a:rPr lang="ru-RU" sz="3600" dirty="0" smtClean="0"/>
            </a:br>
            <a:r>
              <a:rPr lang="ru-RU" sz="3600" dirty="0" smtClean="0"/>
              <a:t>(произнесение звука </a:t>
            </a:r>
            <a:r>
              <a:rPr lang="ru-RU" sz="4900" b="1" dirty="0" smtClean="0">
                <a:solidFill>
                  <a:srgbClr val="00B0F0"/>
                </a:solidFill>
              </a:rPr>
              <a:t>З</a:t>
            </a:r>
            <a:r>
              <a:rPr lang="ru-RU" sz="3600" dirty="0" smtClean="0"/>
              <a:t> в начале слов)</a:t>
            </a:r>
            <a:endParaRPr lang="ru-RU" sz="3600" dirty="0"/>
          </a:p>
        </p:txBody>
      </p:sp>
      <p:pic>
        <p:nvPicPr>
          <p:cNvPr id="8" name="Рисунок 7" descr="igra-koma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44824"/>
            <a:ext cx="8025218" cy="5230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9538" y="0"/>
            <a:ext cx="9203538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картинку посмотри и звук 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dirty="0" smtClean="0"/>
              <a:t>произнеси  (в начале  слов)</a:t>
            </a:r>
            <a:endParaRPr lang="ru-RU" dirty="0"/>
          </a:p>
        </p:txBody>
      </p:sp>
      <p:pic>
        <p:nvPicPr>
          <p:cNvPr id="6" name="Рисунок 5" descr="kravia01b.jpg"/>
          <p:cNvPicPr>
            <a:picLocks noChangeAspect="1"/>
          </p:cNvPicPr>
          <p:nvPr/>
        </p:nvPicPr>
        <p:blipFill>
          <a:blip r:embed="rId3" cstate="print"/>
          <a:srcRect l="24295" t="25850" r="50989" b="50000"/>
          <a:stretch>
            <a:fillRect/>
          </a:stretch>
        </p:blipFill>
        <p:spPr>
          <a:xfrm>
            <a:off x="755576" y="1988840"/>
            <a:ext cx="1800200" cy="1656184"/>
          </a:xfrm>
          <a:prstGeom prst="rect">
            <a:avLst/>
          </a:prstGeom>
        </p:spPr>
      </p:pic>
      <p:pic>
        <p:nvPicPr>
          <p:cNvPr id="7" name="Рисунок 6" descr="kravia01b.jpg"/>
          <p:cNvPicPr>
            <a:picLocks noChangeAspect="1"/>
          </p:cNvPicPr>
          <p:nvPr/>
        </p:nvPicPr>
        <p:blipFill>
          <a:blip r:embed="rId3" cstate="print"/>
          <a:srcRect l="568" r="74716" b="74150"/>
          <a:stretch>
            <a:fillRect/>
          </a:stretch>
        </p:blipFill>
        <p:spPr>
          <a:xfrm>
            <a:off x="683568" y="4293096"/>
            <a:ext cx="1800200" cy="1772816"/>
          </a:xfrm>
          <a:prstGeom prst="rect">
            <a:avLst/>
          </a:prstGeom>
        </p:spPr>
      </p:pic>
      <p:pic>
        <p:nvPicPr>
          <p:cNvPr id="8" name="Рисунок 7" descr="kravia01b.jpg"/>
          <p:cNvPicPr>
            <a:picLocks noChangeAspect="1"/>
          </p:cNvPicPr>
          <p:nvPr/>
        </p:nvPicPr>
        <p:blipFill>
          <a:blip r:embed="rId3" cstate="print"/>
          <a:srcRect t="25200" r="74295" b="49600"/>
          <a:stretch>
            <a:fillRect/>
          </a:stretch>
        </p:blipFill>
        <p:spPr>
          <a:xfrm>
            <a:off x="6516216" y="1988840"/>
            <a:ext cx="1872208" cy="1728192"/>
          </a:xfrm>
          <a:prstGeom prst="rect">
            <a:avLst/>
          </a:prstGeom>
        </p:spPr>
      </p:pic>
      <p:pic>
        <p:nvPicPr>
          <p:cNvPr id="9" name="Рисунок 8" descr="kravia01b.jpg"/>
          <p:cNvPicPr>
            <a:picLocks noChangeAspect="1"/>
          </p:cNvPicPr>
          <p:nvPr/>
        </p:nvPicPr>
        <p:blipFill>
          <a:blip r:embed="rId3" cstate="print"/>
          <a:srcRect l="72739" t="74150" r="1556" b="1701"/>
          <a:stretch>
            <a:fillRect/>
          </a:stretch>
        </p:blipFill>
        <p:spPr>
          <a:xfrm>
            <a:off x="3419872" y="1988840"/>
            <a:ext cx="1872208" cy="1656184"/>
          </a:xfrm>
          <a:prstGeom prst="rect">
            <a:avLst/>
          </a:prstGeom>
        </p:spPr>
      </p:pic>
      <p:pic>
        <p:nvPicPr>
          <p:cNvPr id="10" name="Рисунок 9" descr="kravia01b.jpg"/>
          <p:cNvPicPr>
            <a:picLocks noChangeAspect="1"/>
          </p:cNvPicPr>
          <p:nvPr/>
        </p:nvPicPr>
        <p:blipFill>
          <a:blip r:embed="rId3" cstate="print"/>
          <a:srcRect l="72739" t="48950" r="568" b="25850"/>
          <a:stretch>
            <a:fillRect/>
          </a:stretch>
        </p:blipFill>
        <p:spPr>
          <a:xfrm>
            <a:off x="6444208" y="4293096"/>
            <a:ext cx="1944216" cy="1728192"/>
          </a:xfrm>
          <a:prstGeom prst="rect">
            <a:avLst/>
          </a:prstGeom>
        </p:spPr>
      </p:pic>
      <p:pic>
        <p:nvPicPr>
          <p:cNvPr id="11" name="Рисунок 10" descr="kravia01b.jpg"/>
          <p:cNvPicPr>
            <a:picLocks noChangeAspect="1"/>
          </p:cNvPicPr>
          <p:nvPr/>
        </p:nvPicPr>
        <p:blipFill>
          <a:blip r:embed="rId3" cstate="print"/>
          <a:srcRect l="49011" t="48950" r="27262" b="25850"/>
          <a:stretch>
            <a:fillRect/>
          </a:stretch>
        </p:blipFill>
        <p:spPr>
          <a:xfrm>
            <a:off x="3491880" y="4365104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6570" cy="68856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Незнайка на прогулке  (звук 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sz="3200" dirty="0" smtClean="0"/>
              <a:t> в середине слов)</a:t>
            </a:r>
            <a:endParaRPr lang="ru-RU" sz="3200" dirty="0"/>
          </a:p>
        </p:txBody>
      </p:sp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2020683" cy="3130619"/>
          </a:xfrm>
          <a:prstGeom prst="rect">
            <a:avLst/>
          </a:prstGeom>
        </p:spPr>
      </p:pic>
      <p:pic>
        <p:nvPicPr>
          <p:cNvPr id="7" name="Рисунок 6" descr="0023-027-Derev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340768"/>
            <a:ext cx="2304256" cy="5024239"/>
          </a:xfrm>
          <a:prstGeom prst="rect">
            <a:avLst/>
          </a:prstGeom>
        </p:spPr>
      </p:pic>
      <p:pic>
        <p:nvPicPr>
          <p:cNvPr id="11" name="Рисунок 10" descr="kravia01d.jpg"/>
          <p:cNvPicPr>
            <a:picLocks noChangeAspect="1"/>
          </p:cNvPicPr>
          <p:nvPr/>
        </p:nvPicPr>
        <p:blipFill>
          <a:blip r:embed="rId5" cstate="print"/>
          <a:srcRect l="49785" t="1481" r="25323" b="66925"/>
          <a:stretch>
            <a:fillRect/>
          </a:stretch>
        </p:blipFill>
        <p:spPr>
          <a:xfrm>
            <a:off x="6804248" y="4365104"/>
            <a:ext cx="2083089" cy="2160240"/>
          </a:xfrm>
          <a:prstGeom prst="rect">
            <a:avLst/>
          </a:prstGeom>
        </p:spPr>
      </p:pic>
      <p:pic>
        <p:nvPicPr>
          <p:cNvPr id="12" name="Рисунок 11" descr="kravia01d.jpg"/>
          <p:cNvPicPr>
            <a:picLocks noChangeAspect="1"/>
          </p:cNvPicPr>
          <p:nvPr/>
        </p:nvPicPr>
        <p:blipFill>
          <a:blip r:embed="rId5" cstate="print"/>
          <a:srcRect l="75814" t="64668" r="2981" b="4866"/>
          <a:stretch>
            <a:fillRect/>
          </a:stretch>
        </p:blipFill>
        <p:spPr>
          <a:xfrm>
            <a:off x="2555776" y="4365104"/>
            <a:ext cx="1800200" cy="2113279"/>
          </a:xfrm>
          <a:prstGeom prst="rect">
            <a:avLst/>
          </a:prstGeom>
        </p:spPr>
      </p:pic>
      <p:pic>
        <p:nvPicPr>
          <p:cNvPr id="13" name="Рисунок 12" descr="kravia01d.jpg"/>
          <p:cNvPicPr>
            <a:picLocks noChangeAspect="1"/>
          </p:cNvPicPr>
          <p:nvPr/>
        </p:nvPicPr>
        <p:blipFill>
          <a:blip r:embed="rId5" cstate="print"/>
          <a:srcRect l="50000" t="33075" r="25108" b="36460"/>
          <a:stretch>
            <a:fillRect/>
          </a:stretch>
        </p:blipFill>
        <p:spPr>
          <a:xfrm>
            <a:off x="6804248" y="2060848"/>
            <a:ext cx="2016224" cy="20162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6" y="1772816"/>
            <a:ext cx="3400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Что видел Незнайка?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6569" cy="68856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Рассказ Незнайки о прогулке.</a:t>
            </a:r>
            <a:br>
              <a:rPr lang="ru-RU" dirty="0" smtClean="0"/>
            </a:br>
            <a:r>
              <a:rPr lang="ru-RU" dirty="0" smtClean="0"/>
              <a:t>Исправь его ошибки.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7409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                 </a:t>
            </a:r>
            <a:r>
              <a:rPr lang="ru-RU" sz="3600" dirty="0" smtClean="0"/>
              <a:t>На берёзах растут розы.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284984"/>
            <a:ext cx="715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              </a:t>
            </a:r>
            <a:r>
              <a:rPr lang="ru-RU" sz="3600" dirty="0" smtClean="0"/>
              <a:t>Стрекоза грызёт берёзу.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797152"/>
            <a:ext cx="728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          </a:t>
            </a:r>
            <a:r>
              <a:rPr lang="ru-RU" sz="3600" dirty="0" smtClean="0"/>
              <a:t>Коза летает над берёзой.</a:t>
            </a:r>
            <a:endParaRPr lang="ru-RU" sz="3600" dirty="0"/>
          </a:p>
        </p:txBody>
      </p:sp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2520280" cy="421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«Прятки»</a:t>
            </a:r>
            <a:br>
              <a:rPr lang="ru-RU" dirty="0" smtClean="0"/>
            </a:br>
            <a:r>
              <a:rPr lang="ru-RU" dirty="0" smtClean="0"/>
              <a:t>(предлоги ЗА, ИЗ-ЗА)</a:t>
            </a:r>
            <a:endParaRPr lang="ru-RU" dirty="0"/>
          </a:p>
        </p:txBody>
      </p:sp>
      <p:pic>
        <p:nvPicPr>
          <p:cNvPr id="4" name="Содержимое 3" descr="0006-009-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039569" cy="4362735"/>
          </a:xfrm>
        </p:spPr>
      </p:pic>
      <p:pic>
        <p:nvPicPr>
          <p:cNvPr id="5" name="Рисунок 4" descr="0007-012-Iz-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9771">
            <a:off x="4767604" y="1734497"/>
            <a:ext cx="4160580" cy="4826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154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Занятие - игра                по автоматизации звука З</vt:lpstr>
      <vt:lpstr>Помоги Незнайке красиво произносить звук З. Артикуляционная гимнастика</vt:lpstr>
      <vt:lpstr>Научи Незнайку произносить звук З</vt:lpstr>
      <vt:lpstr>Помоги Незнайке спеть песенки (произнесение звука З в слогах)</vt:lpstr>
      <vt:lpstr>Незнайка нашел клад (произнесение звука З в начале слов)</vt:lpstr>
      <vt:lpstr>На картинку посмотри и звук З произнеси  (в начале  слов)</vt:lpstr>
      <vt:lpstr>Незнайка на прогулке  (звук З в середине слов)</vt:lpstr>
      <vt:lpstr>Рассказ Незнайки о прогулке. Исправь его ошибки.</vt:lpstr>
      <vt:lpstr>Игра «Прятки» (предлоги ЗА, ИЗ-ЗА)</vt:lpstr>
      <vt:lpstr>Игра «Большой и маленький»</vt:lpstr>
      <vt:lpstr>Игра «Четвертый лишний» </vt:lpstr>
      <vt:lpstr>Игра «Один – много»</vt:lpstr>
      <vt:lpstr>Чистоговорка</vt:lpstr>
      <vt:lpstr>Чистоговорка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занятие игра по автоматизации звука Р</dc:title>
  <dc:creator>AndiGlass</dc:creator>
  <cp:lastModifiedBy>AndiGlass</cp:lastModifiedBy>
  <cp:revision>50</cp:revision>
  <dcterms:created xsi:type="dcterms:W3CDTF">2014-11-03T09:43:26Z</dcterms:created>
  <dcterms:modified xsi:type="dcterms:W3CDTF">2014-11-25T12:27:51Z</dcterms:modified>
</cp:coreProperties>
</file>