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58" r:id="rId4"/>
    <p:sldId id="262" r:id="rId5"/>
    <p:sldId id="270" r:id="rId6"/>
    <p:sldId id="263" r:id="rId7"/>
    <p:sldId id="264" r:id="rId8"/>
    <p:sldId id="269" r:id="rId9"/>
    <p:sldId id="266" r:id="rId10"/>
    <p:sldId id="261" r:id="rId11"/>
    <p:sldId id="267" r:id="rId12"/>
    <p:sldId id="271" r:id="rId13"/>
    <p:sldId id="276" r:id="rId14"/>
    <p:sldId id="273" r:id="rId15"/>
    <p:sldId id="268" r:id="rId16"/>
    <p:sldId id="272" r:id="rId17"/>
    <p:sldId id="274" r:id="rId18"/>
    <p:sldId id="275" r:id="rId19"/>
    <p:sldId id="278" r:id="rId20"/>
    <p:sldId id="279" r:id="rId21"/>
    <p:sldId id="280" r:id="rId22"/>
    <p:sldId id="282" r:id="rId23"/>
    <p:sldId id="277" r:id="rId24"/>
    <p:sldId id="281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5;&#1082;&#1072;&#1090;&#1077;&#1088;&#1080;&#1085;&#1072;\&#1056;&#1072;&#1073;&#1086;&#1095;&#1080;&#1081;%20&#1089;&#1090;&#1086;&#1083;\&#1076;&#1080;&#1072;&#1075;&#1085;&#1086;&#1089;&#1090;&#1080;&#1082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93351424694708E-2"/>
          <c:y val="7.466686111161755E-2"/>
          <c:w val="0.69250753378050001"/>
          <c:h val="0.5120013333368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Сформированные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-1.2663952962460425E-2"/>
                  <c:y val="-1.314924391847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236544549977391E-3"/>
                  <c:y val="-1.314924391847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Лист3!$B$1:$I$2</c:f>
              <c:multiLvlStrCache>
                <c:ptCount val="8"/>
                <c:lvl>
                  <c:pt idx="0">
                    <c:v>Начало года</c:v>
                  </c:pt>
                  <c:pt idx="1">
                    <c:v>конец года</c:v>
                  </c:pt>
                  <c:pt idx="2">
                    <c:v>Начало года</c:v>
                  </c:pt>
                  <c:pt idx="3">
                    <c:v>конец года</c:v>
                  </c:pt>
                  <c:pt idx="4">
                    <c:v>Начало года</c:v>
                  </c:pt>
                  <c:pt idx="5">
                    <c:v>конец года</c:v>
                  </c:pt>
                  <c:pt idx="6">
                    <c:v>Начало года</c:v>
                  </c:pt>
                  <c:pt idx="7">
                    <c:v>конец года</c:v>
                  </c:pt>
                </c:lvl>
                <c:lvl>
                  <c:pt idx="0">
                    <c:v>Технические навыки</c:v>
                  </c:pt>
                  <c:pt idx="2">
                    <c:v>Проявление творчества</c:v>
                  </c:pt>
                  <c:pt idx="4">
                    <c:v>Мелкая моторика</c:v>
                  </c:pt>
                  <c:pt idx="6">
                    <c:v>Проявление аккуратности и трудолюбия</c:v>
                  </c:pt>
                </c:lvl>
              </c:multiLvlStrCache>
            </c:multiLvlStrRef>
          </c:cat>
          <c:val>
            <c:numRef>
              <c:f>Лист3!$B$3:$I$3</c:f>
              <c:numCache>
                <c:formatCode>0%</c:formatCode>
                <c:ptCount val="8"/>
                <c:pt idx="0">
                  <c:v>8.0000000000000071E-2</c:v>
                </c:pt>
                <c:pt idx="1">
                  <c:v>0.42000000000000021</c:v>
                </c:pt>
                <c:pt idx="2" formatCode="General">
                  <c:v>0</c:v>
                </c:pt>
                <c:pt idx="3">
                  <c:v>0.2100000000000001</c:v>
                </c:pt>
                <c:pt idx="4">
                  <c:v>8.0000000000000071E-2</c:v>
                </c:pt>
                <c:pt idx="5">
                  <c:v>0.42000000000000021</c:v>
                </c:pt>
                <c:pt idx="6">
                  <c:v>0.16000000000000009</c:v>
                </c:pt>
                <c:pt idx="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В стадии формирования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62822252374491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946178199909491E-2"/>
                  <c:y val="7.8895463510848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366863905325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Лист3!$B$1:$I$2</c:f>
              <c:multiLvlStrCache>
                <c:ptCount val="8"/>
                <c:lvl>
                  <c:pt idx="0">
                    <c:v>Начало года</c:v>
                  </c:pt>
                  <c:pt idx="1">
                    <c:v>конец года</c:v>
                  </c:pt>
                  <c:pt idx="2">
                    <c:v>Начало года</c:v>
                  </c:pt>
                  <c:pt idx="3">
                    <c:v>конец года</c:v>
                  </c:pt>
                  <c:pt idx="4">
                    <c:v>Начало года</c:v>
                  </c:pt>
                  <c:pt idx="5">
                    <c:v>конец года</c:v>
                  </c:pt>
                  <c:pt idx="6">
                    <c:v>Начало года</c:v>
                  </c:pt>
                  <c:pt idx="7">
                    <c:v>конец года</c:v>
                  </c:pt>
                </c:lvl>
                <c:lvl>
                  <c:pt idx="0">
                    <c:v>Технические навыки</c:v>
                  </c:pt>
                  <c:pt idx="2">
                    <c:v>Проявление творчества</c:v>
                  </c:pt>
                  <c:pt idx="4">
                    <c:v>Мелкая моторика</c:v>
                  </c:pt>
                  <c:pt idx="6">
                    <c:v>Проявление аккуратности и трудолюбия</c:v>
                  </c:pt>
                </c:lvl>
              </c:multiLvlStrCache>
            </c:multiLvlStrRef>
          </c:cat>
          <c:val>
            <c:numRef>
              <c:f>Лист3!$B$4:$I$4</c:f>
              <c:numCache>
                <c:formatCode>0%</c:formatCode>
                <c:ptCount val="8"/>
                <c:pt idx="0">
                  <c:v>0.2900000000000002</c:v>
                </c:pt>
                <c:pt idx="1">
                  <c:v>0.2900000000000002</c:v>
                </c:pt>
                <c:pt idx="2">
                  <c:v>0.13</c:v>
                </c:pt>
                <c:pt idx="3">
                  <c:v>0.42000000000000021</c:v>
                </c:pt>
                <c:pt idx="4">
                  <c:v>0.2900000000000002</c:v>
                </c:pt>
                <c:pt idx="5">
                  <c:v>0.42000000000000021</c:v>
                </c:pt>
                <c:pt idx="6">
                  <c:v>0.2100000000000001</c:v>
                </c:pt>
                <c:pt idx="7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Не сформированные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aseline="0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55314337403954E-2"/>
                  <c:y val="4.733727810650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456806874717379E-3"/>
                  <c:y val="-4.82133374031528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27408412483117E-3"/>
                  <c:y val="2.1038790269559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85481682496608E-2"/>
                  <c:y val="-1.314924391847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Лист3!$B$1:$I$2</c:f>
              <c:multiLvlStrCache>
                <c:ptCount val="8"/>
                <c:lvl>
                  <c:pt idx="0">
                    <c:v>Начало года</c:v>
                  </c:pt>
                  <c:pt idx="1">
                    <c:v>конец года</c:v>
                  </c:pt>
                  <c:pt idx="2">
                    <c:v>Начало года</c:v>
                  </c:pt>
                  <c:pt idx="3">
                    <c:v>конец года</c:v>
                  </c:pt>
                  <c:pt idx="4">
                    <c:v>Начало года</c:v>
                  </c:pt>
                  <c:pt idx="5">
                    <c:v>конец года</c:v>
                  </c:pt>
                  <c:pt idx="6">
                    <c:v>Начало года</c:v>
                  </c:pt>
                  <c:pt idx="7">
                    <c:v>конец года</c:v>
                  </c:pt>
                </c:lvl>
                <c:lvl>
                  <c:pt idx="0">
                    <c:v>Технические навыки</c:v>
                  </c:pt>
                  <c:pt idx="2">
                    <c:v>Проявление творчества</c:v>
                  </c:pt>
                  <c:pt idx="4">
                    <c:v>Мелкая моторика</c:v>
                  </c:pt>
                  <c:pt idx="6">
                    <c:v>Проявление аккуратности и трудолюбия</c:v>
                  </c:pt>
                </c:lvl>
              </c:multiLvlStrCache>
            </c:multiLvlStrRef>
          </c:cat>
          <c:val>
            <c:numRef>
              <c:f>Лист3!$B$5:$I$5</c:f>
              <c:numCache>
                <c:formatCode>0%</c:formatCode>
                <c:ptCount val="8"/>
                <c:pt idx="0">
                  <c:v>0.63000000000000045</c:v>
                </c:pt>
                <c:pt idx="1">
                  <c:v>0.2900000000000002</c:v>
                </c:pt>
                <c:pt idx="2">
                  <c:v>0.87000000000000044</c:v>
                </c:pt>
                <c:pt idx="3">
                  <c:v>0.37000000000000022</c:v>
                </c:pt>
                <c:pt idx="4">
                  <c:v>0.63000000000000045</c:v>
                </c:pt>
                <c:pt idx="5">
                  <c:v>0.16000000000000009</c:v>
                </c:pt>
                <c:pt idx="6">
                  <c:v>0.63000000000000045</c:v>
                </c:pt>
                <c:pt idx="7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750336"/>
        <c:axId val="66751872"/>
      </c:barChart>
      <c:catAx>
        <c:axId val="667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75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751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7503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64477009818304"/>
          <c:y val="0.23466727777936924"/>
          <c:w val="0.17274982988237586"/>
          <c:h val="0.65126243335879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7782-9004-4F44-AE8E-A0B21D90AABF}" type="datetime1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1895-D598-4D89-B37F-0C3CC71EA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5722C-956F-47B7-9520-6E485EAC876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EA081-A43D-402B-B442-243DC97E2C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785794"/>
            <a:ext cx="5500726" cy="44291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МКДОУ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Шелеховского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района </a:t>
            </a:r>
            <a:b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«Детский сад комбинированного вида № 12  «Солнышко» </a:t>
            </a:r>
            <a:b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«Развитие художественно - творческих способностей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детей старшего дошкольного возраста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через использование изобразительных средств 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err="1" smtClean="0">
                <a:latin typeface="+mn-lt"/>
              </a:rPr>
              <a:t>пластилинографии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</p:txBody>
      </p:sp>
      <p:pic>
        <p:nvPicPr>
          <p:cNvPr id="8" name="Содержимое 7" descr="SDC1397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6" t="7636" r="11764" b="23642"/>
          <a:stretch>
            <a:fillRect/>
          </a:stretch>
        </p:blipFill>
        <p:spPr>
          <a:xfrm>
            <a:off x="6786578" y="1857364"/>
            <a:ext cx="1714512" cy="243641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86182" y="5643578"/>
            <a:ext cx="5072098" cy="92869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Охремчук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Екатерина Прокопьевна</a:t>
            </a:r>
          </a:p>
          <a:p>
            <a:pPr algn="r"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pPr algn="r"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1 квалификационной категории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Сравнительные результаты работы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15436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+mn-lt"/>
              </a:rPr>
              <a:t>Перспективный план реализации проекта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«Пластилиновые фантазии» в подготовительной группе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5128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00"/>
                <a:gridCol w="928694"/>
                <a:gridCol w="3143272"/>
                <a:gridCol w="3614734"/>
              </a:tblGrid>
              <a:tr h="40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Месяц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Лексическая тема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Тема НОД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«Праздник урожая. Что растёт в саду и в огороде»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«Овощи на тарелке», «Фрукты в вазе»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(на картоне)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«Краски осени»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«Осенние деревья» (на пластине)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Октябрь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«Растительный мир Прибайкалья: лес, грибы, ягоды»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«Ветка рябины» (на пластине)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«Злаки, хлеб»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«Букет из колосков» (на пластине)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«Животный мир Прибайкалья»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«Медведь» (на картоне)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«Наземный транспорт»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«Наземный транспорт» (на картоне)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«Человек. Части тела. Моё здоровье»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«Портрет человека» (на картоне)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«День народного единства. Народы Прибайкалья»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«Русская матрёшка», «Дымковская барышня», «Девушка в русском костюме» (на бутылке)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3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«Домашние животные»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«Три поросенка»,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«Разные  кошки и коты»,«Лошадки» (на картоне)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«День матери»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«Цветы в подарок маме» (на тарелочке)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9" descr="SDC114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9" t="15152" r="3831" b="15398"/>
          <a:stretch>
            <a:fillRect/>
          </a:stretch>
        </p:blipFill>
        <p:spPr>
          <a:xfrm>
            <a:off x="142844" y="1000108"/>
            <a:ext cx="8838454" cy="569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5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5" r="1724" b="3448"/>
          <a:stretch>
            <a:fillRect/>
          </a:stretch>
        </p:blipFill>
        <p:spPr>
          <a:xfrm>
            <a:off x="285719" y="1214422"/>
            <a:ext cx="4607751" cy="3071834"/>
          </a:xfrm>
          <a:prstGeom prst="rect">
            <a:avLst/>
          </a:prstGeom>
        </p:spPr>
      </p:pic>
      <p:pic>
        <p:nvPicPr>
          <p:cNvPr id="3" name="Рисунок 2" descr="SDC115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9" t="4444" r="8148" b="4444"/>
          <a:stretch>
            <a:fillRect/>
          </a:stretch>
        </p:blipFill>
        <p:spPr>
          <a:xfrm>
            <a:off x="5429256" y="285728"/>
            <a:ext cx="200026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15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20"/>
          <a:stretch>
            <a:fillRect/>
          </a:stretch>
        </p:blipFill>
        <p:spPr>
          <a:xfrm>
            <a:off x="2571736" y="4500570"/>
            <a:ext cx="314324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150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1" t="2128" r="9219" b="2127"/>
          <a:stretch>
            <a:fillRect/>
          </a:stretch>
        </p:blipFill>
        <p:spPr>
          <a:xfrm>
            <a:off x="6786578" y="3429000"/>
            <a:ext cx="207170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5" descr="SDC114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785938"/>
            <a:ext cx="4714875" cy="3536950"/>
          </a:xfrm>
          <a:prstGeom prst="rect">
            <a:avLst/>
          </a:prstGeom>
        </p:spPr>
      </p:pic>
      <p:pic>
        <p:nvPicPr>
          <p:cNvPr id="3" name="Содержимое 16" descr="SDC115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25" t="22221" r="28756" b="16994"/>
          <a:stretch>
            <a:fillRect/>
          </a:stretch>
        </p:blipFill>
        <p:spPr>
          <a:xfrm>
            <a:off x="5924487" y="1334969"/>
            <a:ext cx="21431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7" descr="SDC115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99" t="21945" r="29808" b="19562"/>
          <a:stretch>
            <a:fillRect/>
          </a:stretch>
        </p:blipFill>
        <p:spPr>
          <a:xfrm>
            <a:off x="5642323" y="4214818"/>
            <a:ext cx="214314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5" descr="SDC114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643050"/>
            <a:ext cx="326591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20" descr="SDC115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83" t="9797" r="19205" b="24891"/>
          <a:stretch>
            <a:fillRect/>
          </a:stretch>
        </p:blipFill>
        <p:spPr>
          <a:xfrm>
            <a:off x="3768322" y="2500306"/>
            <a:ext cx="221815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9" descr="SDC115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75" t="15032" r="26307" b="26144"/>
          <a:stretch>
            <a:fillRect/>
          </a:stretch>
        </p:blipFill>
        <p:spPr>
          <a:xfrm>
            <a:off x="6286512" y="785794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21" descr="SDC115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49" t="9362" r="26332" b="28592"/>
          <a:stretch>
            <a:fillRect/>
          </a:stretch>
        </p:blipFill>
        <p:spPr>
          <a:xfrm>
            <a:off x="6143636" y="3643314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SDC114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660" y="714356"/>
            <a:ext cx="4667260" cy="3500445"/>
          </a:xfrm>
          <a:prstGeom prst="rect">
            <a:avLst/>
          </a:prstGeom>
        </p:spPr>
      </p:pic>
      <p:pic>
        <p:nvPicPr>
          <p:cNvPr id="3" name="Содержимое 13" descr="SDC114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52" t="14042" r="21192" b="15349"/>
          <a:stretch>
            <a:fillRect/>
          </a:stretch>
        </p:blipFill>
        <p:spPr>
          <a:xfrm>
            <a:off x="6000760" y="1214422"/>
            <a:ext cx="228601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4" descr="SDC1149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0" t="19468" r="23993" b="17865"/>
          <a:stretch>
            <a:fillRect/>
          </a:stretch>
        </p:blipFill>
        <p:spPr>
          <a:xfrm>
            <a:off x="2071670" y="4429132"/>
            <a:ext cx="228601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5" descr="SDC1149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7" t="19157" r="30787" b="22555"/>
          <a:stretch>
            <a:fillRect/>
          </a:stretch>
        </p:blipFill>
        <p:spPr>
          <a:xfrm>
            <a:off x="5786446" y="4286256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4" descr="SDC114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t="12000" r="598" b="6000"/>
          <a:stretch>
            <a:fillRect/>
          </a:stretch>
        </p:blipFill>
        <p:spPr>
          <a:xfrm>
            <a:off x="785786" y="428604"/>
            <a:ext cx="3214710" cy="3876562"/>
          </a:xfrm>
          <a:prstGeom prst="rect">
            <a:avLst/>
          </a:prstGeom>
        </p:spPr>
      </p:pic>
      <p:pic>
        <p:nvPicPr>
          <p:cNvPr id="4" name="Содержимое 15" descr="SDC114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7" b="-1308"/>
          <a:stretch>
            <a:fillRect/>
          </a:stretch>
        </p:blipFill>
        <p:spPr>
          <a:xfrm>
            <a:off x="5217803" y="1071546"/>
            <a:ext cx="241458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6" descr="SDC1147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84" y="4429132"/>
            <a:ext cx="2917825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7" descr="SDC1147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3929066"/>
            <a:ext cx="2917825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15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2" t="15790" r="5263" b="11184"/>
          <a:stretch>
            <a:fillRect/>
          </a:stretch>
        </p:blipFill>
        <p:spPr>
          <a:xfrm>
            <a:off x="162152" y="1204216"/>
            <a:ext cx="4266972" cy="4510800"/>
          </a:xfrm>
          <a:prstGeom prst="rect">
            <a:avLst/>
          </a:prstGeom>
        </p:spPr>
      </p:pic>
      <p:pic>
        <p:nvPicPr>
          <p:cNvPr id="4" name="Рисунок 3" descr="SDC115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4" t="6122" r="7483" b="4082"/>
          <a:stretch>
            <a:fillRect/>
          </a:stretch>
        </p:blipFill>
        <p:spPr>
          <a:xfrm>
            <a:off x="4572000" y="2143116"/>
            <a:ext cx="214314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157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5" r="7691" b="1922"/>
          <a:stretch>
            <a:fillRect/>
          </a:stretch>
        </p:blipFill>
        <p:spPr>
          <a:xfrm>
            <a:off x="6929454" y="785794"/>
            <a:ext cx="142876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157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r="18749"/>
          <a:stretch>
            <a:fillRect/>
          </a:stretch>
        </p:blipFill>
        <p:spPr>
          <a:xfrm>
            <a:off x="6929454" y="3429000"/>
            <a:ext cx="1571636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5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b="892"/>
          <a:stretch>
            <a:fillRect/>
          </a:stretch>
        </p:blipFill>
        <p:spPr>
          <a:xfrm>
            <a:off x="928662" y="642918"/>
            <a:ext cx="1785932" cy="2643206"/>
          </a:xfrm>
          <a:prstGeom prst="rect">
            <a:avLst/>
          </a:prstGeom>
        </p:spPr>
      </p:pic>
      <p:pic>
        <p:nvPicPr>
          <p:cNvPr id="3" name="Рисунок 2" descr="SDC1158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9292"/>
          <a:stretch>
            <a:fillRect/>
          </a:stretch>
        </p:blipFill>
        <p:spPr>
          <a:xfrm>
            <a:off x="3500430" y="785794"/>
            <a:ext cx="4714908" cy="2500330"/>
          </a:xfrm>
          <a:prstGeom prst="rect">
            <a:avLst/>
          </a:prstGeom>
        </p:spPr>
      </p:pic>
      <p:pic>
        <p:nvPicPr>
          <p:cNvPr id="4" name="Рисунок 3" descr="SDC1152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77"/>
          <a:stretch>
            <a:fillRect/>
          </a:stretch>
        </p:blipFill>
        <p:spPr>
          <a:xfrm>
            <a:off x="5857884" y="3929066"/>
            <a:ext cx="3071802" cy="2000264"/>
          </a:xfrm>
          <a:prstGeom prst="rect">
            <a:avLst/>
          </a:prstGeom>
        </p:spPr>
      </p:pic>
      <p:pic>
        <p:nvPicPr>
          <p:cNvPr id="5" name="Рисунок 4" descr="SDC1157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3"/>
          <a:stretch>
            <a:fillRect/>
          </a:stretch>
        </p:blipFill>
        <p:spPr>
          <a:xfrm>
            <a:off x="3571868" y="3429000"/>
            <a:ext cx="2018123" cy="3071834"/>
          </a:xfrm>
          <a:prstGeom prst="rect">
            <a:avLst/>
          </a:prstGeom>
        </p:spPr>
      </p:pic>
      <p:pic>
        <p:nvPicPr>
          <p:cNvPr id="6" name="Рисунок 5" descr="SDC1158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21" b="-1"/>
          <a:stretch>
            <a:fillRect/>
          </a:stretch>
        </p:blipFill>
        <p:spPr>
          <a:xfrm>
            <a:off x="1000100" y="3500438"/>
            <a:ext cx="207168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115328" cy="27860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«Дети, конечно, не делаются художниками от того, что в течение дошкольного детства им удалось создать несколько действительно художественных образов. Но в развитии их личности это оставляет глубокий след, так как они приобретают опыт настоящего творчества, который в дальнейшем приложат к любой области труда»    Н. П.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Сакулина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SDC1157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35"/>
          <a:stretch>
            <a:fillRect/>
          </a:stretch>
        </p:blipFill>
        <p:spPr>
          <a:xfrm>
            <a:off x="2285984" y="3714752"/>
            <a:ext cx="4143404" cy="2724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6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1" r="38298"/>
          <a:stretch>
            <a:fillRect/>
          </a:stretch>
        </p:blipFill>
        <p:spPr>
          <a:xfrm>
            <a:off x="357158" y="1285860"/>
            <a:ext cx="3929090" cy="5036355"/>
          </a:xfrm>
          <a:prstGeom prst="rect">
            <a:avLst/>
          </a:prstGeom>
        </p:spPr>
      </p:pic>
      <p:pic>
        <p:nvPicPr>
          <p:cNvPr id="3" name="Рисунок 2" descr="SDC116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13281" b="6250"/>
          <a:stretch>
            <a:fillRect/>
          </a:stretch>
        </p:blipFill>
        <p:spPr>
          <a:xfrm>
            <a:off x="4643438" y="785794"/>
            <a:ext cx="2143140" cy="194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16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0" t="3540" r="15043" b="4424"/>
          <a:stretch>
            <a:fillRect/>
          </a:stretch>
        </p:blipFill>
        <p:spPr>
          <a:xfrm>
            <a:off x="6786578" y="2786058"/>
            <a:ext cx="200026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16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14" t="3604" r="13513" b="9910"/>
          <a:stretch>
            <a:fillRect/>
          </a:stretch>
        </p:blipFill>
        <p:spPr>
          <a:xfrm>
            <a:off x="4714876" y="4786322"/>
            <a:ext cx="19288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4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4" t="17699" r="2655" b="10573"/>
          <a:stretch>
            <a:fillRect/>
          </a:stretch>
        </p:blipFill>
        <p:spPr>
          <a:xfrm>
            <a:off x="142844" y="1071546"/>
            <a:ext cx="8884289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4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19791" r="2343" b="2083"/>
          <a:stretch>
            <a:fillRect/>
          </a:stretch>
        </p:blipFill>
        <p:spPr>
          <a:xfrm>
            <a:off x="214282" y="857232"/>
            <a:ext cx="8643998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6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10"/>
          <a:stretch>
            <a:fillRect/>
          </a:stretch>
        </p:blipFill>
        <p:spPr>
          <a:xfrm>
            <a:off x="214282" y="3857628"/>
            <a:ext cx="3428992" cy="2286016"/>
          </a:xfrm>
          <a:prstGeom prst="rect">
            <a:avLst/>
          </a:prstGeom>
        </p:spPr>
      </p:pic>
      <p:pic>
        <p:nvPicPr>
          <p:cNvPr id="3" name="Содержимое 32" descr="SDC104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8" r="6517"/>
          <a:stretch>
            <a:fillRect/>
          </a:stretch>
        </p:blipFill>
        <p:spPr>
          <a:xfrm>
            <a:off x="214282" y="571480"/>
            <a:ext cx="2143125" cy="2984500"/>
          </a:xfrm>
          <a:prstGeom prst="rect">
            <a:avLst/>
          </a:prstGeom>
        </p:spPr>
      </p:pic>
      <p:pic>
        <p:nvPicPr>
          <p:cNvPr id="4" name="Содержимое 33" descr="SDC107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2" t="9804" r="4140" b="5228"/>
          <a:stretch>
            <a:fillRect/>
          </a:stretch>
        </p:blipFill>
        <p:spPr>
          <a:xfrm>
            <a:off x="5929322" y="3071810"/>
            <a:ext cx="2662440" cy="3643338"/>
          </a:xfrm>
          <a:prstGeom prst="rect">
            <a:avLst/>
          </a:prstGeom>
        </p:spPr>
      </p:pic>
      <p:pic>
        <p:nvPicPr>
          <p:cNvPr id="5" name="Содержимое 34" descr="SDC1119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62" t="13063" r="4208" b="8562"/>
          <a:stretch>
            <a:fillRect/>
          </a:stretch>
        </p:blipFill>
        <p:spPr>
          <a:xfrm>
            <a:off x="2714612" y="1000108"/>
            <a:ext cx="1928826" cy="2436413"/>
          </a:xfrm>
          <a:prstGeom prst="rect">
            <a:avLst/>
          </a:prstGeom>
        </p:spPr>
      </p:pic>
      <p:pic>
        <p:nvPicPr>
          <p:cNvPr id="6" name="Содержимое 14" descr="SDC1320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56" r="8607" b="2031"/>
          <a:stretch>
            <a:fillRect/>
          </a:stretch>
        </p:blipFill>
        <p:spPr>
          <a:xfrm>
            <a:off x="4071934" y="3619501"/>
            <a:ext cx="1643074" cy="2738457"/>
          </a:xfrm>
          <a:prstGeom prst="rect">
            <a:avLst/>
          </a:prstGeom>
        </p:spPr>
      </p:pic>
      <p:pic>
        <p:nvPicPr>
          <p:cNvPr id="7" name="Содержимое 12" descr="SDC1019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5" b="12500"/>
          <a:stretch>
            <a:fillRect/>
          </a:stretch>
        </p:blipFill>
        <p:spPr>
          <a:xfrm>
            <a:off x="5357818" y="857232"/>
            <a:ext cx="304802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Содержимое 11" descr="1  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000108"/>
            <a:ext cx="2573635" cy="3714776"/>
          </a:xfrm>
        </p:spPr>
      </p:pic>
      <p:pic>
        <p:nvPicPr>
          <p:cNvPr id="43012" name="Содержимое 12" descr="КД-ОДВ № 25-028-Осипов Илья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36" y="1071546"/>
            <a:ext cx="2575970" cy="3649292"/>
          </a:xfrm>
        </p:spPr>
      </p:pic>
      <p:pic>
        <p:nvPicPr>
          <p:cNvPr id="43013" name="Содержимое 13" descr="Уколова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3140968"/>
            <a:ext cx="2498878" cy="35353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5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7" b="-1"/>
          <a:stretch>
            <a:fillRect/>
          </a:stretch>
        </p:blipFill>
        <p:spPr>
          <a:xfrm>
            <a:off x="446464" y="3929066"/>
            <a:ext cx="1682891" cy="2500330"/>
          </a:xfrm>
          <a:prstGeom prst="rect">
            <a:avLst/>
          </a:prstGeom>
        </p:spPr>
      </p:pic>
      <p:pic>
        <p:nvPicPr>
          <p:cNvPr id="3" name="Рисунок 2" descr="SDC115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3" b="17688"/>
          <a:stretch>
            <a:fillRect/>
          </a:stretch>
        </p:blipFill>
        <p:spPr>
          <a:xfrm rot="2607638">
            <a:off x="1123995" y="1086872"/>
            <a:ext cx="3729126" cy="2469654"/>
          </a:xfrm>
          <a:prstGeom prst="rect">
            <a:avLst/>
          </a:prstGeom>
        </p:spPr>
      </p:pic>
      <p:pic>
        <p:nvPicPr>
          <p:cNvPr id="4" name="Рисунок 3" descr="SDC115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571876"/>
            <a:ext cx="3238489" cy="2428867"/>
          </a:xfrm>
          <a:prstGeom prst="rect">
            <a:avLst/>
          </a:prstGeom>
        </p:spPr>
      </p:pic>
      <p:pic>
        <p:nvPicPr>
          <p:cNvPr id="5" name="Рисунок 4" descr="SDC116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2924"/>
          <a:stretch>
            <a:fillRect/>
          </a:stretch>
        </p:blipFill>
        <p:spPr>
          <a:xfrm>
            <a:off x="5286380" y="1142984"/>
            <a:ext cx="3500462" cy="2286016"/>
          </a:xfrm>
          <a:prstGeom prst="rect">
            <a:avLst/>
          </a:prstGeom>
        </p:spPr>
      </p:pic>
      <p:pic>
        <p:nvPicPr>
          <p:cNvPr id="6" name="Рисунок 5" descr="пластилин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214290"/>
            <a:ext cx="1420870" cy="1062995"/>
          </a:xfrm>
          <a:prstGeom prst="rect">
            <a:avLst/>
          </a:prstGeom>
        </p:spPr>
      </p:pic>
      <p:pic>
        <p:nvPicPr>
          <p:cNvPr id="7" name="Рисунок 6" descr="пластилини бросовый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138" b="4820"/>
          <a:stretch>
            <a:fillRect/>
          </a:stretch>
        </p:blipFill>
        <p:spPr>
          <a:xfrm>
            <a:off x="7429520" y="4429132"/>
            <a:ext cx="1397836" cy="2000264"/>
          </a:xfrm>
          <a:prstGeom prst="rect">
            <a:avLst/>
          </a:prstGeom>
        </p:spPr>
      </p:pic>
      <p:pic>
        <p:nvPicPr>
          <p:cNvPr id="8" name="Рисунок 7" descr="пластилин тарелочки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06" t="68885" r="30778" b="4137"/>
          <a:stretch>
            <a:fillRect/>
          </a:stretch>
        </p:blipFill>
        <p:spPr>
          <a:xfrm>
            <a:off x="357158" y="2571744"/>
            <a:ext cx="1214446" cy="899590"/>
          </a:xfrm>
          <a:prstGeom prst="rect">
            <a:avLst/>
          </a:prstGeom>
        </p:spPr>
      </p:pic>
      <p:pic>
        <p:nvPicPr>
          <p:cNvPr id="9" name="Рисунок 8" descr="пластилин набор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5143512"/>
            <a:ext cx="2358760" cy="1252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2786082" cy="5817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Выводы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Использование нетрадиционной изобразительной техники –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пластилинография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для развития художественно-творческих способностей детей старшего дошкольного возраста  даёт положительные результаты: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Системность и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поэтапность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деятельности с использованием «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Пластилинографии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» способствуют формированию прочных изобразительных навыков и развитию творческих способностей у детей подготовительной группы.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 детей появился познавательный  интерес, творческая активность. Дети с желанием занимаются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пластилинографией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 свободно экспериментируют с художественными материалами и инструментами.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 детей развиваются  композиционные навыки, координация рук, мелкая моторика. 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285860"/>
            <a:ext cx="67866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8800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 внимание!!!</a:t>
            </a:r>
            <a:endParaRPr lang="ru-RU" sz="8800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704088"/>
            <a:ext cx="6043626" cy="201053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+mn-lt"/>
              </a:rPr>
              <a:t>Творчество – это способность познавать и удивляться, умение находить в нестандартных ситуациях нестандартные решения, расположенность к новым открытиям и умение осознать и применять полученный опыт. </a:t>
            </a:r>
            <a:br>
              <a:rPr lang="ru-RU" sz="2000" dirty="0" smtClean="0">
                <a:latin typeface="+mn-lt"/>
              </a:rPr>
            </a:br>
            <a:r>
              <a:rPr lang="ru-RU" sz="2000" dirty="0" err="1" smtClean="0">
                <a:latin typeface="+mn-lt"/>
              </a:rPr>
              <a:t>Э.Фромм</a:t>
            </a:r>
            <a:endParaRPr lang="ru-RU" sz="20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928934"/>
            <a:ext cx="7786742" cy="342902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Пластилинография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(«графия» - создавать, изображать, «пластилин» - материал, при помощи которого осуществляется исполнение замысла). 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Пластилинография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это техника, принцип которой заключается в создании пластилином лепной картинки на бумажной, картонной или иной основе, благодаря которой изображения получаются более или менее выпуклые,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полуобъёмные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Актуальность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92500"/>
          </a:bodyPr>
          <a:lstStyle/>
          <a:p>
            <a:pPr marL="609600" indent="-609600" fontAlgn="auto">
              <a:spcAft>
                <a:spcPts val="0"/>
              </a:spcAft>
              <a:buClr>
                <a:srgbClr val="4C004C"/>
              </a:buClr>
              <a:buSzPts val="1800"/>
              <a:buFont typeface="Wingdings" pitchFamily="2" charset="2"/>
              <a:buChar char="v"/>
              <a:defRPr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Противоречия между социальным заказом общества на творческую личность, недостаточная разработанность  общих основ, теории и методологии творчества. </a:t>
            </a:r>
          </a:p>
          <a:p>
            <a:pPr marL="609600" indent="-609600" fontAlgn="auto">
              <a:spcAft>
                <a:spcPts val="0"/>
              </a:spcAft>
              <a:buClr>
                <a:srgbClr val="4C004C"/>
              </a:buClr>
              <a:buSzPts val="1800"/>
              <a:buFont typeface="Wingdings" pitchFamily="2" charset="2"/>
              <a:buChar char="v"/>
              <a:defRPr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Внимание отечественной и зарубежной педагогики к изобразительной деятельности, как средству развития талантливой, творческой личности. </a:t>
            </a:r>
          </a:p>
          <a:p>
            <a:pPr marL="609600" indent="-609600" fontAlgn="auto">
              <a:spcAft>
                <a:spcPts val="0"/>
              </a:spcAft>
              <a:buClr>
                <a:srgbClr val="4C004C"/>
              </a:buClr>
              <a:buSzPts val="1800"/>
              <a:buFont typeface="Wingdings" pitchFamily="2" charset="2"/>
              <a:buChar char="v"/>
              <a:defRPr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Новые пути в развитии художественной деятельности, которые позволяют отойти от традиционных штампов работы, направленной на овладение детьми только лишь определенными навыками в рисовании и лепке.</a:t>
            </a:r>
          </a:p>
          <a:p>
            <a:pPr marL="609600" indent="-609600" fontAlgn="auto">
              <a:spcAft>
                <a:spcPts val="0"/>
              </a:spcAft>
              <a:buClr>
                <a:srgbClr val="4C004C"/>
              </a:buClr>
              <a:buSzPts val="1800"/>
              <a:buFont typeface="Wingdings" pitchFamily="2" charset="2"/>
              <a:buChar char="v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714356"/>
            <a:ext cx="3143272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Новизна опыта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 соответствии с требованиями ФГОС дошкольного образования одним из направлений образовательной области «Художественно-эстетическое развитие» является развитие детского творчества.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        Намечаются новые пути в развитии художественной деятельности, которые позволяют отойти от традиционных штампов работы, направленной на овладение  детьми только лишь определенными навыками в рисовании и лепке.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           В опыте учитываются современные социально – культурные запросы, образовательные потребности родителей и интересы и возможности воспитанников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Цель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64307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Создание условий для творческого развития детей старшего дошкольного возраста средствами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пластилинографии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SDC116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2120"/>
          <a:stretch>
            <a:fillRect/>
          </a:stretch>
        </p:blipFill>
        <p:spPr>
          <a:xfrm rot="724747">
            <a:off x="501070" y="2999717"/>
            <a:ext cx="3793604" cy="2500330"/>
          </a:xfrm>
          <a:prstGeom prst="rect">
            <a:avLst/>
          </a:prstGeom>
        </p:spPr>
      </p:pic>
      <p:pic>
        <p:nvPicPr>
          <p:cNvPr id="5" name="Рисунок 4" descr="SDC116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80"/>
          <a:stretch>
            <a:fillRect/>
          </a:stretch>
        </p:blipFill>
        <p:spPr>
          <a:xfrm rot="20959010">
            <a:off x="4714876" y="3429000"/>
            <a:ext cx="4078089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471490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Задачи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 lnSpcReduction="1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Выявить особенности развития творческих способностей детей дошкольного возраста.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Рассмотреть условия развития творческих способностей детей дошкольного возраста.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Охарактеризовать направления и технологию организации художественно-творческой деятельности с использованием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пластилинографии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Определить возможности использования метода проектов в развитии творческих способностей  детей старшего дошкольного возраста.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Экспериментально проверить результативность использования  разработанной технологии.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Содержание работы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ru-RU" b="1" dirty="0" smtClean="0"/>
          </a:p>
          <a:p>
            <a:pPr fontAlgn="base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Этап 1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Изучить и проанализировать теоретическую и методическую литературу по теме</a:t>
            </a:r>
          </a:p>
          <a:p>
            <a:pPr fontAlgn="base">
              <a:buFont typeface="Wingdings" pitchFamily="2" charset="2"/>
              <a:buChar char="v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Подобрать материал для оснащения центра художественного творчества</a:t>
            </a:r>
          </a:p>
          <a:p>
            <a:pPr fontAlgn="base">
              <a:buFont typeface="Wingdings" pitchFamily="2" charset="2"/>
              <a:buChar char="v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Проанализировать результаты диагностики</a:t>
            </a:r>
          </a:p>
          <a:p>
            <a:pPr fontAlgn="base">
              <a:buFont typeface="Wingdings" pitchFamily="2" charset="2"/>
              <a:buChar char="v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Составить перспективный план по развитию творческих способностей средствами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пластилинографии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Font typeface="Wingdings" pitchFamily="2" charset="2"/>
              <a:buChar char="v"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Этап 2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Реализация плана  по художественно-творческой  деятельности  </a:t>
            </a:r>
          </a:p>
          <a:p>
            <a:pPr fontAlgn="base">
              <a:buFont typeface="Wingdings" pitchFamily="2" charset="2"/>
              <a:buChar char="v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Привлечение родителей в организации развивающей среды и использованию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пластилинографии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в домашних условиях, участие в творческих выставках и интернет -конкурсах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Давыдова 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85860"/>
            <a:ext cx="1811834" cy="2500330"/>
          </a:xfrm>
        </p:spPr>
      </p:pic>
      <p:pic>
        <p:nvPicPr>
          <p:cNvPr id="8" name="Содержимое 7" descr="Давыдова 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571480"/>
            <a:ext cx="1533529" cy="2330661"/>
          </a:xfrm>
        </p:spPr>
      </p:pic>
      <p:pic>
        <p:nvPicPr>
          <p:cNvPr id="14" name="Рисунок 13" descr="Давыдова 4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5000" r="19999" b="4999"/>
          <a:stretch>
            <a:fillRect/>
          </a:stretch>
        </p:blipFill>
        <p:spPr>
          <a:xfrm>
            <a:off x="5429256" y="571480"/>
            <a:ext cx="1571636" cy="2357454"/>
          </a:xfrm>
          <a:prstGeom prst="rect">
            <a:avLst/>
          </a:prstGeom>
        </p:spPr>
      </p:pic>
      <p:pic>
        <p:nvPicPr>
          <p:cNvPr id="15" name="Рисунок 14" descr="Давыдов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1285860"/>
            <a:ext cx="1714512" cy="2429709"/>
          </a:xfrm>
          <a:prstGeom prst="rect">
            <a:avLst/>
          </a:prstGeom>
        </p:spPr>
      </p:pic>
      <p:pic>
        <p:nvPicPr>
          <p:cNvPr id="21" name="Рисунок 20" descr="лыкова 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143380"/>
            <a:ext cx="1474771" cy="2175287"/>
          </a:xfrm>
          <a:prstGeom prst="rect">
            <a:avLst/>
          </a:prstGeom>
        </p:spPr>
      </p:pic>
      <p:pic>
        <p:nvPicPr>
          <p:cNvPr id="22" name="Рисунок 21" descr="Лыкова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286256"/>
            <a:ext cx="1415298" cy="1940137"/>
          </a:xfrm>
          <a:prstGeom prst="rect">
            <a:avLst/>
          </a:prstGeom>
        </p:spPr>
      </p:pic>
      <p:pic>
        <p:nvPicPr>
          <p:cNvPr id="23" name="Рисунок 22" descr="Лыкова 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3857628"/>
            <a:ext cx="143388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Лыкова 5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4143380"/>
            <a:ext cx="1521630" cy="2143140"/>
          </a:xfrm>
          <a:prstGeom prst="rect">
            <a:avLst/>
          </a:prstGeom>
        </p:spPr>
      </p:pic>
      <p:pic>
        <p:nvPicPr>
          <p:cNvPr id="26" name="Рисунок 25" descr="Лыкова 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4309116"/>
            <a:ext cx="1357322" cy="1954544"/>
          </a:xfrm>
          <a:prstGeom prst="rect">
            <a:avLst/>
          </a:prstGeom>
        </p:spPr>
      </p:pic>
      <p:pic>
        <p:nvPicPr>
          <p:cNvPr id="11" name="Рисунок 10" descr="Мастерская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1500174"/>
            <a:ext cx="1445761" cy="202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902</TotalTime>
  <Words>684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МКДОУ Шелеховского района  «Детский сад комбинированного вида № 12  «Солнышко»   «Развитие художественно - творческих способностей  детей старшего дошкольного возраста  через использование изобразительных средств   пластилинографии»</vt:lpstr>
      <vt:lpstr>«Дети, конечно, не делаются художниками от того, что в течение дошкольного детства им удалось создать несколько действительно художественных образов. Но в развитии их личности это оставляет глубокий след, так как они приобретают опыт настоящего творчества, который в дальнейшем приложат к любой области труда»    Н. П. Сакулина</vt:lpstr>
      <vt:lpstr>Творчество – это способность познавать и удивляться, умение находить в нестандартных ситуациях нестандартные решения, расположенность к новым открытиям и умение осознать и применять полученный опыт.  Э.Фромм</vt:lpstr>
      <vt:lpstr>Актуальность</vt:lpstr>
      <vt:lpstr>Новизна опыта</vt:lpstr>
      <vt:lpstr>Цель</vt:lpstr>
      <vt:lpstr>Задачи</vt:lpstr>
      <vt:lpstr>Содержание работы</vt:lpstr>
      <vt:lpstr>Презентация PowerPoint</vt:lpstr>
      <vt:lpstr>Сравнительные результаты работы</vt:lpstr>
      <vt:lpstr>Перспективный план реализации проекта «Пластилиновые фантазии» в подготовительной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художественно - творческих способностей  детей старшего дошкольного возраста  через использование изобразительных средств   пластилинографии»</dc:title>
  <dc:creator>Екатерина</dc:creator>
  <cp:lastModifiedBy>Пользователь Windows</cp:lastModifiedBy>
  <cp:revision>79</cp:revision>
  <dcterms:created xsi:type="dcterms:W3CDTF">2015-11-29T01:32:24Z</dcterms:created>
  <dcterms:modified xsi:type="dcterms:W3CDTF">2016-01-22T04:09:07Z</dcterms:modified>
</cp:coreProperties>
</file>