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9" r:id="rId2"/>
    <p:sldId id="282" r:id="rId3"/>
    <p:sldId id="256" r:id="rId4"/>
    <p:sldId id="283" r:id="rId5"/>
    <p:sldId id="284" r:id="rId6"/>
    <p:sldId id="330" r:id="rId7"/>
    <p:sldId id="285" r:id="rId8"/>
    <p:sldId id="286" r:id="rId9"/>
    <p:sldId id="331" r:id="rId10"/>
    <p:sldId id="325" r:id="rId11"/>
    <p:sldId id="289" r:id="rId12"/>
    <p:sldId id="315" r:id="rId13"/>
    <p:sldId id="326" r:id="rId14"/>
    <p:sldId id="316" r:id="rId15"/>
    <p:sldId id="307" r:id="rId16"/>
    <p:sldId id="323" r:id="rId17"/>
    <p:sldId id="327" r:id="rId18"/>
    <p:sldId id="291" r:id="rId19"/>
    <p:sldId id="32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99FF"/>
    <a:srgbClr val="FFFF99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4660"/>
  </p:normalViewPr>
  <p:slideViewPr>
    <p:cSldViewPr snapToObjects="1">
      <p:cViewPr varScale="1">
        <p:scale>
          <a:sx n="102" d="100"/>
          <a:sy n="102" d="100"/>
        </p:scale>
        <p:origin x="13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Усвоил</c:v>
                </c:pt>
                <c:pt idx="1">
                  <c:v>Не усвоил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Усвоил</c:v>
                </c:pt>
                <c:pt idx="1">
                  <c:v>Не усвоил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13366088575E-2"/>
          <c:y val="0.9291828092337997"/>
          <c:w val="0.89999977326782288"/>
          <c:h val="7.0817190766200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4565-E747-48A9-9EA5-D649CC823ECF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CD81A-9C21-4E48-87EA-F18DD2A53D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0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D81A-9C21-4E48-87EA-F18DD2A53D8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92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61;&#1091;&#1093;&#1083;&#1072;&#1077;&#1074;&#1072;%20&#1053;.&#1048;\&#1052;&#1091;&#1079;&#1099;&#1082;&#1072;%20&#1082;%20&#1087;&#1088;&#1086;&#1077;&#1082;&#1090;&#1091;%20&#1043;&#1050;&#1055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051720" y="28672"/>
            <a:ext cx="6738755" cy="51285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Музыка к проекту ГК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96555" y="6228745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3347863" y="5734813"/>
            <a:ext cx="302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«Учимся говорить </a:t>
            </a:r>
          </a:p>
          <a:p>
            <a:pPr algn="ctr"/>
            <a:r>
              <a:rPr lang="ru-RU" b="1" cap="all" dirty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правильно и красиво»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494" y="3849174"/>
            <a:ext cx="2386458" cy="2210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/>
          <a:srcRect l="2087" t="1695" r="71910" b="72023"/>
          <a:stretch>
            <a:fillRect/>
          </a:stretch>
        </p:blipFill>
        <p:spPr bwMode="auto">
          <a:xfrm>
            <a:off x="-108520" y="385411"/>
            <a:ext cx="2003997" cy="1952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2555775" y="629891"/>
            <a:ext cx="6297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Тема проекта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«Формирование связной речи детей при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составлении описательных рассказов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картинкам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».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Название проекта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«Рассказываем интересно»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Характеристика проекта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образовательный, педагогический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фронтальный.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Срок реализации проекта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краткосрочный</a:t>
            </a:r>
          </a:p>
          <a:p>
            <a:pPr algn="ctr">
              <a:spcAft>
                <a:spcPts val="0"/>
              </a:spcAft>
            </a:pP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Участники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Старший воспитатель, воспитатель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родители,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дети подготовительной группы.</a:t>
            </a:r>
            <a:endParaRPr lang="ru-RU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4653123"/>
            <a:ext cx="2304256" cy="2210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91697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numSld="27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5240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019" y="2102490"/>
            <a:ext cx="8293962" cy="432048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1.Подготовительный</a:t>
            </a:r>
          </a:p>
          <a:p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Создание организационных условий обеспечивающих реализацию  педагогической системы работы по </a:t>
            </a:r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проблеме; </a:t>
            </a:r>
            <a:endParaRPr lang="ru-RU" sz="20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обучения дошкольников  рассказыванию;</a:t>
            </a:r>
            <a:endParaRPr lang="ru-RU" sz="20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3.Итоговый</a:t>
            </a:r>
          </a:p>
          <a:p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Подведение итогов инновационной работы. </a:t>
            </a:r>
            <a:endParaRPr lang="ru-RU" sz="20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6219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HGｺﾞｼｯｸE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ea typeface="HGｺﾞｼｯｸE"/>
              </a:rPr>
            </a:b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90500" y="152400"/>
            <a:ext cx="8763000" cy="1600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algn="ctr">
              <a:spcBef>
                <a:spcPct val="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1628800"/>
            <a:ext cx="6192688" cy="374441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4000" b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>
                <a:solidFill>
                  <a:srgbClr val="FFFF00"/>
                </a:solidFill>
              </a:rPr>
              <a:t>   Анализ научной, методической литературы, эффективного педагогического опыта по </a:t>
            </a:r>
            <a:r>
              <a:rPr lang="ru-RU" sz="1800" dirty="0" smtClean="0">
                <a:solidFill>
                  <a:srgbClr val="FFFF00"/>
                </a:solidFill>
              </a:rPr>
              <a:t>проблеме;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dirty="0">
                <a:solidFill>
                  <a:srgbClr val="FFFF00"/>
                </a:solidFill>
              </a:rPr>
              <a:t>   Разработка  педагогической </a:t>
            </a:r>
            <a:r>
              <a:rPr lang="ru-RU" sz="1800" dirty="0" smtClean="0">
                <a:solidFill>
                  <a:srgbClr val="FFFF00"/>
                </a:solidFill>
              </a:rPr>
              <a:t>системы.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dirty="0" smtClean="0">
                <a:solidFill>
                  <a:srgbClr val="FFFF00"/>
                </a:solidFill>
              </a:rPr>
              <a:t>Выявление </a:t>
            </a:r>
            <a:r>
              <a:rPr lang="ru-RU" sz="1800" dirty="0">
                <a:solidFill>
                  <a:srgbClr val="FFFF00"/>
                </a:solidFill>
              </a:rPr>
              <a:t>уровня </a:t>
            </a:r>
            <a:r>
              <a:rPr lang="ru-RU" sz="1800" dirty="0" smtClean="0">
                <a:solidFill>
                  <a:srgbClr val="FFFF00"/>
                </a:solidFill>
              </a:rPr>
              <a:t>знаний детей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 по развитию речи.</a:t>
            </a:r>
            <a:r>
              <a:rPr lang="ru-RU" sz="1800" dirty="0">
                <a:solidFill>
                  <a:srgbClr val="FFFF00"/>
                </a:solidFill>
                <a:effectLst/>
              </a:rPr>
              <a:t> </a:t>
            </a:r>
            <a:endParaRPr lang="ru-RU" sz="1800" dirty="0" smtClean="0">
              <a:solidFill>
                <a:srgbClr val="FFFF00"/>
              </a:solidFill>
              <a:effectLst/>
            </a:endParaRPr>
          </a:p>
          <a:p>
            <a:r>
              <a:rPr lang="ru-RU" sz="1800" dirty="0" smtClean="0">
                <a:solidFill>
                  <a:srgbClr val="FFFF00"/>
                </a:solidFill>
                <a:effectLst/>
              </a:rPr>
              <a:t>Анкетирование </a:t>
            </a:r>
            <a:r>
              <a:rPr lang="ru-RU" sz="1800" dirty="0">
                <a:solidFill>
                  <a:srgbClr val="FFFF00"/>
                </a:solidFill>
                <a:effectLst/>
              </a:rPr>
              <a:t>родителей для выявления знаний о проблеме.</a:t>
            </a:r>
          </a:p>
          <a:p>
            <a:r>
              <a:rPr lang="ru-RU" sz="1800" dirty="0" smtClean="0">
                <a:solidFill>
                  <a:srgbClr val="FFFF00"/>
                </a:solidFill>
                <a:effectLst/>
              </a:rPr>
              <a:t>Беседы</a:t>
            </a:r>
            <a:r>
              <a:rPr lang="ru-RU" sz="1800" dirty="0">
                <a:solidFill>
                  <a:srgbClr val="FFFF00"/>
                </a:solidFill>
                <a:effectLst/>
              </a:rPr>
              <a:t>, опросы родителей с целью просвещения по теме.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2800" dirty="0"/>
              <a:t>  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301160" y="190500"/>
            <a:ext cx="8541680" cy="14478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ЭТАП- Основной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23728" y="2143116"/>
            <a:ext cx="4896544" cy="2726044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4000" b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/>
              <a:t>Цель </a:t>
            </a:r>
            <a:r>
              <a:rPr lang="ru-RU" sz="1800" dirty="0" smtClean="0"/>
              <a:t>– Осуществление педагогической работы по обучению рассказыванию по картине и формирование навыков общения в совместной деятельности с детьми, родителями и педагогами.</a:t>
            </a:r>
            <a:endParaRPr lang="ru-RU" sz="1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25043" y="2270686"/>
            <a:ext cx="3035470" cy="1451935"/>
            <a:chOff x="3261202" y="2929167"/>
            <a:chExt cx="3035470" cy="1451935"/>
          </a:xfrm>
        </p:grpSpPr>
        <p:sp>
          <p:nvSpPr>
            <p:cNvPr id="7" name="Овал 6"/>
            <p:cNvSpPr/>
            <p:nvPr/>
          </p:nvSpPr>
          <p:spPr>
            <a:xfrm>
              <a:off x="3261202" y="2944838"/>
              <a:ext cx="3035470" cy="1436264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FFFF00"/>
              </a:solidFill>
              <a:prstDash val="sys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534957" y="2929167"/>
              <a:ext cx="2441354" cy="1302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Развивающая среда</a:t>
              </a:r>
              <a:endPara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512168" cy="113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86" y="315755"/>
            <a:ext cx="1679390" cy="1259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66" y="4221088"/>
            <a:ext cx="1276750" cy="957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4462881"/>
            <a:ext cx="1317298" cy="105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46" y="249155"/>
            <a:ext cx="1263462" cy="947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9582" y="4371234"/>
            <a:ext cx="1289410" cy="1296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08919"/>
            <a:ext cx="1656183" cy="839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5" b="15888"/>
          <a:stretch/>
        </p:blipFill>
        <p:spPr>
          <a:xfrm>
            <a:off x="323529" y="2708919"/>
            <a:ext cx="1656184" cy="832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6419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362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82435"/>
            <a:ext cx="1911094" cy="918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5" y="2788122"/>
            <a:ext cx="1904092" cy="1223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3203848" y="2924944"/>
            <a:ext cx="2500176" cy="1512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Формы и методы работы с детьми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77" y="4732962"/>
            <a:ext cx="1717768" cy="1288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8" y="263892"/>
            <a:ext cx="1904092" cy="1428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802"/>
            <a:ext cx="1790889" cy="1343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4675252"/>
            <a:ext cx="1430849" cy="1073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4" y="4941168"/>
            <a:ext cx="1547643" cy="1160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73" y="349555"/>
            <a:ext cx="1819868" cy="1364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49274" y="3645024"/>
            <a:ext cx="2895600" cy="201622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педагогами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8953" y="777060"/>
            <a:ext cx="2300624" cy="1545802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6346277" y="722004"/>
            <a:ext cx="2307150" cy="160085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практической деятельности с детьми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уголки пдд\BKDC5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" y="3645024"/>
            <a:ext cx="1224136" cy="1428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77060"/>
            <a:ext cx="1478109" cy="1108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72" y="3537012"/>
            <a:ext cx="1258377" cy="1534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 вниз 8"/>
          <p:cNvSpPr/>
          <p:nvPr/>
        </p:nvSpPr>
        <p:spPr>
          <a:xfrm>
            <a:off x="1187624" y="2420888"/>
            <a:ext cx="7006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05868" y="2322862"/>
            <a:ext cx="687068" cy="8901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2398872"/>
            <a:ext cx="936104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47864" y="2636912"/>
            <a:ext cx="2520280" cy="17036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8555"/>
            <a:ext cx="1224136" cy="1200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884"/>
            <a:ext cx="1728192" cy="103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0" y="4797352"/>
            <a:ext cx="1839952" cy="1007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28555"/>
            <a:ext cx="1494107" cy="1635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3" y="4941428"/>
            <a:ext cx="1703806" cy="138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:\фотки\P12103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5" y="194146"/>
            <a:ext cx="1711412" cy="1154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фотки\P12103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5365" y="4941428"/>
            <a:ext cx="1694456" cy="133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72618"/>
            <a:ext cx="1626888" cy="124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2615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851919" y="2276872"/>
            <a:ext cx="1680963" cy="1224136"/>
          </a:xfrm>
          <a:prstGeom prst="horizontalScroll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микрофон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260648"/>
            <a:ext cx="2978984" cy="144016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Инновационные формы работы </a:t>
            </a:r>
          </a:p>
          <a:p>
            <a:pPr algn="ctr">
              <a:defRPr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367358" y="1124744"/>
            <a:ext cx="1467178" cy="936104"/>
          </a:xfrm>
          <a:prstGeom prst="horizontalScroll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Электронная база родительских</a:t>
            </a:r>
          </a:p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7583" y="1138753"/>
            <a:ext cx="1515031" cy="1066111"/>
          </a:xfrm>
          <a:prstGeom prst="horizontalScroll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Совместные фото выставки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E:\фотки\P121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42" y="3889905"/>
            <a:ext cx="1374481" cy="1037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User89032m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358" y="2564904"/>
            <a:ext cx="1467178" cy="1043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3" y="2941301"/>
            <a:ext cx="1394361" cy="1004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75584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3" y="1556792"/>
            <a:ext cx="5040561" cy="324036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 реализации системы     </a:t>
            </a:r>
            <a:r>
              <a:rPr lang="ru-RU" sz="1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sz="1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Соотнесение результатов с поставленными               </a:t>
            </a:r>
            <a:r>
              <a:rPr lang="ru-RU" sz="1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целями;</a:t>
            </a:r>
            <a:endParaRPr lang="ru-RU" sz="1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Формулировка </a:t>
            </a:r>
            <a:r>
              <a:rPr lang="ru-RU" sz="1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выводов;</a:t>
            </a:r>
            <a:endParaRPr lang="ru-RU" sz="1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опыта, подготовка отчета. </a:t>
            </a:r>
          </a:p>
          <a:p>
            <a:pPr marL="0" indent="0" algn="ctr">
              <a:buNone/>
            </a:pPr>
            <a:endParaRPr lang="ru-RU" sz="2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228600" y="191995"/>
            <a:ext cx="8686800" cy="98761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Итоговый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72312" y="260648"/>
            <a:ext cx="8792176" cy="1597908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Наблюдения за ростом знаний детей в процессе реализации проекта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56851324"/>
              </p:ext>
            </p:extLst>
          </p:nvPr>
        </p:nvGraphicFramePr>
        <p:xfrm>
          <a:off x="4932040" y="2348880"/>
          <a:ext cx="32403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2179" y="5053128"/>
            <a:ext cx="2242442" cy="180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44019850"/>
              </p:ext>
            </p:extLst>
          </p:nvPr>
        </p:nvGraphicFramePr>
        <p:xfrm>
          <a:off x="1259632" y="2348880"/>
          <a:ext cx="302173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822301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3928" y="1124744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Автор </a:t>
            </a:r>
          </a:p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 руководитель проекта </a:t>
            </a:r>
          </a:p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воспитатель первой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категории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Аверьянова Татьяна Викторовна</a:t>
            </a:r>
          </a:p>
          <a:p>
            <a:pPr algn="ctr" eaLnBrk="0" hangingPunct="0"/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9" y="2150862"/>
            <a:ext cx="1812199" cy="2718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babochki-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64814">
            <a:off x="625304" y="1237873"/>
            <a:ext cx="902623" cy="7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D:\Музовна\Картинки\Анимашки\Бабочки и цветочки\f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40266">
            <a:off x="2188570" y="4278732"/>
            <a:ext cx="866775" cy="11808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3707904" y="1052736"/>
            <a:ext cx="4752528" cy="252028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всех…знаний и умений самым            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важным, самым необходимым             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для жизненной деятельности является,                    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конечно, умение ясно, понятно  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красиво говорить на своём языке.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В.И.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Чернышёв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/>
              <a:t> 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08" y="5869320"/>
            <a:ext cx="8856984" cy="923518"/>
          </a:xfrm>
          <a:prstGeom prst="ellipse">
            <a:avLst/>
          </a:prstGeom>
          <a:solidFill>
            <a:srgbClr val="00B050"/>
          </a:solidFill>
          <a:ln w="76200" cap="rnd" cmpd="sng" algn="ctr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609600"/>
            <a:ext cx="6248400" cy="1219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37791" cy="4176464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Формирование связной речи детей при составлении описательных рассказов  по картинкам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»</a:t>
            </a:r>
            <a:endParaRPr lang="ru-RU" sz="44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304800"/>
            <a:ext cx="7543800" cy="13716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208913" cy="482453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</a:rPr>
              <a:t>дносложная,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состоящая лишь из простых предложений речь. Неспособность грамматически правильно </a:t>
            </a:r>
            <a:r>
              <a:rPr lang="ru-RU" sz="1600" b="1" dirty="0" smtClean="0">
                <a:solidFill>
                  <a:schemeClr val="tx1"/>
                </a:solidFill>
              </a:rPr>
              <a:t>построить предложение. Бедность </a:t>
            </a:r>
            <a:r>
              <a:rPr lang="ru-RU" sz="1600" b="1" dirty="0">
                <a:solidFill>
                  <a:schemeClr val="tx1"/>
                </a:solidFill>
              </a:rPr>
              <a:t>речи. Недостаточный словарный запас.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Употребление нелитературных слов и выражений.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Бедная диалогическая речь: неспособность грамотно и доступно сформулировать вопрос, построить краткий или развёрнутый ответ.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Отсутствие логического обоснования своих утверждений и выводов.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Отсутствие навыков культуры речи: неумение использовать интонации, регулировать громкость голоса и темп речи и т.д.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Плохая дикция.</a:t>
            </a:r>
          </a:p>
          <a:p>
            <a:pPr lvl="1"/>
            <a:endParaRPr lang="ru-RU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219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6102" y="1700808"/>
            <a:ext cx="7990353" cy="4608512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FF00"/>
                </a:solidFill>
              </a:rPr>
              <a:t>Речь – величайшее богатство данное человеку и ее как и любое богатство, можно либо приумножить, либо незаметно растерять. 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FFFF00"/>
                </a:solidFill>
              </a:rPr>
              <a:t>Задача </a:t>
            </a:r>
            <a:r>
              <a:rPr lang="ru-RU" sz="1800" b="1" dirty="0">
                <a:solidFill>
                  <a:srgbClr val="FFFF00"/>
                </a:solidFill>
              </a:rPr>
              <a:t>педагога – ознакомить дошкольников с простыми приемами </a:t>
            </a:r>
            <a:r>
              <a:rPr lang="ru-RU" sz="1800" b="1" dirty="0" smtClean="0">
                <a:solidFill>
                  <a:srgbClr val="FFFF00"/>
                </a:solidFill>
              </a:rPr>
              <a:t>запоминания.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FFFF00"/>
                </a:solidFill>
              </a:rPr>
              <a:t>Одно </a:t>
            </a:r>
            <a:r>
              <a:rPr lang="ru-RU" sz="1800" b="1" dirty="0">
                <a:solidFill>
                  <a:srgbClr val="FFFF00"/>
                </a:solidFill>
              </a:rPr>
              <a:t>из успешных и эффективных средств развития связной речи – моделирования. 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FFFF00"/>
                </a:solidFill>
              </a:rPr>
              <a:t>Моделирование </a:t>
            </a:r>
            <a:r>
              <a:rPr lang="ru-RU" sz="1800" b="1" dirty="0">
                <a:solidFill>
                  <a:srgbClr val="FFFF00"/>
                </a:solidFill>
              </a:rPr>
              <a:t>развивает фантазию у </a:t>
            </a:r>
            <a:r>
              <a:rPr lang="ru-RU" sz="1800" b="1" dirty="0" smtClean="0">
                <a:solidFill>
                  <a:srgbClr val="FFFF00"/>
                </a:solidFill>
              </a:rPr>
              <a:t>ребенка</a:t>
            </a:r>
            <a:r>
              <a:rPr lang="ru-RU" sz="18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 </a:t>
            </a:r>
            <a:endParaRPr lang="ru-RU" sz="1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едиафайлы\СМАЙЛИКИ и анимашки новые\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675" y="5589588"/>
            <a:ext cx="1584325" cy="1268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219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6102" y="1628800"/>
            <a:ext cx="7990353" cy="468052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400" i="1" dirty="0">
                <a:solidFill>
                  <a:schemeClr val="tx1"/>
                </a:solidFill>
              </a:rPr>
              <a:t>Проект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- это  система </a:t>
            </a:r>
            <a:r>
              <a:rPr lang="ru-RU" sz="1400" dirty="0">
                <a:solidFill>
                  <a:schemeClr val="tx1"/>
                </a:solidFill>
              </a:rPr>
              <a:t>упражнений для обучения детей навыкам рассказывания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Основа </a:t>
            </a:r>
            <a:r>
              <a:rPr lang="ru-RU" sz="1400" i="1" dirty="0">
                <a:solidFill>
                  <a:schemeClr val="tx1"/>
                </a:solidFill>
              </a:rPr>
              <a:t>системы </a:t>
            </a:r>
            <a:r>
              <a:rPr lang="ru-RU" sz="1400" dirty="0" smtClean="0">
                <a:solidFill>
                  <a:schemeClr val="tx1"/>
                </a:solidFill>
              </a:rPr>
              <a:t>- это </a:t>
            </a:r>
            <a:r>
              <a:rPr lang="ru-RU" sz="1400" dirty="0">
                <a:solidFill>
                  <a:schemeClr val="tx1"/>
                </a:solidFill>
              </a:rPr>
              <a:t>использование вспомогательных средств, облегчающих и направляющих процесс становления связной речи у дошкольников.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В первую очередь </a:t>
            </a:r>
            <a:r>
              <a:rPr lang="ru-RU" sz="1400" dirty="0" smtClean="0">
                <a:solidFill>
                  <a:schemeClr val="tx1"/>
                </a:solidFill>
              </a:rPr>
              <a:t>–это наглядность</a:t>
            </a:r>
            <a:r>
              <a:rPr lang="ru-RU" sz="1400" dirty="0">
                <a:solidFill>
                  <a:schemeClr val="tx1"/>
                </a:solidFill>
              </a:rPr>
              <a:t>, при помощи которой и по поводу которой происходит речевой акт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Важность </a:t>
            </a:r>
            <a:r>
              <a:rPr lang="ru-RU" sz="1400" dirty="0">
                <a:solidFill>
                  <a:schemeClr val="tx1"/>
                </a:solidFill>
              </a:rPr>
              <a:t>наглядной опоры в ходе формирования речи отмечали педагоги С.Л. Рубинштейн, Л.В. Эльконин, А.М. Леушина и др.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Далее можно </a:t>
            </a:r>
            <a:r>
              <a:rPr lang="ru-RU" sz="1400" dirty="0">
                <a:solidFill>
                  <a:schemeClr val="tx1"/>
                </a:solidFill>
              </a:rPr>
              <a:t>выделить моделирование плана высказывания, значимость которого неоднократно подчеркивалась педагогами В.К. Воробьевой, В.П. Глуховым и известным психологом Л.С. Выготским, говорившим о важности предварительной программы высказывания, т.е. его плана.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едиафайлы\СМАЙЛИКИ и анимашки новые\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675" y="5589588"/>
            <a:ext cx="1584325" cy="1268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4226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381000"/>
            <a:ext cx="5715000" cy="1219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355" y="2000240"/>
            <a:ext cx="8285289" cy="466912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Развитие и совершенствование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связной речи и активной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познавательной деятельности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ошкольников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в процессе составления описательного рассказа по картине.</a:t>
            </a:r>
            <a:endParaRPr lang="ru-RU" sz="2800" b="1" dirty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100" y="0"/>
            <a:ext cx="6781800" cy="1219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638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Совершенствовать восприятие детьми окружающего мира, путем активного использования всех органов чувств</a:t>
            </a:r>
            <a:r>
              <a:rPr lang="ru-RU" sz="1800" dirty="0">
                <a:solidFill>
                  <a:schemeClr val="tx1"/>
                </a:solidFill>
              </a:rPr>
              <a:t> и речи.</a:t>
            </a:r>
            <a:endParaRPr lang="uk-UA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Пополнять </a:t>
            </a:r>
            <a:r>
              <a:rPr lang="en-US" sz="1800" dirty="0">
                <a:solidFill>
                  <a:schemeClr val="tx1"/>
                </a:solidFill>
              </a:rPr>
              <a:t>и активизировать словарь, совершенствовать умение детей согласовывать слова в предложении в роде, 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числе, падеже по изучаемой теме.</a:t>
            </a:r>
            <a:endParaRPr lang="uk-UA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Развивать </a:t>
            </a:r>
            <a:r>
              <a:rPr lang="en-US" sz="1800" dirty="0">
                <a:solidFill>
                  <a:schemeClr val="tx1"/>
                </a:solidFill>
              </a:rPr>
              <a:t>у детей творческий подход при составлении описательных рассказов.</a:t>
            </a:r>
            <a:endParaRPr lang="uk-UA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Учить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детей  давать полные ответы на вопросы взрослого, составлять коллективные и индивидуальные рассказы по плану с опорой на </a:t>
            </a:r>
            <a:r>
              <a:rPr lang="ru-RU" sz="1800" dirty="0">
                <a:solidFill>
                  <a:schemeClr val="tx1"/>
                </a:solidFill>
              </a:rPr>
              <a:t>модельную схему.</a:t>
            </a:r>
            <a:endParaRPr lang="uk-UA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-Самостоятельно </a:t>
            </a:r>
            <a:r>
              <a:rPr lang="ru-RU" sz="1800" dirty="0">
                <a:solidFill>
                  <a:schemeClr val="tx1"/>
                </a:solidFill>
              </a:rPr>
              <a:t>с</a:t>
            </a:r>
            <a:r>
              <a:rPr lang="en-US" sz="1800" dirty="0">
                <a:solidFill>
                  <a:schemeClr val="tx1"/>
                </a:solidFill>
              </a:rPr>
              <a:t>озда</a:t>
            </a:r>
            <a:r>
              <a:rPr lang="ru-RU" sz="1800" dirty="0">
                <a:solidFill>
                  <a:schemeClr val="tx1"/>
                </a:solidFill>
              </a:rPr>
              <a:t>ва</a:t>
            </a:r>
            <a:r>
              <a:rPr lang="en-US" sz="1800" dirty="0">
                <a:solidFill>
                  <a:schemeClr val="tx1"/>
                </a:solidFill>
              </a:rPr>
              <a:t>ть продукт речевой деятельности.</a:t>
            </a:r>
            <a:endParaRPr lang="uk-UA" sz="1800" dirty="0">
              <a:solidFill>
                <a:schemeClr val="tx1"/>
              </a:solidFill>
            </a:endParaRPr>
          </a:p>
          <a:p>
            <a:endParaRPr lang="ru-RU" sz="2400" b="1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lysh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5715000"/>
            <a:ext cx="1657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100" y="0"/>
            <a:ext cx="6781800" cy="1219200"/>
          </a:xfrm>
          <a:prstGeom prst="ribbon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638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1.Система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упражнений для обучения детей навыкам рассказывания по сюжетным картинам.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2.Методические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по развитию связной речи детей при рассказывании по картинам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3.Модели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рассказа.</a:t>
            </a:r>
          </a:p>
          <a:p>
            <a:endParaRPr lang="ru-RU" sz="2400" b="1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lysh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5715000"/>
            <a:ext cx="1657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8005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657</Words>
  <Application>Microsoft Office PowerPoint</Application>
  <PresentationFormat>Экран (4:3)</PresentationFormat>
  <Paragraphs>103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HGｺﾞｼｯｸE</vt:lpstr>
      <vt:lpstr>Monotype Corsiva</vt:lpstr>
      <vt:lpstr>Times New Roman</vt:lpstr>
      <vt:lpstr>Office Theme</vt:lpstr>
      <vt:lpstr>Презентация PowerPoint</vt:lpstr>
      <vt:lpstr>Презентация PowerPoint</vt:lpstr>
      <vt:lpstr>ТЕМА</vt:lpstr>
      <vt:lpstr>ПРОБЛЕМА</vt:lpstr>
      <vt:lpstr>АКТУАЛЬНОСТЬ</vt:lpstr>
      <vt:lpstr>НОВИЗНА</vt:lpstr>
      <vt:lpstr>ЦЕЛЬ</vt:lpstr>
      <vt:lpstr>ЗАДАЧИ</vt:lpstr>
      <vt:lpstr>Продукт проекта</vt:lpstr>
      <vt:lpstr>Этапы работы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Diakov</cp:lastModifiedBy>
  <cp:revision>493</cp:revision>
  <dcterms:modified xsi:type="dcterms:W3CDTF">2016-01-28T17:38:24Z</dcterms:modified>
</cp:coreProperties>
</file>