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8" r:id="rId3"/>
    <p:sldId id="259" r:id="rId4"/>
    <p:sldId id="267" r:id="rId5"/>
    <p:sldId id="260" r:id="rId6"/>
    <p:sldId id="270" r:id="rId7"/>
    <p:sldId id="262" r:id="rId8"/>
    <p:sldId id="261" r:id="rId9"/>
    <p:sldId id="268" r:id="rId10"/>
    <p:sldId id="265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DB66D-ECA5-469E-A4A1-5B7B203CFEE3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5AE11-B07B-4DB3-9B68-3E6CF546C1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5AE11-B07B-4DB3-9B68-3E6CF546C12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2BCA18-7722-4CDD-9886-E4EE19E1409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6D7905-71A0-4C4E-8C14-16309643C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BCA18-7722-4CDD-9886-E4EE19E1409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D7905-71A0-4C4E-8C14-16309643C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42BCA18-7722-4CDD-9886-E4EE19E1409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6D7905-71A0-4C4E-8C14-16309643C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BCA18-7722-4CDD-9886-E4EE19E1409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D7905-71A0-4C4E-8C14-16309643C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2BCA18-7722-4CDD-9886-E4EE19E1409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E6D7905-71A0-4C4E-8C14-16309643C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BCA18-7722-4CDD-9886-E4EE19E1409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D7905-71A0-4C4E-8C14-16309643C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BCA18-7722-4CDD-9886-E4EE19E1409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D7905-71A0-4C4E-8C14-16309643C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BCA18-7722-4CDD-9886-E4EE19E1409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D7905-71A0-4C4E-8C14-16309643C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2BCA18-7722-4CDD-9886-E4EE19E1409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D7905-71A0-4C4E-8C14-16309643C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BCA18-7722-4CDD-9886-E4EE19E1409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D7905-71A0-4C4E-8C14-16309643C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BCA18-7722-4CDD-9886-E4EE19E1409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D7905-71A0-4C4E-8C14-16309643C4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42BCA18-7722-4CDD-9886-E4EE19E1409A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E6D7905-71A0-4C4E-8C14-16309643C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496" y="2000240"/>
            <a:ext cx="4657700" cy="175736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  <a:ea typeface="Dotum" pitchFamily="34" charset="-127"/>
                <a:cs typeface="Aharoni" pitchFamily="2" charset="-79"/>
              </a:rPr>
              <a:t>Проект на тему </a:t>
            </a:r>
            <a:br>
              <a:rPr lang="ru-RU" sz="2800" dirty="0" smtClean="0">
                <a:solidFill>
                  <a:schemeClr val="bg1"/>
                </a:solidFill>
                <a:latin typeface="Arial Black" pitchFamily="34" charset="0"/>
                <a:ea typeface="Dotum" pitchFamily="34" charset="-127"/>
                <a:cs typeface="Aharoni" pitchFamily="2" charset="-79"/>
              </a:rPr>
            </a:b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  <a:ea typeface="Dotum" pitchFamily="34" charset="-127"/>
                <a:cs typeface="Aharoni" pitchFamily="2" charset="-79"/>
              </a:rPr>
              <a:t>«</a:t>
            </a:r>
            <a:r>
              <a:rPr lang="ru-RU" sz="2800" dirty="0" err="1" smtClean="0">
                <a:solidFill>
                  <a:schemeClr val="bg1"/>
                </a:solidFill>
                <a:latin typeface="Arial Black" pitchFamily="34" charset="0"/>
                <a:ea typeface="Dotum" pitchFamily="34" charset="-127"/>
                <a:cs typeface="Aharoni" pitchFamily="2" charset="-79"/>
              </a:rPr>
              <a:t>гаилә</a:t>
            </a: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  <a:ea typeface="Dotum" pitchFamily="34" charset="-127"/>
                <a:cs typeface="Aharoni" pitchFamily="2" charset="-79"/>
              </a:rPr>
              <a:t>»</a:t>
            </a: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  <a:ea typeface="Dotum" pitchFamily="34" charset="-127"/>
                <a:cs typeface="Aharoni" pitchFamily="2" charset="-79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Arial Black" pitchFamily="34" charset="0"/>
                <a:ea typeface="Dotum" pitchFamily="34" charset="-127"/>
                <a:cs typeface="Aharoni" pitchFamily="2" charset="-79"/>
              </a:rPr>
            </a:b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  <a:ea typeface="Dotum" pitchFamily="34" charset="-127"/>
                <a:cs typeface="Aharoni" pitchFamily="2" charset="-79"/>
              </a:rPr>
              <a:t>в средней группе</a:t>
            </a:r>
            <a:br>
              <a:rPr lang="ru-RU" sz="2800" dirty="0" smtClean="0">
                <a:solidFill>
                  <a:schemeClr val="bg1"/>
                </a:solidFill>
                <a:latin typeface="Arial Black" pitchFamily="34" charset="0"/>
                <a:ea typeface="Dotum" pitchFamily="34" charset="-127"/>
                <a:cs typeface="Aharoni" pitchFamily="2" charset="-79"/>
              </a:rPr>
            </a:b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  <a:ea typeface="Dotum" pitchFamily="34" charset="-127"/>
                <a:cs typeface="Aharoni" pitchFamily="2" charset="-79"/>
              </a:rPr>
              <a:t> (4-5 лет)</a:t>
            </a:r>
            <a:br>
              <a:rPr lang="ru-RU" sz="2800" dirty="0" smtClean="0">
                <a:solidFill>
                  <a:schemeClr val="bg1"/>
                </a:solidFill>
                <a:latin typeface="Arial Black" pitchFamily="34" charset="0"/>
                <a:ea typeface="Dotum" pitchFamily="34" charset="-127"/>
                <a:cs typeface="Aharoni" pitchFamily="2" charset="-79"/>
              </a:rPr>
            </a:b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  <a:ea typeface="Dotum" pitchFamily="34" charset="-127"/>
                <a:cs typeface="Aharoni" pitchFamily="2" charset="-79"/>
              </a:rPr>
              <a:t>по  обучению детей татарскому языку</a:t>
            </a:r>
            <a:endParaRPr lang="ru-RU" sz="2800" dirty="0">
              <a:solidFill>
                <a:schemeClr val="bg1"/>
              </a:solidFill>
              <a:latin typeface="Arial Black" pitchFamily="34" charset="0"/>
              <a:ea typeface="Dotum" pitchFamily="34" charset="-127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4143380"/>
            <a:ext cx="4257660" cy="1752600"/>
          </a:xfrm>
        </p:spPr>
        <p:txBody>
          <a:bodyPr>
            <a:noAutofit/>
          </a:bodyPr>
          <a:lstStyle/>
          <a:p>
            <a:r>
              <a:rPr lang="ru-RU" sz="1400" b="1" i="1" dirty="0" smtClean="0">
                <a:solidFill>
                  <a:srgbClr val="002060"/>
                </a:solidFill>
                <a:latin typeface="Georgia" pitchFamily="18" charset="0"/>
              </a:rPr>
              <a:t>Составила Большакова Е.В.</a:t>
            </a:r>
          </a:p>
          <a:p>
            <a:r>
              <a:rPr lang="ru-RU" sz="1400" b="1" i="1" dirty="0" smtClean="0">
                <a:solidFill>
                  <a:srgbClr val="002060"/>
                </a:solidFill>
                <a:latin typeface="Georgia" pitchFamily="18" charset="0"/>
              </a:rPr>
              <a:t>Воспитатель МБДОУ Детский сад общеразвивающего вида №17 «Лебёдушка»</a:t>
            </a:r>
          </a:p>
          <a:p>
            <a:r>
              <a:rPr lang="ru-RU" sz="1400" b="1" i="1" dirty="0" smtClean="0">
                <a:solidFill>
                  <a:srgbClr val="002060"/>
                </a:solidFill>
                <a:latin typeface="Georgia" pitchFamily="18" charset="0"/>
              </a:rPr>
              <a:t>Уровень образования; Дошкольное</a:t>
            </a:r>
          </a:p>
          <a:p>
            <a:r>
              <a:rPr lang="ru-RU" sz="1400" b="1" i="1" dirty="0" smtClean="0">
                <a:solidFill>
                  <a:srgbClr val="002060"/>
                </a:solidFill>
                <a:latin typeface="Georgia" pitchFamily="18" charset="0"/>
              </a:rPr>
              <a:t>Предмет:  Татарский язык УМК</a:t>
            </a:r>
          </a:p>
          <a:p>
            <a:r>
              <a:rPr lang="ru-RU" sz="1400" b="1" i="1" dirty="0" smtClean="0">
                <a:solidFill>
                  <a:srgbClr val="002060"/>
                </a:solidFill>
                <a:latin typeface="Georgia" pitchFamily="18" charset="0"/>
              </a:rPr>
              <a:t>Целевая аудитория: Воспитатель, методист.</a:t>
            </a:r>
          </a:p>
          <a:p>
            <a:r>
              <a:rPr lang="ru-RU" sz="1400" b="1" i="1" dirty="0" smtClean="0">
                <a:solidFill>
                  <a:srgbClr val="002060"/>
                </a:solidFill>
                <a:latin typeface="Georgia" pitchFamily="18" charset="0"/>
              </a:rPr>
              <a:t>Тип ресурса: проект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График работы над проектом </a:t>
            </a:r>
            <a:b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1 этап: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организационный</a:t>
            </a:r>
            <a:b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(2 дня)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>
                <a:latin typeface="Georgia" pitchFamily="18" charset="0"/>
              </a:rPr>
              <a:t>Подборка литературы.</a:t>
            </a:r>
          </a:p>
          <a:p>
            <a:r>
              <a:rPr lang="ru-RU" sz="2000" b="1" i="1" dirty="0" smtClean="0">
                <a:latin typeface="Georgia" pitchFamily="18" charset="0"/>
              </a:rPr>
              <a:t>Картотеки дидактических игр.</a:t>
            </a:r>
          </a:p>
          <a:p>
            <a:r>
              <a:rPr lang="ru-RU" sz="2000" b="1" i="1" dirty="0" smtClean="0">
                <a:latin typeface="Georgia" pitchFamily="18" charset="0"/>
              </a:rPr>
              <a:t>Создание дид</a:t>
            </a:r>
            <a:r>
              <a:rPr lang="ru-RU" sz="2000" b="1" i="1" dirty="0" smtClean="0">
                <a:latin typeface="Georgia" pitchFamily="18" charset="0"/>
              </a:rPr>
              <a:t>актических </a:t>
            </a:r>
            <a:r>
              <a:rPr lang="ru-RU" sz="2000" b="1" i="1" dirty="0" smtClean="0">
                <a:latin typeface="Georgia" pitchFamily="18" charset="0"/>
              </a:rPr>
              <a:t>и</a:t>
            </a:r>
            <a:r>
              <a:rPr lang="ru-RU" sz="2000" b="1" i="1" dirty="0" smtClean="0">
                <a:latin typeface="Georgia" pitchFamily="18" charset="0"/>
              </a:rPr>
              <a:t>гр.</a:t>
            </a:r>
          </a:p>
          <a:p>
            <a:r>
              <a:rPr lang="ru-RU" sz="2000" b="1" i="1" dirty="0" smtClean="0">
                <a:latin typeface="Georgia" pitchFamily="18" charset="0"/>
              </a:rPr>
              <a:t>Составление плана.</a:t>
            </a:r>
          </a:p>
          <a:p>
            <a:r>
              <a:rPr lang="ru-RU" sz="2000" b="1" i="1" dirty="0" smtClean="0">
                <a:latin typeface="Georgia" pitchFamily="18" charset="0"/>
              </a:rPr>
              <a:t>Ознакомление родителей о предстоящем проекте.</a:t>
            </a:r>
          </a:p>
          <a:p>
            <a:r>
              <a:rPr lang="ru-RU" sz="2000" b="1" i="1" dirty="0" smtClean="0">
                <a:latin typeface="Georgia" pitchFamily="18" charset="0"/>
              </a:rPr>
              <a:t>Подборка произведений татарских писателей.</a:t>
            </a:r>
          </a:p>
          <a:p>
            <a:r>
              <a:rPr lang="ru-RU" sz="2000" b="1" i="1" dirty="0" smtClean="0">
                <a:latin typeface="Georgia" pitchFamily="18" charset="0"/>
              </a:rPr>
              <a:t>Подборка </a:t>
            </a:r>
            <a:r>
              <a:rPr lang="ru-RU" sz="2000" b="1" i="1" dirty="0" smtClean="0">
                <a:latin typeface="Georgia" pitchFamily="18" charset="0"/>
              </a:rPr>
              <a:t>мультфильмов.</a:t>
            </a:r>
          </a:p>
          <a:p>
            <a:r>
              <a:rPr lang="ru-RU" sz="2000" b="1" i="1" dirty="0" smtClean="0">
                <a:latin typeface="Georgia" pitchFamily="18" charset="0"/>
              </a:rPr>
              <a:t>Создание презентации для детей «</a:t>
            </a:r>
            <a:r>
              <a:rPr lang="ru-RU" sz="2000" b="1" i="1" dirty="0" err="1" smtClean="0">
                <a:latin typeface="Georgia" pitchFamily="18" charset="0"/>
              </a:rPr>
              <a:t>Гаилә</a:t>
            </a:r>
            <a:r>
              <a:rPr lang="ru-RU" sz="2000" b="1" i="1" dirty="0" smtClean="0">
                <a:latin typeface="Georgia" pitchFamily="18" charset="0"/>
              </a:rPr>
              <a:t>»</a:t>
            </a:r>
            <a:endParaRPr lang="ru-RU" sz="2000" b="1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Второй этап-Осуществление деятельности </a:t>
            </a: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(7 дней)</a:t>
            </a: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4000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4000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7239000" cy="4214842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i="1" dirty="0" smtClean="0">
                <a:latin typeface="Georgia" pitchFamily="18" charset="0"/>
              </a:rPr>
              <a:t>Рассматривание картин с изображением семьи, обсуждение.</a:t>
            </a:r>
          </a:p>
          <a:p>
            <a:r>
              <a:rPr lang="ru-RU" sz="2000" b="1" i="1" dirty="0" smtClean="0">
                <a:latin typeface="Georgia" pitchFamily="18" charset="0"/>
              </a:rPr>
              <a:t>Чтение </a:t>
            </a:r>
            <a:r>
              <a:rPr lang="ru-RU" sz="2000" b="1" i="1" dirty="0" err="1" smtClean="0">
                <a:latin typeface="Georgia" pitchFamily="18" charset="0"/>
              </a:rPr>
              <a:t>Р.Миннулин</a:t>
            </a:r>
            <a:r>
              <a:rPr lang="ru-RU" sz="2000" b="1" i="1" dirty="0" smtClean="0">
                <a:latin typeface="Georgia" pitchFamily="18" charset="0"/>
              </a:rPr>
              <a:t> «Про маму и папу», «</a:t>
            </a:r>
            <a:r>
              <a:rPr lang="ru-RU" sz="2000" b="1" i="1" dirty="0" err="1" smtClean="0">
                <a:latin typeface="Georgia" pitchFamily="18" charset="0"/>
              </a:rPr>
              <a:t>Эни</a:t>
            </a:r>
            <a:r>
              <a:rPr lang="ru-RU" sz="2000" b="1" i="1" dirty="0" smtClean="0">
                <a:latin typeface="Georgia" pitchFamily="18" charset="0"/>
              </a:rPr>
              <a:t> </a:t>
            </a:r>
            <a:r>
              <a:rPr lang="ru-RU" sz="2000" b="1" i="1" dirty="0" err="1" smtClean="0">
                <a:latin typeface="Georgia" pitchFamily="18" charset="0"/>
              </a:rPr>
              <a:t>кирәк</a:t>
            </a:r>
            <a:r>
              <a:rPr lang="ru-RU" sz="2000" b="1" i="1" dirty="0" smtClean="0">
                <a:latin typeface="Georgia" pitchFamily="18" charset="0"/>
              </a:rPr>
              <a:t>», </a:t>
            </a:r>
            <a:r>
              <a:rPr lang="ru-RU" sz="2000" b="1" i="1" dirty="0" err="1" smtClean="0">
                <a:latin typeface="Georgia" pitchFamily="18" charset="0"/>
              </a:rPr>
              <a:t>А.Алиш</a:t>
            </a:r>
            <a:r>
              <a:rPr lang="ru-RU" sz="2000" b="1" i="1" dirty="0" smtClean="0">
                <a:latin typeface="Georgia" pitchFamily="18" charset="0"/>
              </a:rPr>
              <a:t> «Дядя рабочий»</a:t>
            </a:r>
          </a:p>
          <a:p>
            <a:r>
              <a:rPr lang="ru-RU" sz="2000" b="1" i="1" dirty="0" smtClean="0">
                <a:latin typeface="Georgia" pitchFamily="18" charset="0"/>
              </a:rPr>
              <a:t>Просмотр мультфильмов  на татарском языке.</a:t>
            </a:r>
          </a:p>
          <a:p>
            <a:r>
              <a:rPr lang="ru-RU" sz="2000" b="1" i="1" dirty="0" smtClean="0">
                <a:latin typeface="Georgia" pitchFamily="18" charset="0"/>
              </a:rPr>
              <a:t>Просмотр презентации для детей «</a:t>
            </a:r>
            <a:r>
              <a:rPr lang="ru-RU" sz="2000" b="1" i="1" dirty="0" err="1" smtClean="0">
                <a:latin typeface="Georgia" pitchFamily="18" charset="0"/>
              </a:rPr>
              <a:t>Бу</a:t>
            </a:r>
            <a:r>
              <a:rPr lang="ru-RU" sz="2000" b="1" i="1" dirty="0" smtClean="0">
                <a:latin typeface="Georgia" pitchFamily="18" charset="0"/>
              </a:rPr>
              <a:t> </a:t>
            </a:r>
            <a:r>
              <a:rPr lang="ru-RU" sz="2000" b="1" i="1" dirty="0" err="1" smtClean="0">
                <a:latin typeface="Georgia" pitchFamily="18" charset="0"/>
              </a:rPr>
              <a:t>Гаилә</a:t>
            </a:r>
            <a:r>
              <a:rPr lang="ru-RU" sz="2000" b="1" i="1" dirty="0" smtClean="0">
                <a:latin typeface="Georgia" pitchFamily="18" charset="0"/>
              </a:rPr>
              <a:t>»</a:t>
            </a:r>
          </a:p>
          <a:p>
            <a:pPr>
              <a:buNone/>
            </a:pPr>
            <a:r>
              <a:rPr lang="ru-RU" sz="2000" b="1" i="1" dirty="0" smtClean="0">
                <a:latin typeface="Georgia" pitchFamily="18" charset="0"/>
              </a:rPr>
              <a:t> </a:t>
            </a:r>
            <a:r>
              <a:rPr lang="ru-RU" sz="2000" b="1" i="1" dirty="0" smtClean="0">
                <a:latin typeface="Georgia" pitchFamily="18" charset="0"/>
              </a:rPr>
              <a:t>   (в игровой форме обсуждения с детьми)</a:t>
            </a:r>
          </a:p>
          <a:p>
            <a:r>
              <a:rPr lang="ru-RU" sz="2000" b="1" i="1" dirty="0" smtClean="0">
                <a:latin typeface="Georgia" pitchFamily="18" charset="0"/>
              </a:rPr>
              <a:t>Пальчиковая игра «</a:t>
            </a:r>
            <a:r>
              <a:rPr lang="ru-RU" sz="2000" b="1" i="1" dirty="0" err="1" smtClean="0">
                <a:latin typeface="Georgia" pitchFamily="18" charset="0"/>
              </a:rPr>
              <a:t>Гаилә</a:t>
            </a:r>
            <a:r>
              <a:rPr lang="ru-RU" sz="2000" b="1" i="1" dirty="0" smtClean="0">
                <a:latin typeface="Georgia" pitchFamily="18" charset="0"/>
              </a:rPr>
              <a:t>»</a:t>
            </a:r>
          </a:p>
          <a:p>
            <a:r>
              <a:rPr lang="ru-RU" sz="2000" b="1" i="1" dirty="0" err="1" smtClean="0">
                <a:latin typeface="Georgia" pitchFamily="18" charset="0"/>
              </a:rPr>
              <a:t>Дид</a:t>
            </a:r>
            <a:r>
              <a:rPr lang="ru-RU" sz="2000" b="1" i="1" dirty="0" smtClean="0">
                <a:latin typeface="Georgia" pitchFamily="18" charset="0"/>
              </a:rPr>
              <a:t>. Игра «Кто в доме живет»</a:t>
            </a:r>
          </a:p>
          <a:p>
            <a:r>
              <a:rPr lang="ru-RU" sz="2000" b="1" i="1" dirty="0" err="1" smtClean="0">
                <a:latin typeface="Georgia" pitchFamily="18" charset="0"/>
              </a:rPr>
              <a:t>Дид</a:t>
            </a:r>
            <a:r>
              <a:rPr lang="ru-RU" sz="2000" b="1" i="1" dirty="0" smtClean="0">
                <a:latin typeface="Georgia" pitchFamily="18" charset="0"/>
              </a:rPr>
              <a:t>. Игра «Кого нет»</a:t>
            </a:r>
          </a:p>
          <a:p>
            <a:r>
              <a:rPr lang="ru-RU" sz="2000" b="1" i="1" dirty="0" smtClean="0">
                <a:latin typeface="Georgia" pitchFamily="18" charset="0"/>
              </a:rPr>
              <a:t>Лото «</a:t>
            </a:r>
            <a:r>
              <a:rPr lang="ru-RU" sz="2000" b="1" i="1" dirty="0" err="1" smtClean="0">
                <a:latin typeface="Georgia" pitchFamily="18" charset="0"/>
              </a:rPr>
              <a:t>Гаилә</a:t>
            </a:r>
            <a:r>
              <a:rPr lang="ru-RU" sz="2000" b="1" i="1" dirty="0" smtClean="0">
                <a:latin typeface="Georgia" pitchFamily="18" charset="0"/>
              </a:rPr>
              <a:t>»</a:t>
            </a:r>
          </a:p>
          <a:p>
            <a:r>
              <a:rPr lang="ru-RU" sz="2000" b="1" i="1" dirty="0" smtClean="0">
                <a:latin typeface="Georgia" pitchFamily="18" charset="0"/>
              </a:rPr>
              <a:t>Рисование карандашами «</a:t>
            </a:r>
            <a:r>
              <a:rPr lang="ru-RU" sz="2000" b="1" i="1" dirty="0" err="1" smtClean="0">
                <a:latin typeface="Georgia" pitchFamily="18" charset="0"/>
              </a:rPr>
              <a:t>Эни</a:t>
            </a:r>
            <a:r>
              <a:rPr lang="ru-RU" sz="2000" b="1" i="1" dirty="0" smtClean="0">
                <a:latin typeface="Georgia" pitchFamily="18" charset="0"/>
              </a:rPr>
              <a:t>»</a:t>
            </a:r>
          </a:p>
          <a:p>
            <a:r>
              <a:rPr lang="ru-RU" sz="2000" b="1" i="1" dirty="0" smtClean="0">
                <a:latin typeface="Georgia" pitchFamily="18" charset="0"/>
              </a:rPr>
              <a:t>Лепка «</a:t>
            </a:r>
            <a:r>
              <a:rPr lang="ru-RU" sz="2000" b="1" i="1" dirty="0" err="1" smtClean="0">
                <a:latin typeface="Georgia" pitchFamily="18" charset="0"/>
              </a:rPr>
              <a:t>Өй гаилә өчен</a:t>
            </a:r>
            <a:r>
              <a:rPr lang="ru-RU" sz="2000" b="1" i="1" dirty="0" smtClean="0">
                <a:latin typeface="Georgia" pitchFamily="18" charset="0"/>
              </a:rPr>
              <a:t>»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357562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Третий  этап</a:t>
            </a:r>
            <a:b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Совместная творческая деятельность с родителями</a:t>
            </a:r>
            <a:b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выпуск  книжек малышек «Минем </a:t>
            </a:r>
            <a:r>
              <a:rPr lang="ru-RU" sz="3200" i="1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Гаилә</a:t>
            </a: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»</a:t>
            </a:r>
            <a:b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(1 день)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44230" y="5715016"/>
            <a:ext cx="409556" cy="52640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Содержание</a:t>
            </a:r>
            <a:b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latin typeface="Georgia" panose="02040502050405020303" pitchFamily="18" charset="0"/>
              </a:rPr>
              <a:t>Актуальность выбранной </a:t>
            </a:r>
            <a:r>
              <a:rPr lang="ru-RU" b="1" i="1" dirty="0" smtClean="0">
                <a:latin typeface="Georgia" panose="02040502050405020303" pitchFamily="18" charset="0"/>
              </a:rPr>
              <a:t>темы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latin typeface="Georgia" panose="02040502050405020303" pitchFamily="18" charset="0"/>
              </a:rPr>
              <a:t>Информационная карта проекта</a:t>
            </a:r>
            <a:endParaRPr lang="ru-RU" b="1" i="1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latin typeface="Georgia" panose="02040502050405020303" pitchFamily="18" charset="0"/>
              </a:rPr>
              <a:t>Цели и задачи </a:t>
            </a:r>
            <a:r>
              <a:rPr lang="ru-RU" b="1" i="1" dirty="0" smtClean="0">
                <a:latin typeface="Georgia" panose="02040502050405020303" pitchFamily="18" charset="0"/>
              </a:rPr>
              <a:t>проекта</a:t>
            </a:r>
            <a:endParaRPr lang="ru-RU" b="1" i="1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latin typeface="Georgia" panose="02040502050405020303" pitchFamily="18" charset="0"/>
              </a:rPr>
              <a:t>Сотрудничество с семьей</a:t>
            </a:r>
            <a:endParaRPr lang="ru-RU" b="1" i="1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latin typeface="Georgia" panose="02040502050405020303" pitchFamily="18" charset="0"/>
              </a:rPr>
              <a:t>Необходимые </a:t>
            </a:r>
            <a:r>
              <a:rPr lang="ru-RU" b="1" i="1" dirty="0" smtClean="0">
                <a:latin typeface="Georgia" panose="02040502050405020303" pitchFamily="18" charset="0"/>
              </a:rPr>
              <a:t>материалы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latin typeface="Georgia" panose="02040502050405020303" pitchFamily="18" charset="0"/>
              </a:rPr>
              <a:t>Предполагаемый </a:t>
            </a:r>
            <a:r>
              <a:rPr lang="ru-RU" b="1" i="1" dirty="0" smtClean="0">
                <a:latin typeface="Georgia" panose="02040502050405020303" pitchFamily="18" charset="0"/>
              </a:rPr>
              <a:t>результат проекта</a:t>
            </a:r>
            <a:endParaRPr lang="ru-RU" b="1" i="1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latin typeface="Georgia" panose="02040502050405020303" pitchFamily="18" charset="0"/>
              </a:rPr>
              <a:t>Предполагаемый  продукт  проекта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latin typeface="Georgia" panose="02040502050405020303" pitchFamily="18" charset="0"/>
              </a:rPr>
              <a:t>График  работы  над проектом: </a:t>
            </a:r>
          </a:p>
          <a:p>
            <a:endParaRPr lang="ru-RU" b="1" i="1" dirty="0" smtClean="0">
              <a:latin typeface="Georgia" panose="02040502050405020303" pitchFamily="18" charset="0"/>
            </a:endParaRPr>
          </a:p>
          <a:p>
            <a:r>
              <a:rPr lang="ru-RU" b="1" i="1" dirty="0" smtClean="0">
                <a:latin typeface="Georgia" panose="02040502050405020303" pitchFamily="18" charset="0"/>
              </a:rPr>
              <a:t>первый этап - организационный </a:t>
            </a:r>
            <a:r>
              <a:rPr lang="ru-RU" b="1" i="1" dirty="0" smtClean="0">
                <a:latin typeface="Georgia" panose="02040502050405020303" pitchFamily="18" charset="0"/>
              </a:rPr>
              <a:t>(2 </a:t>
            </a:r>
            <a:r>
              <a:rPr lang="ru-RU" b="1" i="1" dirty="0" smtClean="0">
                <a:latin typeface="Georgia" panose="02040502050405020303" pitchFamily="18" charset="0"/>
              </a:rPr>
              <a:t>дня)</a:t>
            </a:r>
          </a:p>
          <a:p>
            <a:endParaRPr lang="ru-RU" b="1" i="1" dirty="0" smtClean="0">
              <a:latin typeface="Georgia" panose="02040502050405020303" pitchFamily="18" charset="0"/>
            </a:endParaRPr>
          </a:p>
          <a:p>
            <a:r>
              <a:rPr lang="ru-RU" b="1" i="1" dirty="0" smtClean="0">
                <a:latin typeface="Georgia" panose="02040502050405020303" pitchFamily="18" charset="0"/>
              </a:rPr>
              <a:t>Второй этап-Осуществление деятельности </a:t>
            </a:r>
            <a:endParaRPr lang="ru-RU" b="1" i="1" dirty="0" smtClean="0">
              <a:latin typeface="Georgia" panose="02040502050405020303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Georgia" panose="02040502050405020303" pitchFamily="18" charset="0"/>
              </a:rPr>
              <a:t> </a:t>
            </a:r>
            <a:r>
              <a:rPr lang="ru-RU" b="1" i="1" dirty="0" smtClean="0">
                <a:latin typeface="Georgia" panose="02040502050405020303" pitchFamily="18" charset="0"/>
              </a:rPr>
              <a:t>    </a:t>
            </a:r>
            <a:r>
              <a:rPr lang="ru-RU" b="1" i="1" dirty="0" smtClean="0">
                <a:latin typeface="Georgia" panose="02040502050405020303" pitchFamily="18" charset="0"/>
              </a:rPr>
              <a:t>(</a:t>
            </a:r>
            <a:r>
              <a:rPr lang="ru-RU" b="1" i="1" dirty="0" smtClean="0">
                <a:latin typeface="Georgia" panose="02040502050405020303" pitchFamily="18" charset="0"/>
              </a:rPr>
              <a:t>7 дней</a:t>
            </a:r>
            <a:r>
              <a:rPr lang="ru-RU" b="1" i="1" dirty="0" smtClean="0">
                <a:latin typeface="Georgia" panose="02040502050405020303" pitchFamily="18" charset="0"/>
              </a:rPr>
              <a:t> </a:t>
            </a:r>
            <a:r>
              <a:rPr lang="ru-RU" b="1" i="1" dirty="0" smtClean="0">
                <a:latin typeface="Georgia" panose="02040502050405020303" pitchFamily="18" charset="0"/>
              </a:rPr>
              <a:t>)</a:t>
            </a:r>
          </a:p>
          <a:p>
            <a:endParaRPr lang="ru-RU" b="1" i="1" dirty="0" smtClean="0">
              <a:latin typeface="Georgia" panose="02040502050405020303" pitchFamily="18" charset="0"/>
            </a:endParaRPr>
          </a:p>
          <a:p>
            <a:r>
              <a:rPr lang="ru-RU" b="1" i="1" dirty="0" smtClean="0">
                <a:latin typeface="Georgia" panose="02040502050405020303" pitchFamily="18" charset="0"/>
              </a:rPr>
              <a:t>Третий этап - Итоговый  выпуск </a:t>
            </a:r>
            <a:r>
              <a:rPr lang="ru-RU" b="1" i="1" dirty="0" smtClean="0">
                <a:latin typeface="Georgia" panose="02040502050405020303" pitchFamily="18" charset="0"/>
              </a:rPr>
              <a:t>книжек малышек «Минем </a:t>
            </a:r>
            <a:r>
              <a:rPr lang="ru-RU" b="1" i="1" dirty="0" err="1" smtClean="0">
                <a:latin typeface="Georgia" panose="02040502050405020303" pitchFamily="18" charset="0"/>
              </a:rPr>
              <a:t>Гаилә</a:t>
            </a:r>
            <a:r>
              <a:rPr lang="ru-RU" b="1" i="1" dirty="0" smtClean="0">
                <a:latin typeface="Georgia" panose="02040502050405020303" pitchFamily="18" charset="0"/>
              </a:rPr>
              <a:t>»   </a:t>
            </a:r>
            <a:r>
              <a:rPr lang="ru-RU" b="1" i="1" dirty="0" smtClean="0">
                <a:latin typeface="Georgia" panose="02040502050405020303" pitchFamily="18" charset="0"/>
              </a:rPr>
              <a:t>совместно с родителями </a:t>
            </a:r>
            <a:r>
              <a:rPr lang="ru-RU" b="1" i="1" dirty="0">
                <a:latin typeface="Georgia" panose="02040502050405020303" pitchFamily="18" charset="0"/>
              </a:rPr>
              <a:t> </a:t>
            </a:r>
            <a:r>
              <a:rPr lang="ru-RU" b="1" i="1" dirty="0" smtClean="0">
                <a:latin typeface="Georgia" panose="02040502050405020303" pitchFamily="18" charset="0"/>
              </a:rPr>
              <a:t> (1 день)</a:t>
            </a:r>
            <a:endParaRPr lang="ru-RU" b="1" i="1" dirty="0" smtClean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Актуальность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>
                <a:latin typeface="Georgia" pitchFamily="18" charset="0"/>
              </a:rPr>
              <a:t>Семья — первая ступень в жизни человека. Она с раннего возраста направляет сознание, волю, чувства детей. От того, каковы здесь традиции, какое место занимает в семье ребенок — будущий школьник, какова по отношению к нему воспитательная линия членов семьи, зависит многое.  </a:t>
            </a:r>
          </a:p>
          <a:p>
            <a:r>
              <a:rPr lang="ru-RU" sz="1800" b="1" i="1" dirty="0" smtClean="0">
                <a:latin typeface="Georgia" pitchFamily="18" charset="0"/>
              </a:rPr>
              <a:t>Современное общество нуждается в восстановлении традиционных семейных ценностей, пропаганде здорового образа жизни. </a:t>
            </a:r>
            <a:endParaRPr lang="ru-RU" sz="1800" b="1" i="1" dirty="0" smtClean="0">
              <a:latin typeface="Georgia" pitchFamily="18" charset="0"/>
            </a:endParaRPr>
          </a:p>
          <a:p>
            <a:r>
              <a:rPr lang="ru-RU" sz="1800" b="1" i="1" dirty="0" smtClean="0">
                <a:latin typeface="Georgia" pitchFamily="18" charset="0"/>
              </a:rPr>
              <a:t>Дать </a:t>
            </a:r>
            <a:r>
              <a:rPr lang="ru-RU" sz="1800" b="1" i="1" dirty="0" smtClean="0">
                <a:latin typeface="Georgia" pitchFamily="18" charset="0"/>
              </a:rPr>
              <a:t>возможность русскоязычным детям живущих в Республике Татарстан </a:t>
            </a:r>
            <a:r>
              <a:rPr lang="ru-RU" sz="1800" b="1" i="1" dirty="0" smtClean="0">
                <a:latin typeface="Georgia" pitchFamily="18" charset="0"/>
              </a:rPr>
              <a:t>изучить второй государственный язык и общаться с </a:t>
            </a:r>
            <a:r>
              <a:rPr lang="ru-RU" sz="1800" b="1" i="1" dirty="0" smtClean="0">
                <a:latin typeface="Georgia" pitchFamily="18" charset="0"/>
              </a:rPr>
              <a:t>детьми татарской национальности в равной степени.</a:t>
            </a:r>
            <a:endParaRPr lang="ru-RU" sz="1800" b="1" i="1" dirty="0" smtClean="0">
              <a:latin typeface="Georgia" pitchFamily="18" charset="0"/>
            </a:endParaRPr>
          </a:p>
          <a:p>
            <a:endParaRPr lang="ru-RU" sz="1800" b="1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Информационная карта </a:t>
            </a: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проекта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latin typeface="Georgia" panose="02040502050405020303" pitchFamily="18" charset="0"/>
              </a:rPr>
              <a:t>Продолжительность </a:t>
            </a:r>
            <a:r>
              <a:rPr lang="ru-RU" sz="2400" b="1" i="1" dirty="0" smtClean="0">
                <a:latin typeface="Georgia" panose="02040502050405020303" pitchFamily="18" charset="0"/>
              </a:rPr>
              <a:t>проекта</a:t>
            </a:r>
            <a:r>
              <a:rPr lang="ru-RU" sz="2400" i="1" dirty="0" smtClean="0">
                <a:latin typeface="Georgia" panose="02040502050405020303" pitchFamily="18" charset="0"/>
              </a:rPr>
              <a:t>:</a:t>
            </a:r>
          </a:p>
          <a:p>
            <a:pPr>
              <a:buNone/>
            </a:pPr>
            <a:r>
              <a:rPr lang="ru-RU" sz="2400" i="1" dirty="0" smtClean="0">
                <a:latin typeface="Georgia" panose="02040502050405020303" pitchFamily="18" charset="0"/>
              </a:rPr>
              <a:t> </a:t>
            </a:r>
            <a:r>
              <a:rPr lang="ru-RU" sz="2400" i="1" dirty="0" smtClean="0">
                <a:latin typeface="Georgia" panose="02040502050405020303" pitchFamily="18" charset="0"/>
              </a:rPr>
              <a:t>   </a:t>
            </a:r>
            <a:r>
              <a:rPr lang="ru-RU" sz="2400" i="1" dirty="0" smtClean="0">
                <a:latin typeface="Georgia" panose="02040502050405020303" pitchFamily="18" charset="0"/>
              </a:rPr>
              <a:t>(две недели)</a:t>
            </a:r>
            <a:br>
              <a:rPr lang="ru-RU" sz="2400" i="1" dirty="0" smtClean="0">
                <a:latin typeface="Georgia" panose="02040502050405020303" pitchFamily="18" charset="0"/>
              </a:rPr>
            </a:br>
            <a:r>
              <a:rPr lang="ru-RU" sz="2400" b="1" i="1" dirty="0" smtClean="0">
                <a:latin typeface="Georgia" panose="02040502050405020303" pitchFamily="18" charset="0"/>
              </a:rPr>
              <a:t>Тип проекта</a:t>
            </a:r>
            <a:r>
              <a:rPr lang="ru-RU" sz="2400" i="1" dirty="0" smtClean="0">
                <a:latin typeface="Georgia" panose="02040502050405020303" pitchFamily="18" charset="0"/>
              </a:rPr>
              <a:t>: </a:t>
            </a:r>
            <a:r>
              <a:rPr lang="ru-RU" sz="2400" i="1" dirty="0" smtClean="0">
                <a:latin typeface="Georgia" panose="02040502050405020303" pitchFamily="18" charset="0"/>
              </a:rPr>
              <a:t>информационный</a:t>
            </a:r>
            <a:r>
              <a:rPr lang="ru-RU" sz="2400" i="1" dirty="0" smtClean="0">
                <a:latin typeface="Georgia" panose="02040502050405020303" pitchFamily="18" charset="0"/>
              </a:rPr>
              <a:t/>
            </a:r>
            <a:br>
              <a:rPr lang="ru-RU" sz="2400" i="1" dirty="0" smtClean="0">
                <a:latin typeface="Georgia" panose="02040502050405020303" pitchFamily="18" charset="0"/>
              </a:rPr>
            </a:br>
            <a:r>
              <a:rPr lang="ru-RU" sz="2400" b="1" i="1" dirty="0" smtClean="0">
                <a:latin typeface="Georgia" panose="02040502050405020303" pitchFamily="18" charset="0"/>
              </a:rPr>
              <a:t>Участники проекта</a:t>
            </a:r>
            <a:r>
              <a:rPr lang="ru-RU" sz="2400" i="1" dirty="0" smtClean="0">
                <a:latin typeface="Georgia" panose="02040502050405020303" pitchFamily="18" charset="0"/>
              </a:rPr>
              <a:t>: педагоги ДОУ, дети </a:t>
            </a:r>
            <a:r>
              <a:rPr lang="ru-RU" sz="2400" i="1" dirty="0" smtClean="0">
                <a:latin typeface="Georgia" panose="02040502050405020303" pitchFamily="18" charset="0"/>
              </a:rPr>
              <a:t>средней группы</a:t>
            </a:r>
            <a:r>
              <a:rPr lang="ru-RU" sz="2400" i="1" dirty="0" smtClean="0">
                <a:latin typeface="Georgia" panose="02040502050405020303" pitchFamily="18" charset="0"/>
              </a:rPr>
              <a:t>, </a:t>
            </a:r>
            <a:r>
              <a:rPr lang="ru-RU" sz="2400" i="1" dirty="0" smtClean="0">
                <a:latin typeface="Georgia" panose="02040502050405020303" pitchFamily="18" charset="0"/>
              </a:rPr>
              <a:t>родители</a:t>
            </a:r>
            <a:r>
              <a:rPr lang="ru-RU" sz="2400" i="1" dirty="0" smtClean="0">
                <a:latin typeface="Georgia" panose="02040502050405020303" pitchFamily="18" charset="0"/>
              </a:rPr>
              <a:t/>
            </a:r>
            <a:br>
              <a:rPr lang="ru-RU" sz="2400" i="1" dirty="0" smtClean="0">
                <a:latin typeface="Georgia" panose="02040502050405020303" pitchFamily="18" charset="0"/>
              </a:rPr>
            </a:br>
            <a:r>
              <a:rPr lang="ru-RU" sz="2400" b="1" i="1" dirty="0" smtClean="0">
                <a:latin typeface="Georgia" panose="02040502050405020303" pitchFamily="18" charset="0"/>
              </a:rPr>
              <a:t>Цель проекта</a:t>
            </a:r>
            <a:r>
              <a:rPr lang="ru-RU" sz="2400" i="1" dirty="0" smtClean="0">
                <a:latin typeface="Georgia" panose="02040502050405020303" pitchFamily="18" charset="0"/>
              </a:rPr>
              <a:t>: Закрепить с детьми знания членов семьи на татарском языке</a:t>
            </a:r>
            <a:r>
              <a:rPr lang="ru-RU" sz="2400" i="1" dirty="0" smtClean="0">
                <a:latin typeface="Georgia" panose="02040502050405020303" pitchFamily="18" charset="0"/>
              </a:rPr>
              <a:t>.</a:t>
            </a:r>
            <a:r>
              <a:rPr lang="ru-RU" sz="2400" i="1" dirty="0" smtClean="0">
                <a:latin typeface="Georgia" panose="02040502050405020303" pitchFamily="18" charset="0"/>
              </a:rPr>
              <a:t/>
            </a:r>
            <a:br>
              <a:rPr lang="ru-RU" sz="2400" i="1" dirty="0" smtClean="0">
                <a:latin typeface="Georgia" panose="02040502050405020303" pitchFamily="18" charset="0"/>
              </a:rPr>
            </a:br>
            <a:r>
              <a:rPr lang="ru-RU" sz="2400" b="1" i="1" dirty="0" smtClean="0">
                <a:latin typeface="Georgia" panose="02040502050405020303" pitchFamily="18" charset="0"/>
              </a:rPr>
              <a:t>Результат проекта</a:t>
            </a:r>
            <a:r>
              <a:rPr lang="ru-RU" sz="2400" i="1" dirty="0" smtClean="0">
                <a:latin typeface="Georgia" panose="02040502050405020303" pitchFamily="18" charset="0"/>
              </a:rPr>
              <a:t>: выпуск  </a:t>
            </a:r>
            <a:r>
              <a:rPr lang="ru-RU" sz="2400" i="1" dirty="0" smtClean="0">
                <a:latin typeface="Georgia" panose="02040502050405020303" pitchFamily="18" charset="0"/>
              </a:rPr>
              <a:t>книжек малышек  </a:t>
            </a:r>
            <a:r>
              <a:rPr lang="ru-RU" sz="2400" i="1" dirty="0" smtClean="0">
                <a:latin typeface="Georgia" panose="02040502050405020303" pitchFamily="18" charset="0"/>
              </a:rPr>
              <a:t>совместно с родителями </a:t>
            </a:r>
            <a:r>
              <a:rPr lang="ru-RU" sz="2400" i="1" dirty="0" smtClean="0">
                <a:latin typeface="Georgia" panose="02040502050405020303" pitchFamily="18" charset="0"/>
              </a:rPr>
              <a:t>«Минем </a:t>
            </a:r>
            <a:r>
              <a:rPr lang="ru-RU" sz="2400" i="1" dirty="0" err="1" smtClean="0">
                <a:latin typeface="Georgia" panose="02040502050405020303" pitchFamily="18" charset="0"/>
              </a:rPr>
              <a:t>Гаилә</a:t>
            </a:r>
            <a:r>
              <a:rPr lang="ru-RU" sz="2400" i="1" dirty="0" smtClean="0">
                <a:latin typeface="Georgia" panose="02040502050405020303" pitchFamily="18" charset="0"/>
              </a:rPr>
              <a:t>»</a:t>
            </a:r>
            <a:endParaRPr lang="ru-RU" sz="2400" i="1" dirty="0" smtClean="0">
              <a:latin typeface="Georgia" panose="02040502050405020303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Цели и задачи проекта</a:t>
            </a:r>
            <a:endParaRPr lang="ru-RU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7239000" cy="4098306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rgbClr val="FF0000"/>
                </a:solidFill>
                <a:latin typeface="Georgia" pitchFamily="18" charset="0"/>
              </a:rPr>
              <a:t>Цель:</a:t>
            </a:r>
          </a:p>
          <a:p>
            <a:r>
              <a:rPr lang="ru-RU" sz="1800" b="1" i="1" dirty="0" smtClean="0">
                <a:latin typeface="Georgia" pitchFamily="18" charset="0"/>
              </a:rPr>
              <a:t>Закрепить </a:t>
            </a:r>
            <a:r>
              <a:rPr lang="ru-RU" sz="1800" b="1" i="1" dirty="0" smtClean="0">
                <a:latin typeface="Georgia" pitchFamily="18" charset="0"/>
              </a:rPr>
              <a:t>с детьми знания </a:t>
            </a:r>
            <a:r>
              <a:rPr lang="ru-RU" sz="1800" b="1" i="1" dirty="0" smtClean="0">
                <a:latin typeface="Georgia" pitchFamily="18" charset="0"/>
              </a:rPr>
              <a:t>членов семьи на </a:t>
            </a:r>
            <a:r>
              <a:rPr lang="ru-RU" sz="1800" b="1" i="1" dirty="0" smtClean="0">
                <a:latin typeface="Georgia" pitchFamily="18" charset="0"/>
              </a:rPr>
              <a:t>татарском </a:t>
            </a:r>
            <a:r>
              <a:rPr lang="ru-RU" sz="1800" b="1" i="1" dirty="0" smtClean="0">
                <a:latin typeface="Georgia" pitchFamily="18" charset="0"/>
              </a:rPr>
              <a:t>языке.</a:t>
            </a:r>
            <a:endParaRPr lang="ru-RU" sz="1800" b="1" i="1" dirty="0" smtClean="0">
              <a:latin typeface="Georgia" pitchFamily="18" charset="0"/>
            </a:endParaRPr>
          </a:p>
          <a:p>
            <a:r>
              <a:rPr lang="ru-RU" sz="1800" b="1" i="1" dirty="0" smtClean="0">
                <a:solidFill>
                  <a:srgbClr val="FF0000"/>
                </a:solidFill>
                <a:latin typeface="Georgia" pitchFamily="18" charset="0"/>
              </a:rPr>
              <a:t>Задачи:</a:t>
            </a:r>
          </a:p>
          <a:p>
            <a:r>
              <a:rPr lang="ru-RU" sz="1800" b="1" i="1" dirty="0" smtClean="0">
                <a:latin typeface="Georgia" pitchFamily="18" charset="0"/>
              </a:rPr>
              <a:t>-Расширять представления детей о семье;</a:t>
            </a:r>
          </a:p>
          <a:p>
            <a:r>
              <a:rPr lang="ru-RU" sz="1800" b="1" i="1" dirty="0" smtClean="0">
                <a:latin typeface="Georgia" pitchFamily="18" charset="0"/>
              </a:rPr>
              <a:t>-Воспитывать уважительное отношение ко всем членам своей семьи</a:t>
            </a:r>
            <a:r>
              <a:rPr lang="ru-RU" sz="1800" b="1" i="1" dirty="0" smtClean="0">
                <a:latin typeface="Georgia" pitchFamily="18" charset="0"/>
              </a:rPr>
              <a:t>;</a:t>
            </a:r>
          </a:p>
          <a:p>
            <a:r>
              <a:rPr lang="ru-RU" sz="1800" b="1" i="1" dirty="0" smtClean="0">
                <a:latin typeface="Georgia" pitchFamily="18" charset="0"/>
              </a:rPr>
              <a:t>-Закрепить знание второго государственного языка</a:t>
            </a:r>
            <a:endParaRPr lang="ru-RU" sz="1800" b="1" i="1" dirty="0" smtClean="0">
              <a:latin typeface="Georgia" pitchFamily="18" charset="0"/>
            </a:endParaRPr>
          </a:p>
          <a:p>
            <a:r>
              <a:rPr lang="ru-RU" sz="1800" b="1" i="1" dirty="0" smtClean="0">
                <a:latin typeface="Georgia" pitchFamily="18" charset="0"/>
              </a:rPr>
              <a:t>-Способствовать активному вовлечению родителей в совместную деятельность с ребёнком в условиях семьи и детского сада.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Сотрудничество с семьёй</a:t>
            </a:r>
            <a:r>
              <a:rPr lang="ru-RU" sz="4000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4000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900" b="1" i="1" dirty="0" smtClean="0">
                <a:latin typeface="Georgia" panose="02040502050405020303" pitchFamily="18" charset="0"/>
              </a:rPr>
              <a:t>Объявление о начале проекта, регулярное ознакомление  о ходе проекта.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900" b="1" i="1" dirty="0" smtClean="0">
                <a:latin typeface="Georgia" panose="02040502050405020303" pitchFamily="18" charset="0"/>
              </a:rPr>
              <a:t>Родители </a:t>
            </a:r>
            <a:r>
              <a:rPr lang="ru-RU" sz="2900" b="1" i="1" dirty="0" smtClean="0">
                <a:latin typeface="Georgia" panose="02040502050405020303" pitchFamily="18" charset="0"/>
              </a:rPr>
              <a:t>помогают детям ответить на вопрос, находя доступную информацию.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900" b="1" i="1" dirty="0" smtClean="0">
                <a:latin typeface="Georgia" panose="02040502050405020303" pitchFamily="18" charset="0"/>
              </a:rPr>
              <a:t>Рекомендации </a:t>
            </a:r>
            <a:r>
              <a:rPr lang="ru-RU" sz="2900" b="1" i="1" dirty="0" smtClean="0">
                <a:latin typeface="Georgia" panose="02040502050405020303" pitchFamily="18" charset="0"/>
              </a:rPr>
              <a:t>по ознакомлению детей </a:t>
            </a:r>
            <a:r>
              <a:rPr lang="ru-RU" sz="2900" b="1" i="1" dirty="0" smtClean="0">
                <a:latin typeface="Georgia" panose="02040502050405020303" pitchFamily="18" charset="0"/>
              </a:rPr>
              <a:t>с названиями членов семьи на татарском языке.</a:t>
            </a:r>
            <a:endParaRPr lang="ru-RU" sz="2900" b="1" i="1" dirty="0" smtClean="0">
              <a:latin typeface="Georgia" panose="02040502050405020303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900" b="1" i="1" dirty="0" smtClean="0">
                <a:latin typeface="Georgia" panose="02040502050405020303" pitchFamily="18" charset="0"/>
              </a:rPr>
              <a:t>Родители знакомятся с продуктами детской </a:t>
            </a:r>
            <a:r>
              <a:rPr lang="ru-RU" sz="2900" b="1" i="1" dirty="0" smtClean="0">
                <a:latin typeface="Georgia" panose="02040502050405020303" pitchFamily="18" charset="0"/>
              </a:rPr>
              <a:t>деятельности. Выставка детских работ «</a:t>
            </a:r>
            <a:r>
              <a:rPr lang="ru-RU" sz="2900" b="1" i="1" dirty="0" err="1" smtClean="0">
                <a:latin typeface="Georgia" panose="02040502050405020303" pitchFamily="18" charset="0"/>
              </a:rPr>
              <a:t>Эни</a:t>
            </a:r>
            <a:r>
              <a:rPr lang="ru-RU" sz="2900" b="1" i="1" dirty="0" smtClean="0">
                <a:latin typeface="Georgia" panose="02040502050405020303" pitchFamily="18" charset="0"/>
              </a:rPr>
              <a:t>», «</a:t>
            </a:r>
            <a:r>
              <a:rPr lang="ru-RU" sz="2900" b="1" i="1" dirty="0" err="1" smtClean="0">
                <a:latin typeface="Georgia" panose="02040502050405020303" pitchFamily="18" charset="0"/>
              </a:rPr>
              <a:t>Өй гаилә өчен</a:t>
            </a:r>
            <a:r>
              <a:rPr lang="ru-RU" sz="2900" b="1" i="1" dirty="0" smtClean="0">
                <a:latin typeface="Georgia" panose="02040502050405020303" pitchFamily="18" charset="0"/>
              </a:rPr>
              <a:t>»</a:t>
            </a:r>
            <a:endParaRPr lang="ru-RU" sz="2900" b="1" i="1" dirty="0" smtClean="0">
              <a:latin typeface="Georgia" panose="02040502050405020303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900" b="1" i="1" dirty="0" smtClean="0">
                <a:latin typeface="Georgia" panose="02040502050405020303" pitchFamily="18" charset="0"/>
              </a:rPr>
              <a:t> Информационные материалы для родителей:  «Семейные прогулки</a:t>
            </a:r>
            <a:r>
              <a:rPr lang="ru-RU" sz="2900" b="1" i="1" dirty="0" smtClean="0">
                <a:latin typeface="Georgia" panose="02040502050405020303" pitchFamily="18" charset="0"/>
              </a:rPr>
              <a:t>»,«Семья в жизни ребенка».</a:t>
            </a:r>
            <a:endParaRPr lang="ru-RU" sz="2900" b="1" i="1" dirty="0" smtClean="0">
              <a:latin typeface="Georgia" panose="02040502050405020303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900" b="1" i="1" dirty="0" smtClean="0">
                <a:latin typeface="Georgia" panose="02040502050405020303" pitchFamily="18" charset="0"/>
              </a:rPr>
              <a:t>Итог   </a:t>
            </a:r>
            <a:r>
              <a:rPr lang="ru-RU" sz="2900" b="1" i="1" dirty="0" smtClean="0">
                <a:latin typeface="Georgia" panose="02040502050405020303" pitchFamily="18" charset="0"/>
              </a:rPr>
              <a:t>выпуск  </a:t>
            </a:r>
            <a:r>
              <a:rPr lang="ru-RU" sz="2900" b="1" i="1" dirty="0" smtClean="0">
                <a:latin typeface="Georgia" panose="02040502050405020303" pitchFamily="18" charset="0"/>
              </a:rPr>
              <a:t>книжек малышек  «Минем </a:t>
            </a:r>
            <a:r>
              <a:rPr lang="ru-RU" sz="2900" b="1" i="1" dirty="0" err="1" smtClean="0">
                <a:latin typeface="Georgia" panose="02040502050405020303" pitchFamily="18" charset="0"/>
              </a:rPr>
              <a:t>Гаилә</a:t>
            </a:r>
            <a:r>
              <a:rPr lang="ru-RU" sz="2900" b="1" i="1" dirty="0" smtClean="0">
                <a:latin typeface="Georgia" panose="02040502050405020303" pitchFamily="18" charset="0"/>
              </a:rPr>
              <a:t>»</a:t>
            </a:r>
            <a:endParaRPr lang="ru-RU" sz="2900" b="1" i="1" dirty="0" smtClean="0">
              <a:latin typeface="Georgia" panose="02040502050405020303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Необходимые материалы</a:t>
            </a:r>
            <a:endParaRPr lang="ru-RU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>
                <a:latin typeface="Georgia" pitchFamily="18" charset="0"/>
              </a:rPr>
              <a:t>Картотека  татарских дидактических игр по </a:t>
            </a:r>
            <a:r>
              <a:rPr lang="ru-RU" sz="2000" b="1" i="1" dirty="0" smtClean="0">
                <a:latin typeface="Georgia" pitchFamily="18" charset="0"/>
              </a:rPr>
              <a:t>теме «</a:t>
            </a:r>
            <a:r>
              <a:rPr lang="ru-RU" sz="2000" b="1" i="1" dirty="0" err="1" smtClean="0">
                <a:latin typeface="Georgia" pitchFamily="18" charset="0"/>
              </a:rPr>
              <a:t>Гаилә</a:t>
            </a:r>
            <a:r>
              <a:rPr lang="ru-RU" sz="2000" b="1" i="1" dirty="0" smtClean="0">
                <a:latin typeface="Georgia" pitchFamily="18" charset="0"/>
              </a:rPr>
              <a:t>»</a:t>
            </a:r>
          </a:p>
          <a:p>
            <a:r>
              <a:rPr lang="ru-RU" sz="2000" b="1" i="1" dirty="0" smtClean="0">
                <a:latin typeface="Georgia" pitchFamily="18" charset="0"/>
              </a:rPr>
              <a:t>Изготовленные  </a:t>
            </a:r>
            <a:r>
              <a:rPr lang="ru-RU" sz="2000" b="1" i="1" dirty="0" err="1" smtClean="0">
                <a:latin typeface="Georgia" pitchFamily="18" charset="0"/>
              </a:rPr>
              <a:t>дид.игры</a:t>
            </a:r>
            <a:r>
              <a:rPr lang="ru-RU" sz="2000" b="1" i="1" dirty="0" smtClean="0">
                <a:latin typeface="Georgia" pitchFamily="18" charset="0"/>
              </a:rPr>
              <a:t>, лото.</a:t>
            </a:r>
          </a:p>
          <a:p>
            <a:r>
              <a:rPr lang="ru-RU" sz="2000" b="1" i="1" dirty="0" smtClean="0">
                <a:latin typeface="Georgia" pitchFamily="18" charset="0"/>
              </a:rPr>
              <a:t>Наглядный материал по теме «</a:t>
            </a:r>
            <a:r>
              <a:rPr lang="ru-RU" sz="2000" b="1" i="1" dirty="0" err="1" smtClean="0">
                <a:latin typeface="Georgia" pitchFamily="18" charset="0"/>
              </a:rPr>
              <a:t>Гаилә</a:t>
            </a:r>
            <a:r>
              <a:rPr lang="ru-RU" sz="2000" b="1" i="1" dirty="0" smtClean="0">
                <a:latin typeface="Georgia" pitchFamily="18" charset="0"/>
              </a:rPr>
              <a:t>»</a:t>
            </a:r>
          </a:p>
          <a:p>
            <a:r>
              <a:rPr lang="ru-RU" sz="2000" b="1" i="1" dirty="0" smtClean="0">
                <a:latin typeface="Georgia" pitchFamily="18" charset="0"/>
              </a:rPr>
              <a:t>Мультфильмы на татарском языке.</a:t>
            </a:r>
          </a:p>
          <a:p>
            <a:r>
              <a:rPr lang="ru-RU" sz="2000" b="1" i="1" dirty="0" smtClean="0">
                <a:latin typeface="Georgia" pitchFamily="18" charset="0"/>
              </a:rPr>
              <a:t>Произведения Р.Миннулина «Про папу с мамой»,  «</a:t>
            </a:r>
            <a:r>
              <a:rPr lang="ru-RU" sz="2000" b="1" i="1" dirty="0" err="1" smtClean="0">
                <a:latin typeface="Georgia" pitchFamily="18" charset="0"/>
              </a:rPr>
              <a:t>Әни кирәк</a:t>
            </a:r>
            <a:r>
              <a:rPr lang="ru-RU" sz="2000" b="1" i="1" dirty="0" smtClean="0">
                <a:latin typeface="Georgia" pitchFamily="18" charset="0"/>
              </a:rPr>
              <a:t>», </a:t>
            </a:r>
            <a:r>
              <a:rPr lang="ru-RU" sz="2000" b="1" i="1" dirty="0" err="1" smtClean="0">
                <a:latin typeface="Georgia" pitchFamily="18" charset="0"/>
              </a:rPr>
              <a:t>А.Алиш</a:t>
            </a:r>
            <a:r>
              <a:rPr lang="ru-RU" sz="2000" b="1" i="1" dirty="0" smtClean="0">
                <a:latin typeface="Georgia" pitchFamily="18" charset="0"/>
              </a:rPr>
              <a:t> «Дядя рабочий»</a:t>
            </a:r>
          </a:p>
          <a:p>
            <a:r>
              <a:rPr lang="ru-RU" sz="2000" b="1" i="1" dirty="0" smtClean="0">
                <a:latin typeface="Georgia" pitchFamily="18" charset="0"/>
              </a:rPr>
              <a:t>Листы бумаги, </a:t>
            </a:r>
            <a:r>
              <a:rPr lang="ru-RU" sz="2000" b="1" i="1" dirty="0" smtClean="0">
                <a:latin typeface="Georgia" pitchFamily="18" charset="0"/>
              </a:rPr>
              <a:t> </a:t>
            </a:r>
            <a:r>
              <a:rPr lang="ru-RU" sz="2000" b="1" i="1" dirty="0" smtClean="0">
                <a:latin typeface="Georgia" pitchFamily="18" charset="0"/>
              </a:rPr>
              <a:t>цветные карандаши.</a:t>
            </a:r>
          </a:p>
          <a:p>
            <a:r>
              <a:rPr lang="ru-RU" sz="2000" b="1" i="1" dirty="0" smtClean="0">
                <a:latin typeface="Georgia" pitchFamily="18" charset="0"/>
              </a:rPr>
              <a:t>Пластилин разных цветов.</a:t>
            </a:r>
          </a:p>
          <a:p>
            <a:r>
              <a:rPr lang="ru-RU" sz="2000" b="1" i="1" dirty="0" smtClean="0">
                <a:latin typeface="Georgia" pitchFamily="18" charset="0"/>
              </a:rPr>
              <a:t>Презентация для детей «</a:t>
            </a:r>
            <a:r>
              <a:rPr lang="ru-RU" sz="2000" b="1" i="1" dirty="0" err="1" smtClean="0">
                <a:latin typeface="Georgia" pitchFamily="18" charset="0"/>
              </a:rPr>
              <a:t>Гаилә</a:t>
            </a:r>
            <a:r>
              <a:rPr lang="ru-RU" sz="2000" b="1" i="1" dirty="0" smtClean="0">
                <a:latin typeface="Georgia" pitchFamily="18" charset="0"/>
              </a:rPr>
              <a:t>»</a:t>
            </a:r>
          </a:p>
          <a:p>
            <a:endParaRPr lang="ru-RU" sz="1800" i="1" dirty="0" smtClean="0">
              <a:latin typeface="Georgia" pitchFamily="18" charset="0"/>
            </a:endParaRPr>
          </a:p>
          <a:p>
            <a:endParaRPr lang="ru-RU" sz="1800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Предполагаемый результат</a:t>
            </a:r>
            <a:endParaRPr lang="ru-RU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dirty="0" smtClean="0">
                <a:latin typeface="Georgia" pitchFamily="18" charset="0"/>
              </a:rPr>
              <a:t>Воспитанник  з</a:t>
            </a:r>
            <a:r>
              <a:rPr lang="ru-RU" sz="2400" b="1" i="1" dirty="0" smtClean="0">
                <a:latin typeface="Georgia" pitchFamily="18" charset="0"/>
              </a:rPr>
              <a:t>нает  и может назвать  на татарском языке членов семьи.</a:t>
            </a:r>
          </a:p>
          <a:p>
            <a:r>
              <a:rPr lang="ru-RU" sz="2400" b="1" i="1" dirty="0" smtClean="0">
                <a:latin typeface="Georgia" pitchFamily="18" charset="0"/>
              </a:rPr>
              <a:t>Сформировано уважительное отношение к членам семьи.</a:t>
            </a:r>
          </a:p>
          <a:p>
            <a:r>
              <a:rPr lang="ru-RU" sz="2400" b="1" i="1" dirty="0" smtClean="0">
                <a:latin typeface="Georgia" pitchFamily="18" charset="0"/>
              </a:rPr>
              <a:t>Правильно отвечает на вопросы, верно выполняет  действия  в дидактических играх.</a:t>
            </a:r>
          </a:p>
          <a:p>
            <a:endParaRPr lang="ru-RU" sz="1800" b="1" i="1" dirty="0" smtClean="0">
              <a:latin typeface="Georgia" pitchFamily="18" charset="0"/>
            </a:endParaRPr>
          </a:p>
          <a:p>
            <a:endParaRPr lang="ru-RU" sz="1800" b="1" i="1" dirty="0" smtClean="0">
              <a:latin typeface="Georg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Предполагаемый продукт проекта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sz="2800" b="1" i="1" dirty="0" smtClean="0">
                <a:latin typeface="Georgia" pitchFamily="18" charset="0"/>
              </a:rPr>
              <a:t>Использование полученных знаний, </a:t>
            </a:r>
            <a:r>
              <a:rPr lang="ru-RU" sz="2800" b="1" i="1" dirty="0" smtClean="0">
                <a:latin typeface="Georgia" pitchFamily="18" charset="0"/>
              </a:rPr>
              <a:t>в самостоятельной</a:t>
            </a:r>
            <a:r>
              <a:rPr lang="ru-RU" sz="2800" b="1" i="1" dirty="0" smtClean="0">
                <a:latin typeface="Georgia" pitchFamily="18" charset="0"/>
              </a:rPr>
              <a:t>  игровой деятельности и в жизненных ситуациях.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b="1" i="1" dirty="0" smtClean="0">
                <a:latin typeface="Georgia" pitchFamily="18" charset="0"/>
              </a:rPr>
              <a:t>Сотворчество детей и родителей – </a:t>
            </a:r>
            <a:r>
              <a:rPr lang="ru-RU" sz="2800" b="1" i="1" dirty="0" smtClean="0">
                <a:latin typeface="Georgia" pitchFamily="18" charset="0"/>
              </a:rPr>
              <a:t>книжка малышка «Минем </a:t>
            </a:r>
            <a:r>
              <a:rPr lang="ru-RU" sz="2800" b="1" i="1" dirty="0" err="1" smtClean="0">
                <a:latin typeface="Georgia" pitchFamily="18" charset="0"/>
              </a:rPr>
              <a:t>Гаилә</a:t>
            </a:r>
            <a:r>
              <a:rPr lang="ru-RU" sz="2800" b="1" i="1" dirty="0" smtClean="0">
                <a:latin typeface="Georgia" pitchFamily="18" charset="0"/>
              </a:rPr>
              <a:t>»</a:t>
            </a:r>
            <a:endParaRPr lang="ru-RU" sz="2800" b="1" i="1" dirty="0" smtClean="0">
              <a:latin typeface="Georgia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800" b="1" i="1" dirty="0" smtClean="0">
                <a:latin typeface="Georgia" pitchFamily="18" charset="0"/>
              </a:rPr>
              <a:t>Выставка творческих работ </a:t>
            </a:r>
            <a:r>
              <a:rPr lang="ru-RU" sz="2800" b="1" i="1" dirty="0" smtClean="0">
                <a:latin typeface="Georgia" pitchFamily="18" charset="0"/>
              </a:rPr>
              <a:t>детей.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338</TotalTime>
  <Words>569</Words>
  <Application>Microsoft Office PowerPoint</Application>
  <PresentationFormat>Экран (4:3)</PresentationFormat>
  <Paragraphs>86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Проект на тему  «гаилә» в средней группе  (4-5 лет) по  обучению детей татарскому языку</vt:lpstr>
      <vt:lpstr>Содержание </vt:lpstr>
      <vt:lpstr>Актуальность </vt:lpstr>
      <vt:lpstr>Информационная карта проекта</vt:lpstr>
      <vt:lpstr>Цели и задачи проекта</vt:lpstr>
      <vt:lpstr>Сотрудничество с семьёй </vt:lpstr>
      <vt:lpstr>Необходимые материалы</vt:lpstr>
      <vt:lpstr>Предполагаемый результат</vt:lpstr>
      <vt:lpstr>Предполагаемый продукт проекта</vt:lpstr>
      <vt:lpstr>График работы над проектом  1 этап: организационный  (2 дня)</vt:lpstr>
      <vt:lpstr>Второй этап-Осуществление деятельности (7 дней)  </vt:lpstr>
      <vt:lpstr>Третий  этап Совместная творческая деятельность с родителями выпуск  книжек малышек «Минем Гаилә»  (1 день)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умк  средняя группа</dc:title>
  <dc:creator>Пользователь</dc:creator>
  <cp:lastModifiedBy>Пользователь</cp:lastModifiedBy>
  <cp:revision>39</cp:revision>
  <dcterms:created xsi:type="dcterms:W3CDTF">2016-01-27T09:17:00Z</dcterms:created>
  <dcterms:modified xsi:type="dcterms:W3CDTF">2016-01-27T20:26:47Z</dcterms:modified>
</cp:coreProperties>
</file>