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9857-3009-49B9-A56A-7EA2312CEF7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882DE-5E2C-4327-A89E-C2C901F84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yberleninka.ru/article/n/upravlenie-kachestvom-podgotovki-spetsialistov-sfery-obrazovaniya-kak-pedagogicheskaya-problem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704856" cy="5760640"/>
          </a:xfrm>
          <a:blipFill>
            <a:blip r:embed="rId2" cstate="print"/>
            <a:tile tx="0" ty="0" sx="100000" sy="100000" flip="none" algn="tl"/>
          </a:blipFill>
          <a:ln w="57150">
            <a:solidFill>
              <a:srgbClr val="66FF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ru-RU" b="1" dirty="0" smtClean="0">
                <a:solidFill>
                  <a:srgbClr val="FF0000"/>
                </a:solidFill>
              </a:rPr>
              <a:t>Организация </a:t>
            </a:r>
            <a:r>
              <a:rPr lang="ru-RU" b="1" dirty="0">
                <a:solidFill>
                  <a:srgbClr val="FF0000"/>
                </a:solidFill>
              </a:rPr>
              <a:t>управленческого воздействия на развитие профессионально-личностной компетентности  педагога на основе индивидуального мотивационного  </a:t>
            </a:r>
            <a:r>
              <a:rPr lang="ru-RU" b="1" dirty="0" smtClean="0">
                <a:solidFill>
                  <a:srgbClr val="FF0000"/>
                </a:solidFill>
              </a:rPr>
              <a:t>профиля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Презентация подготовлена 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старшим воспитателем 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МБДОУ детский сад № 141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 г.Иркутск 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2016г</a:t>
            </a:r>
            <a:endParaRPr lang="ru-RU" sz="2000" dirty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blipFill>
            <a:blip r:embed="rId2" cstate="print"/>
            <a:tile tx="0" ty="0" sx="100000" sy="100000" flip="none" algn="tl"/>
          </a:blipFill>
          <a:ln w="57150">
            <a:solidFill>
              <a:srgbClr val="66FF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buNone/>
            </a:pPr>
            <a:r>
              <a:rPr lang="ru-RU" sz="2100" dirty="0" smtClean="0"/>
              <a:t>Третье место по значимости занимает </a:t>
            </a:r>
            <a:r>
              <a:rPr lang="ru-RU" sz="2100" b="1" dirty="0" smtClean="0"/>
              <a:t>потребность в разнообразии, переменах и стимуляции; стремление избегать рутины (скуки).</a:t>
            </a:r>
            <a:r>
              <a:rPr lang="ru-RU" sz="2100" dirty="0" smtClean="0"/>
              <a:t> Указывает тенденцию всегда находиться в состоянии приподнятости, готовности к действиям, любви к переменам и стимуляции. Таким людям </a:t>
            </a:r>
            <a:r>
              <a:rPr lang="ru-RU" sz="2100" i="1" dirty="0" smtClean="0"/>
              <a:t>требуется постоянная возможность переключаться на что-то новое. С большой энергией взявшись за дело, они вскоре начинают испытывать скуку. Они могут почти бессознательно уклоняться от планирования своей деятельности</a:t>
            </a:r>
            <a:r>
              <a:rPr lang="ru-RU" sz="2100" dirty="0" smtClean="0"/>
              <a:t>. </a:t>
            </a:r>
          </a:p>
          <a:p>
            <a:pPr>
              <a:buNone/>
            </a:pPr>
            <a:r>
              <a:rPr lang="ru-RU" sz="2100" dirty="0" smtClean="0"/>
              <a:t>4 - Потребность формировать и поддерживать долгосрочные стабильные </a:t>
            </a:r>
            <a:r>
              <a:rPr lang="ru-RU" sz="2100" b="1" dirty="0" smtClean="0"/>
              <a:t>взаимоотношения</a:t>
            </a:r>
            <a:r>
              <a:rPr lang="ru-RU" sz="2100" dirty="0" smtClean="0"/>
              <a:t> с  группой  людей, </a:t>
            </a:r>
            <a:r>
              <a:rPr lang="ru-RU" sz="2100" i="1" dirty="0" smtClean="0"/>
              <a:t>малое число коллег по работе</a:t>
            </a:r>
            <a:r>
              <a:rPr lang="ru-RU" sz="2100" dirty="0" smtClean="0"/>
              <a:t>, значительная степень близости взаимоотношений, доверительности. Потребность в </a:t>
            </a:r>
            <a:r>
              <a:rPr lang="ru-RU" sz="2100" i="1" dirty="0" smtClean="0"/>
              <a:t>более тесных контактах</a:t>
            </a:r>
            <a:r>
              <a:rPr lang="ru-RU" sz="2100" dirty="0" smtClean="0"/>
              <a:t> с другими. Такие работники будут удовлетворены в условиях доверия, благоприятных рабочих и личных взаимоотношений, свойственных эффективной команде.</a:t>
            </a:r>
          </a:p>
          <a:p>
            <a:pPr>
              <a:buNone/>
            </a:pPr>
            <a:r>
              <a:rPr lang="ru-RU" sz="2100" u="sng" dirty="0" smtClean="0"/>
              <a:t>Приоритетными ценностями и качествами </a:t>
            </a:r>
            <a:r>
              <a:rPr lang="ru-RU" sz="2100" dirty="0" smtClean="0"/>
              <a:t>являются творчество, уравновешенность, добродушие. 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blipFill>
            <a:blip r:embed="rId2" cstate="print"/>
            <a:tile tx="0" ty="0" sx="100000" sy="100000" flip="none" algn="tl"/>
          </a:blipFill>
          <a:ln w="57150">
            <a:solidFill>
              <a:srgbClr val="66FF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В системе </a:t>
            </a:r>
            <a:r>
              <a:rPr lang="ru-RU" b="1" i="1" dirty="0" smtClean="0"/>
              <a:t>коллективных ценностей и коллективной мотивации</a:t>
            </a:r>
            <a:r>
              <a:rPr lang="ru-RU" dirty="0" smtClean="0"/>
              <a:t> ведущими являются потребности "стремление к достижениям" и самосовершенствование", а также качества и ценности "саморазвитие, самоконтроль, самостоятельность, ответственность, инициативность, самодисциплина, участие в принятии решения". </a:t>
            </a:r>
          </a:p>
          <a:p>
            <a:pPr>
              <a:buNone/>
            </a:pPr>
            <a:r>
              <a:rPr lang="ru-RU" dirty="0" smtClean="0"/>
              <a:t>          Сравнительный анализ индивидуального профиля педагога </a:t>
            </a:r>
            <a:r>
              <a:rPr lang="en-US" dirty="0" smtClean="0"/>
              <a:t>N</a:t>
            </a:r>
            <a:r>
              <a:rPr lang="ru-RU" dirty="0" smtClean="0"/>
              <a:t> с профилем коллективных ценностей и коллективной мотивации позволяет определить его уровень подготовленности к работе в современных условиях как "средний", так как для нее потребности  "стремление к достижениям" и самосовершенствование", а также качества и ценности "саморазвитие, инициативность" имеют </a:t>
            </a:r>
            <a:r>
              <a:rPr lang="ru-RU" i="1" dirty="0" smtClean="0"/>
              <a:t>второстепенное</a:t>
            </a:r>
            <a:r>
              <a:rPr lang="ru-RU" dirty="0" smtClean="0"/>
              <a:t> значение. </a:t>
            </a:r>
          </a:p>
          <a:p>
            <a:pPr>
              <a:buNone/>
            </a:pPr>
            <a:r>
              <a:rPr lang="ru-RU" dirty="0" smtClean="0"/>
              <a:t>          Качества и ценности " самоконтроль, самостоятельность, ответственность,  самодисциплина, участие в принятии решения" не значимы для </a:t>
            </a:r>
            <a:r>
              <a:rPr lang="en-US" dirty="0" smtClean="0"/>
              <a:t>N</a:t>
            </a:r>
            <a:r>
              <a:rPr lang="ru-RU" dirty="0" smtClean="0"/>
              <a:t> (количество баллов равно нулю).</a:t>
            </a:r>
          </a:p>
          <a:p>
            <a:pPr>
              <a:buNone/>
            </a:pPr>
            <a:r>
              <a:rPr lang="ru-RU" dirty="0" smtClean="0"/>
              <a:t>          На основании полученных результатов анкетирования составлен алгоритм управленческого воздействия на развитие профессионально-личностной компетентности  педагога 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  <a:solidFill>
            <a:srgbClr val="92D050"/>
          </a:solidFill>
          <a:ln w="57150"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/>
              <a:t>Алгоритм управленческого воздействия на развитие профессионально-личностной компетентности  педагога </a:t>
            </a:r>
            <a:r>
              <a:rPr lang="en-US" sz="1600" b="1" dirty="0" smtClean="0"/>
              <a:t>N</a:t>
            </a:r>
            <a:endParaRPr lang="ru-RU" sz="1600" b="1" dirty="0" smtClean="0"/>
          </a:p>
          <a:p>
            <a:pPr algn="just">
              <a:buNone/>
            </a:pPr>
            <a:r>
              <a:rPr lang="ru-RU" sz="1600" b="1" dirty="0" smtClean="0"/>
              <a:t>                                                                                    .</a:t>
            </a:r>
            <a:endParaRPr lang="ru-RU" sz="1600" dirty="0" smtClean="0"/>
          </a:p>
          <a:p>
            <a:pPr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конкретно сформулированное задание, установление сроков исполнения, индикаторов исполнения (критерии, по которым определяется качество исполнения задания)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предоставление права на внесение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креатива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в способ реализации задания (в рамках возможного), формулировка значимости (пользы) задания (эффект от его выполнения)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установление сроков дополнительного обсуждения способов реализации задания и промежуточного контроля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демонстративное проявление доверия, благоприятного личного и делового отношения (публично и по возможности персонифицировано)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дополнительное обсуждение способов реализации задания и промежуточный контроль (возможно неоднократно)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заключительный (финишный) контроль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применени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методов регулирования поведения и стимулирования деятельности (поощрение или наказание) </a:t>
            </a:r>
          </a:p>
          <a:p>
            <a:pPr algn="ctr"/>
            <a:endParaRPr lang="ru-RU" sz="16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  <a:solidFill>
            <a:srgbClr val="92D050"/>
          </a:solidFill>
          <a:ln w="57150"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2200" dirty="0" smtClean="0"/>
              <a:t>На этапе применения регулирования и стимулирования деятельности очень важно придерживаться двух основных принципов: </a:t>
            </a:r>
            <a:r>
              <a:rPr lang="ru-RU" sz="2200" b="1" i="1" dirty="0" smtClean="0"/>
              <a:t>своевременность и соразмерность!!!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dirty="0" smtClean="0"/>
              <a:t>1.   </a:t>
            </a:r>
            <a:r>
              <a:rPr lang="ru-RU" dirty="0" err="1" smtClean="0"/>
              <a:t>Сахарчук</a:t>
            </a:r>
            <a:r>
              <a:rPr lang="ru-RU" dirty="0" smtClean="0"/>
              <a:t> </a:t>
            </a:r>
            <a:r>
              <a:rPr lang="ru-RU" dirty="0" smtClean="0"/>
              <a:t>Е. И. Управление качеством подготовки специалистов сферы образования как педагогическая проблема  </a:t>
            </a:r>
            <a:r>
              <a:rPr lang="ru-RU" u="sng" dirty="0" smtClean="0">
                <a:hlinkClick r:id="rId2"/>
              </a:rPr>
              <a:t>http://cyberleninka.ru/article/n/upravlenie-kachestvom-podgotovki-spetsialistov-sfery-obrazovaniya-kak-pedagogicheskaya-problema#ixzz3p0bxbyjM</a:t>
            </a:r>
            <a:endParaRPr lang="ru-RU" dirty="0" smtClean="0"/>
          </a:p>
          <a:p>
            <a:pPr>
              <a:buNone/>
            </a:pPr>
            <a:r>
              <a:rPr lang="ru-RU" smtClean="0"/>
              <a:t>2</a:t>
            </a:r>
            <a:r>
              <a:rPr lang="ru-RU" smtClean="0"/>
              <a:t>.   </a:t>
            </a:r>
            <a:r>
              <a:rPr lang="ru-RU" dirty="0" err="1" smtClean="0"/>
              <a:t>Ричи</a:t>
            </a:r>
            <a:r>
              <a:rPr lang="ru-RU" dirty="0" smtClean="0"/>
              <a:t> Ш., Мартин П. Управление мотивацией: Учеб. пособие для вузов /Пер. с </a:t>
            </a:r>
            <a:r>
              <a:rPr lang="ru-RU" dirty="0" err="1" smtClean="0"/>
              <a:t>англ</a:t>
            </a:r>
            <a:r>
              <a:rPr lang="ru-RU" dirty="0" smtClean="0"/>
              <a:t>, под ред. проф. Е. А. Климова. — М.: ЮНИТИ-ДАНА, 2004. - 399 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92695"/>
            <a:ext cx="7704856" cy="5688633"/>
          </a:xfrm>
          <a:blipFill>
            <a:blip r:embed="rId2" cstate="print"/>
            <a:tile tx="0" ty="0" sx="100000" sy="100000" flip="none" algn="tl"/>
          </a:blipFill>
          <a:ln w="57150">
            <a:solidFill>
              <a:srgbClr val="66FF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ctr"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   </a:t>
            </a:r>
            <a:endParaRPr lang="en-US" dirty="0"/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ru-RU" dirty="0" smtClean="0"/>
              <a:t>В </a:t>
            </a:r>
            <a:r>
              <a:rPr lang="ru-RU" dirty="0"/>
              <a:t>современных </a:t>
            </a:r>
            <a:r>
              <a:rPr lang="ru-RU" dirty="0" smtClean="0"/>
              <a:t>условиях оптимизации образовательного процесса  </a:t>
            </a:r>
            <a:r>
              <a:rPr lang="ru-RU" dirty="0"/>
              <a:t>принципиально важно решать концептуальные задачи управления качеством образования, а именно: выработка концепции деятельности дошкольной организации и создание системы коллективных ценностей и коллективной мотивации [1</a:t>
            </a:r>
            <a:r>
              <a:rPr lang="ru-RU" dirty="0" smtClean="0"/>
              <a:t>].</a:t>
            </a:r>
            <a:r>
              <a:rPr lang="ru-RU" dirty="0"/>
              <a:t>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    </a:t>
            </a:r>
            <a:r>
              <a:rPr lang="ru-RU" dirty="0" smtClean="0"/>
              <a:t>Ведущим </a:t>
            </a:r>
            <a:r>
              <a:rPr lang="ru-RU" dirty="0" smtClean="0"/>
              <a:t>компонентом мотивации являются потребности. </a:t>
            </a:r>
          </a:p>
          <a:p>
            <a:pPr algn="just">
              <a:buNone/>
            </a:pPr>
            <a:r>
              <a:rPr lang="ru-RU" dirty="0" smtClean="0"/>
              <a:t>        Выявление истинных потребностей специалистов - действенный фактор управления качеством образования. </a:t>
            </a:r>
            <a:endParaRPr lang="ru-RU" dirty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848872" cy="5577483"/>
          </a:xfrm>
          <a:blipFill>
            <a:blip r:embed="rId2" cstate="print"/>
            <a:tile tx="0" ty="0" sx="100000" sy="100000" flip="none" algn="tl"/>
          </a:blipFill>
          <a:ln w="57150">
            <a:solidFill>
              <a:srgbClr val="66FF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     </a:t>
            </a:r>
            <a:r>
              <a:rPr lang="ru-RU" dirty="0" smtClean="0"/>
              <a:t>    Начиная </a:t>
            </a:r>
            <a:r>
              <a:rPr lang="ru-RU" dirty="0"/>
              <a:t>работу по развитию готовности педагогов к профессиональному самосовершенствованию, следует провести исследование по изучению их мотивационного профиля, например, с применением методики, предложенной  </a:t>
            </a:r>
            <a:r>
              <a:rPr lang="ru-RU" dirty="0" err="1"/>
              <a:t>Ш.Ричи</a:t>
            </a:r>
            <a:r>
              <a:rPr lang="ru-RU" dirty="0"/>
              <a:t> и П.Мартином в книге «Управление мотивацией» [2]. 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         Определение индивидуального сочетания более важных и менее значимых потребностей позволит не только систематизировать коллективные мотивы, но и актуализировать личные путем результативного стимулирования.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7920880" cy="5505475"/>
          </a:xfrm>
          <a:blipFill>
            <a:blip r:embed="rId2" cstate="print"/>
            <a:tile tx="0" ty="0" sx="100000" sy="100000" flip="none" algn="tl"/>
          </a:blipFill>
          <a:ln w="57150">
            <a:solidFill>
              <a:srgbClr val="66FF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          </a:t>
            </a:r>
            <a:r>
              <a:rPr lang="ru-RU" dirty="0" smtClean="0"/>
              <a:t>При </a:t>
            </a:r>
            <a:r>
              <a:rPr lang="ru-RU" dirty="0"/>
              <a:t>составлении индивидуальных и группового профилей </a:t>
            </a:r>
            <a:r>
              <a:rPr lang="ru-RU" dirty="0" smtClean="0"/>
              <a:t>важно </a:t>
            </a:r>
            <a:r>
              <a:rPr lang="ru-RU" dirty="0"/>
              <a:t>сделать акцент на наличии как верхних, так и нижних "пиков", другими словами, внимание следует уделить не только значимым потребностям, но и тем, которые оказались менее востребованными. 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ru-RU" dirty="0" smtClean="0"/>
              <a:t>В </a:t>
            </a:r>
            <a:r>
              <a:rPr lang="ru-RU" dirty="0"/>
              <a:t>названной методике целесообразно обратить внимание на персональную и групповую степень выраженности </a:t>
            </a:r>
            <a:r>
              <a:rPr lang="ru-RU" dirty="0" smtClean="0"/>
              <a:t>«потребности </a:t>
            </a:r>
            <a:r>
              <a:rPr lang="ru-RU" dirty="0"/>
              <a:t>к </a:t>
            </a:r>
            <a:r>
              <a:rPr lang="ru-RU" dirty="0" smtClean="0"/>
              <a:t>достижениям» </a:t>
            </a:r>
            <a:r>
              <a:rPr lang="ru-RU" dirty="0"/>
              <a:t>(ставить для себя сложные цели и достигать их, следовать поставленным целям и быть </a:t>
            </a:r>
            <a:r>
              <a:rPr lang="ru-RU" dirty="0" err="1"/>
              <a:t>самомотивированным</a:t>
            </a:r>
            <a:r>
              <a:rPr lang="ru-RU" dirty="0"/>
              <a:t>) и потребности к самосовершенствованию.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92697"/>
            <a:ext cx="7848872" cy="4968552"/>
          </a:xfrm>
          <a:blipFill>
            <a:blip r:embed="rId2" cstate="print"/>
            <a:tile tx="0" ty="0" sx="100000" sy="100000" flip="none" algn="tl"/>
          </a:blipFill>
          <a:ln w="57150">
            <a:solidFill>
              <a:srgbClr val="66FF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    Дополнительно можно предложить методику исследования организационных ценностей и актуальных личных качеств. Указанная методика эффективна и в качестве упражнения, направленного на самоанализ, формирование коллективных ценностей и мотивации. </a:t>
            </a:r>
          </a:p>
          <a:p>
            <a:pPr algn="just">
              <a:buNone/>
            </a:pPr>
            <a:r>
              <a:rPr lang="ru-RU" dirty="0" smtClean="0"/>
              <a:t>         На основе проведенного анкетирования составляется индивидуальная мотивационная карта педагога (таблица №1)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  <a:blipFill>
            <a:blip r:embed="rId2" cstate="print"/>
            <a:tile tx="0" ty="0" sx="100000" sy="100000" flip="none" algn="tl"/>
          </a:blipFill>
          <a:ln w="57150">
            <a:solidFill>
              <a:srgbClr val="66FF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r">
              <a:buNone/>
            </a:pPr>
            <a:r>
              <a:rPr lang="ru-RU" sz="1200" dirty="0" smtClean="0"/>
              <a:t>таблица 1</a:t>
            </a:r>
          </a:p>
          <a:p>
            <a:pPr algn="just">
              <a:buNone/>
            </a:pPr>
            <a:r>
              <a:rPr lang="ru-RU" sz="1800" dirty="0" smtClean="0"/>
              <a:t>Индивидуальная   мотивационная карта педагога   </a:t>
            </a:r>
            <a:r>
              <a:rPr lang="en-US" sz="1800" dirty="0" smtClean="0"/>
              <a:t>N </a:t>
            </a:r>
            <a:r>
              <a:rPr lang="ru-RU" sz="1800" dirty="0" smtClean="0"/>
              <a:t>  МБДОУ № ___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1" y="980727"/>
          <a:ext cx="8136905" cy="554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281"/>
                <a:gridCol w="975896"/>
                <a:gridCol w="2484275"/>
                <a:gridCol w="684077"/>
                <a:gridCol w="1728192"/>
                <a:gridCol w="1656184"/>
              </a:tblGrid>
              <a:tr h="9701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заполнения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карты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Качество выполнения инструкции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Мотивационный профиль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Ценности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Качества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208">
                <a:tc rowSpan="1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dirty="0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ошиб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Креативность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Творчество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Уравновешенность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Интересная, полезная работа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Саморазвитие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Добродушие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перемены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Инициативность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Инициативность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Зарплата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Энергичность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Власть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Исполнительность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Добросовестность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Условия работы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8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Структурирование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8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Социальные контакты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8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Взаимоотношения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8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Признание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8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Стремление к достижениям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8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Самосовершенствование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blipFill>
            <a:blip r:embed="rId2" cstate="print"/>
            <a:tile tx="0" ty="0" sx="100000" sy="100000" flip="none" algn="tl"/>
          </a:blipFill>
          <a:ln w="57150">
            <a:solidFill>
              <a:srgbClr val="66FF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Персонифицированный анализ </a:t>
            </a:r>
            <a:r>
              <a:rPr lang="ru-RU" smtClean="0"/>
              <a:t>результатов  анкетирования </a:t>
            </a:r>
            <a:r>
              <a:rPr lang="ru-RU" dirty="0" smtClean="0"/>
              <a:t>предоставляет возможность определить круг педагогов, наиболее подготовленных к работе в современных условиях. </a:t>
            </a:r>
          </a:p>
          <a:p>
            <a:pPr>
              <a:buNone/>
            </a:pPr>
            <a:r>
              <a:rPr lang="ru-RU" dirty="0" smtClean="0"/>
              <a:t>           Такие педагоги могут составлять актив организационно-методической работы, инициировать и распространять значимые ценности и потребности. </a:t>
            </a:r>
          </a:p>
          <a:p>
            <a:pPr>
              <a:buNone/>
            </a:pPr>
            <a:r>
              <a:rPr lang="ru-RU" dirty="0" smtClean="0"/>
              <a:t>           Обобщенная информация об актуальных потребностях и ценностях, присущих членам коллектива представляется в виде таблицы №2.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200" dirty="0" smtClean="0"/>
              <a:t>таблица 2</a:t>
            </a:r>
          </a:p>
          <a:p>
            <a:pPr algn="just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620686"/>
          <a:ext cx="8280917" cy="5968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720080"/>
                <a:gridCol w="720080"/>
                <a:gridCol w="648072"/>
                <a:gridCol w="720080"/>
                <a:gridCol w="720080"/>
                <a:gridCol w="648072"/>
                <a:gridCol w="720080"/>
                <a:gridCol w="648069"/>
              </a:tblGrid>
              <a:tr h="426291">
                <a:tc rowSpan="3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Актуальные потребности и ценности</a:t>
                      </a:r>
                      <a:endParaRPr lang="ru-RU" sz="14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Степень выраженности потребности и ценности (в баллах)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629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Участники опроса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629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291">
                <a:tc gridSpan="9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Потребности</a:t>
                      </a:r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6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Стремление к достижениям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Самосовершенствование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291">
                <a:tc gridSpan="9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Качества и ценности</a:t>
                      </a:r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6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Саморазвитие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Самоконтроль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ответственность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инициативность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самодисциплина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Участие в принятии решения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  <a:blipFill>
            <a:blip r:embed="rId2" cstate="print"/>
            <a:tile tx="0" ty="0" sx="100000" sy="100000" flip="none" algn="tl"/>
          </a:blipFill>
          <a:ln w="57150">
            <a:solidFill>
              <a:srgbClr val="66FF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У педагога </a:t>
            </a:r>
            <a:r>
              <a:rPr lang="en-US" dirty="0" smtClean="0"/>
              <a:t>N </a:t>
            </a:r>
            <a:r>
              <a:rPr lang="ru-RU" dirty="0" smtClean="0"/>
              <a:t>первую позицию в рейтинге значимости занимает </a:t>
            </a:r>
            <a:r>
              <a:rPr lang="ru-RU" b="1" dirty="0" smtClean="0"/>
              <a:t>потребность в </a:t>
            </a:r>
            <a:r>
              <a:rPr lang="ru-RU" b="1" dirty="0" err="1" smtClean="0"/>
              <a:t>креативной</a:t>
            </a:r>
            <a:r>
              <a:rPr lang="ru-RU" b="1" dirty="0" smtClean="0"/>
              <a:t> (творческой) работе</a:t>
            </a:r>
            <a:r>
              <a:rPr lang="ru-RU" dirty="0" smtClean="0"/>
              <a:t>. Этот показатель свидетельствует о тенденции к проявлению пытливости, любопытства и нетривиального мышления. При корректном управлении такие люди весьма полезны, но их креативность должна быть сфокусирована на задачах  образования. </a:t>
            </a:r>
          </a:p>
          <a:p>
            <a:pPr>
              <a:buNone/>
            </a:pPr>
            <a:r>
              <a:rPr lang="ru-RU" dirty="0" smtClean="0"/>
              <a:t>            Актуальность следующей потребности - </a:t>
            </a:r>
            <a:r>
              <a:rPr lang="ru-RU" b="1" dirty="0" smtClean="0"/>
              <a:t>интересная и полезная работа</a:t>
            </a:r>
            <a:r>
              <a:rPr lang="ru-RU" dirty="0" smtClean="0"/>
              <a:t>- предполагает использование в управлении таких форм взаимодействия с коллективом, при которых работникам будут предложены разнообразные, в том числе инновационные, технологии образовательной деятельности. </a:t>
            </a:r>
            <a:r>
              <a:rPr lang="ru-RU" u="sng" dirty="0" smtClean="0"/>
              <a:t>Задача руководителя состоит в организации работы таким образом, чтобы подчиненные могли воспринимать ее как интересную и полезную, иначе прочие мотивационные факторы действуют не в полную силу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864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На этапе применения регулирования и стимулирования деятельности очень важно придерживаться двух основных принципов: своевременность и соразмерность!!!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51</cp:revision>
  <dcterms:created xsi:type="dcterms:W3CDTF">2016-01-25T08:03:53Z</dcterms:created>
  <dcterms:modified xsi:type="dcterms:W3CDTF">2016-01-26T03:55:55Z</dcterms:modified>
</cp:coreProperties>
</file>