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49"/>
  </p:notesMasterIdLst>
  <p:sldIdLst>
    <p:sldId id="256" r:id="rId2"/>
    <p:sldId id="317" r:id="rId3"/>
    <p:sldId id="291" r:id="rId4"/>
    <p:sldId id="293" r:id="rId5"/>
    <p:sldId id="318" r:id="rId6"/>
    <p:sldId id="259" r:id="rId7"/>
    <p:sldId id="294" r:id="rId8"/>
    <p:sldId id="262" r:id="rId9"/>
    <p:sldId id="264" r:id="rId10"/>
    <p:sldId id="295" r:id="rId11"/>
    <p:sldId id="296" r:id="rId12"/>
    <p:sldId id="265" r:id="rId13"/>
    <p:sldId id="297" r:id="rId14"/>
    <p:sldId id="266" r:id="rId15"/>
    <p:sldId id="301" r:id="rId16"/>
    <p:sldId id="298" r:id="rId17"/>
    <p:sldId id="302" r:id="rId18"/>
    <p:sldId id="299" r:id="rId19"/>
    <p:sldId id="319" r:id="rId20"/>
    <p:sldId id="321" r:id="rId21"/>
    <p:sldId id="322" r:id="rId22"/>
    <p:sldId id="269" r:id="rId23"/>
    <p:sldId id="303" r:id="rId24"/>
    <p:sldId id="305" r:id="rId25"/>
    <p:sldId id="270" r:id="rId26"/>
    <p:sldId id="271" r:id="rId27"/>
    <p:sldId id="272" r:id="rId28"/>
    <p:sldId id="273" r:id="rId29"/>
    <p:sldId id="275" r:id="rId30"/>
    <p:sldId id="276" r:id="rId31"/>
    <p:sldId id="277" r:id="rId32"/>
    <p:sldId id="278" r:id="rId33"/>
    <p:sldId id="279" r:id="rId34"/>
    <p:sldId id="280" r:id="rId35"/>
    <p:sldId id="306" r:id="rId36"/>
    <p:sldId id="307" r:id="rId37"/>
    <p:sldId id="281" r:id="rId38"/>
    <p:sldId id="308" r:id="rId39"/>
    <p:sldId id="309" r:id="rId40"/>
    <p:sldId id="311" r:id="rId41"/>
    <p:sldId id="283" r:id="rId42"/>
    <p:sldId id="284" r:id="rId43"/>
    <p:sldId id="312" r:id="rId44"/>
    <p:sldId id="313" r:id="rId45"/>
    <p:sldId id="314" r:id="rId46"/>
    <p:sldId id="315" r:id="rId47"/>
    <p:sldId id="285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D1990-0C3B-4F00-A75C-07C0FAD82C8F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A1A21-575D-4535-B33F-5B6315B5DB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34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A1A21-575D-4535-B33F-5B6315B5DBA3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C199-E78B-4E5A-BA71-703D7D4CB8CF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6CBA6BD-1DC5-4C39-80CE-B3F3A8C61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C199-E78B-4E5A-BA71-703D7D4CB8CF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6BD-1DC5-4C39-80CE-B3F3A8C61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C199-E78B-4E5A-BA71-703D7D4CB8CF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6BD-1DC5-4C39-80CE-B3F3A8C61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C199-E78B-4E5A-BA71-703D7D4CB8CF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6CBA6BD-1DC5-4C39-80CE-B3F3A8C61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C199-E78B-4E5A-BA71-703D7D4CB8CF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6BD-1DC5-4C39-80CE-B3F3A8C61A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C199-E78B-4E5A-BA71-703D7D4CB8CF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6BD-1DC5-4C39-80CE-B3F3A8C61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C199-E78B-4E5A-BA71-703D7D4CB8CF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6CBA6BD-1DC5-4C39-80CE-B3F3A8C61A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C199-E78B-4E5A-BA71-703D7D4CB8CF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6BD-1DC5-4C39-80CE-B3F3A8C61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C199-E78B-4E5A-BA71-703D7D4CB8CF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6BD-1DC5-4C39-80CE-B3F3A8C61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C199-E78B-4E5A-BA71-703D7D4CB8CF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6BD-1DC5-4C39-80CE-B3F3A8C61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C199-E78B-4E5A-BA71-703D7D4CB8CF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6BD-1DC5-4C39-80CE-B3F3A8C61A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6EC199-E78B-4E5A-BA71-703D7D4CB8CF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6CBA6BD-1DC5-4C39-80CE-B3F3A8C61A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ocuments\p96_151dfeeb29d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4680520" cy="396044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1216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основ ЗОЖ у детей старшего дошкольного возраста посредством разработки и реализации проекта «Букварь Здоровья»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932040" y="5445224"/>
            <a:ext cx="3888432" cy="108012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Автор: 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Крысько Светлана Борисовна,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 МБДОУ №19 «</a:t>
            </a:r>
            <a:r>
              <a:rPr lang="ru-RU" sz="2000" b="1" dirty="0" err="1" smtClean="0">
                <a:solidFill>
                  <a:schemeClr val="tx1"/>
                </a:solidFill>
              </a:rPr>
              <a:t>Веселинка</a:t>
            </a:r>
            <a:r>
              <a:rPr lang="ru-RU" sz="2000" b="1" dirty="0" smtClean="0">
                <a:solidFill>
                  <a:schemeClr val="tx1"/>
                </a:solidFill>
              </a:rPr>
              <a:t>»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/>
          <a:lstStyle/>
          <a:p>
            <a:pPr algn="ctr"/>
            <a:r>
              <a:rPr lang="ru-RU" dirty="0" smtClean="0"/>
              <a:t>Основные задачи тренинга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2492896"/>
            <a:ext cx="6867872" cy="1944215"/>
          </a:xfrm>
        </p:spPr>
        <p:txBody>
          <a:bodyPr>
            <a:no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Передать детям информацию о правилах  ЗОЖ.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Обучить детей практическим навыкам ЗОЖ.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Способствовать самостоятельной  заботе детей о своем здоровье и личной безопасности.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5" name="Picture 3" descr="C:\Users\Илья\Documents\0005-003-Iz-literatury-ja-uznala-ch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509120"/>
            <a:ext cx="3794720" cy="2088232"/>
          </a:xfrm>
          <a:prstGeom prst="rect">
            <a:avLst/>
          </a:prstGeom>
          <a:noFill/>
        </p:spPr>
      </p:pic>
      <p:pic>
        <p:nvPicPr>
          <p:cNvPr id="8196" name="Picture 4" descr="C:\Users\Илья\Documents\i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016224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лья\Desktop\Проект Букварь здоровья\Фото . Профилактические тренинги\DSCN1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776864" cy="57606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Алгоритм проведения тренинга: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/>
              <a:t>Вводная </a:t>
            </a:r>
            <a:r>
              <a:rPr lang="ru-RU" dirty="0" smtClean="0"/>
              <a:t>часть - 2 </a:t>
            </a:r>
            <a:r>
              <a:rPr lang="ru-RU" dirty="0"/>
              <a:t>мин.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Информационный </a:t>
            </a:r>
            <a:r>
              <a:rPr lang="ru-RU" dirty="0" smtClean="0"/>
              <a:t>блок - 10 </a:t>
            </a:r>
            <a:r>
              <a:rPr lang="ru-RU" dirty="0"/>
              <a:t>мин.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Закрепление </a:t>
            </a:r>
            <a:r>
              <a:rPr lang="ru-RU" dirty="0" smtClean="0"/>
              <a:t>материала - 4 </a:t>
            </a:r>
            <a:r>
              <a:rPr lang="ru-RU" dirty="0"/>
              <a:t>мин.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 smtClean="0"/>
              <a:t>Физминутка</a:t>
            </a:r>
            <a:r>
              <a:rPr lang="ru-RU" dirty="0" smtClean="0"/>
              <a:t> - 2 </a:t>
            </a:r>
            <a:r>
              <a:rPr lang="ru-RU" dirty="0"/>
              <a:t>мин.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Приобретение физических </a:t>
            </a:r>
            <a:r>
              <a:rPr lang="ru-RU" dirty="0" smtClean="0"/>
              <a:t>навыков -10 </a:t>
            </a:r>
            <a:r>
              <a:rPr lang="ru-RU" dirty="0"/>
              <a:t>мин.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Заключительная часть, </a:t>
            </a:r>
            <a:r>
              <a:rPr lang="ru-RU" dirty="0" smtClean="0"/>
              <a:t>выводы - 2 </a:t>
            </a:r>
            <a:r>
              <a:rPr lang="ru-RU" dirty="0"/>
              <a:t>мин.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9208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Цикл Тренингов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«Режим дня»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«Хороший сон»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«Утро. Гигиена»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«Правильное питание»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«Занятия и отдых»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«Безопасность в быту»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«Улица полна неприятностей»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«Береги природу»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FF0000"/>
                </a:solidFill>
              </a:rPr>
              <a:t>Профилактический тренинг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u="sng" dirty="0" smtClean="0">
                <a:solidFill>
                  <a:schemeClr val="bg2">
                    <a:lumMod val="50000"/>
                  </a:schemeClr>
                </a:solidFill>
              </a:rPr>
              <a:t>«Правильное питание»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pic>
        <p:nvPicPr>
          <p:cNvPr id="17411" name="Picture 3" descr="C:\Users\Илья\Desktop\Проект Букварь здоровья\Фото . Профилактические тренинги\DSCN14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488832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Проект Букварь здоровья\Фото . Профилактические тренинги\DSCN14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776864" cy="59766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Илья\Desktop\Проект Букварь здоровья\Фото . Профилактические тренинги\DSCN14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32848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Илья\Desktop\Проект Букварь здоровья\Фото . Профилактические тренинги\DSCN14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064896" cy="583264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Илья\Desktop\Проект Букварь здоровья\Фото . Профилактические тренинги\DSCN14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032448" cy="4104456"/>
          </a:xfrm>
          <a:prstGeom prst="rect">
            <a:avLst/>
          </a:prstGeom>
          <a:noFill/>
        </p:spPr>
      </p:pic>
      <p:pic>
        <p:nvPicPr>
          <p:cNvPr id="3" name="Picture 6" descr="C:\Users\Илья\Desktop\Проект Букварь здоровья\Фото . Профилактические тренинги\DSCN14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212976"/>
            <a:ext cx="4608512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i="1" u="sng" dirty="0" smtClean="0">
                <a:solidFill>
                  <a:schemeClr val="accent6">
                    <a:lumMod val="75000"/>
                  </a:schemeClr>
                </a:solidFill>
              </a:rPr>
              <a:t>«Режим дня»</a:t>
            </a:r>
            <a:endParaRPr lang="ru-RU" sz="3200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434" name="Picture 2" descr="C:\Users\Илья\Desktop\Проект Букварь здоровья\Фото . Профилактические тренинги\DSCN14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4032448" cy="3168352"/>
          </a:xfrm>
          <a:prstGeom prst="rect">
            <a:avLst/>
          </a:prstGeom>
          <a:noFill/>
        </p:spPr>
      </p:pic>
      <p:pic>
        <p:nvPicPr>
          <p:cNvPr id="18435" name="Picture 3" descr="C:\Users\Илья\Desktop\Проект Букварь здоровья\Фото . Профилактические тренинги\DSCN14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816424" cy="2520280"/>
          </a:xfrm>
          <a:prstGeom prst="rect">
            <a:avLst/>
          </a:prstGeom>
          <a:noFill/>
        </p:spPr>
      </p:pic>
      <p:pic>
        <p:nvPicPr>
          <p:cNvPr id="18437" name="Picture 5" descr="C:\Users\Илья\Desktop\Проект Букварь здоровья\Фото . Профилактические тренинги\DSCN148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3831233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Илья\Documents\107496512_large_4360286_10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438650" cy="3096344"/>
          </a:xfrm>
          <a:prstGeom prst="rect">
            <a:avLst/>
          </a:prstGeom>
          <a:noFill/>
        </p:spPr>
      </p:pic>
      <p:pic>
        <p:nvPicPr>
          <p:cNvPr id="17411" name="Picture 3" descr="C:\Users\Илья\Documents\13779786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4464496" cy="3024336"/>
          </a:xfrm>
          <a:prstGeom prst="rect">
            <a:avLst/>
          </a:prstGeom>
          <a:noFill/>
        </p:spPr>
      </p:pic>
      <p:pic>
        <p:nvPicPr>
          <p:cNvPr id="17412" name="Picture 4" descr="C:\Users\Илья\Documents\79942499_1320971538_1775158084_104425_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3600400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2NIKON\DSCN16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22369"/>
      </p:ext>
    </p:extLst>
  </p:cSld>
  <p:clrMapOvr>
    <a:masterClrMapping/>
  </p:clrMapOvr>
  <p:transition>
    <p:wheel spokes="8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02NIKON\DSCN16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7" y="404664"/>
            <a:ext cx="8424937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801342"/>
      </p:ext>
    </p:extLst>
  </p:cSld>
  <p:clrMapOvr>
    <a:masterClrMapping/>
  </p:clrMapOvr>
  <p:transition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  <a:t>Дидактические игры.</a:t>
            </a:r>
            <a:b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  <a:t>Упражнение «Болезнь куклы»</a:t>
            </a:r>
            <a:endParaRPr lang="ru-RU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482" name="Picture 2" descr="C:\Users\Илья\Desktop\Проект Букварь здоровья\Фото . Профилактические тренинги\DSCN14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272808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Илья\Desktop\Проект Букварь здоровья\Фото . Профилактические тренинги\DSCN14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128792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Беседы о здоровье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«Какие бывают привычки?»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«Пожалей свою бедную кожу»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«Зачем нужна еда»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«Мой режим дня»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«Береги здоровье смолоду»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«Наша осанка» и др.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Дорожки здоровья, закаливание.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1506" name="Picture 2" descr="C:\Users\Илья\Desktop\Проект Букварь здоровья\ФОТО. ЗОЖ в ДОУ\DSC026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785965" cy="2448272"/>
          </a:xfrm>
          <a:prstGeom prst="rect">
            <a:avLst/>
          </a:prstGeom>
          <a:noFill/>
        </p:spPr>
      </p:pic>
      <p:pic>
        <p:nvPicPr>
          <p:cNvPr id="21507" name="Picture 3" descr="C:\Users\Илья\Desktop\Проект Букварь здоровья\ФОТО. ЗОЖ в ДОУ\DSC026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3641949" cy="2448272"/>
          </a:xfrm>
          <a:prstGeom prst="rect">
            <a:avLst/>
          </a:prstGeom>
          <a:noFill/>
        </p:spPr>
      </p:pic>
      <p:pic>
        <p:nvPicPr>
          <p:cNvPr id="21508" name="Picture 4" descr="C:\Users\Илья\Desktop\Проект Букварь здоровья\ФОТО. ЗОЖ в ДОУ\DSC026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4073997" cy="300841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Походы в тундру, соревнования, развлечения.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2530" name="Picture 2" descr="C:\Users\Илья\Desktop\Проект Букварь здоровья\ФОТО. ЗОЖ в ДОУ\P10300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960440" cy="2564904"/>
          </a:xfrm>
          <a:prstGeom prst="rect">
            <a:avLst/>
          </a:prstGeom>
          <a:noFill/>
        </p:spPr>
      </p:pic>
      <p:pic>
        <p:nvPicPr>
          <p:cNvPr id="22531" name="Picture 3" descr="C:\Users\Илья\Desktop\Проект Букварь здоровья\ФОТО. ЗОЖ в ДОУ\DSC026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3960440" cy="2592288"/>
          </a:xfrm>
          <a:prstGeom prst="rect">
            <a:avLst/>
          </a:prstGeom>
          <a:noFill/>
        </p:spPr>
      </p:pic>
      <p:pic>
        <p:nvPicPr>
          <p:cNvPr id="22532" name="Picture 4" descr="C:\Users\Илья\Desktop\Проект Букварь здоровья\ФОТО. ЗОЖ в ДОУ\DSC022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645024"/>
            <a:ext cx="4682281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Выставка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творческих работ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«Здоровый и больной ребёнок»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Илья\Desktop\Проект Букварь здоровья\Фото . Профилактические тренинги\DSCN14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2880320" cy="2952328"/>
          </a:xfrm>
          <a:prstGeom prst="rect">
            <a:avLst/>
          </a:prstGeom>
          <a:noFill/>
        </p:spPr>
      </p:pic>
      <p:pic>
        <p:nvPicPr>
          <p:cNvPr id="1027" name="Picture 3" descr="C:\Users\Илья\Desktop\Проект Букварь здоровья\Фото . Профилактические тренинги\DSCN14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2967137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2952328"/>
          </a:xfrm>
        </p:spPr>
        <p:txBody>
          <a:bodyPr>
            <a:normAutofit fontScale="90000"/>
          </a:bodyPr>
          <a:lstStyle/>
          <a:p>
            <a:r>
              <a:rPr lang="ru-RU" sz="8000" dirty="0" smtClean="0"/>
              <a:t>Конкурс </a:t>
            </a:r>
            <a:br>
              <a:rPr lang="ru-RU" sz="8000" dirty="0" smtClean="0"/>
            </a:br>
            <a:r>
              <a:rPr lang="ru-RU" sz="8000" dirty="0" smtClean="0"/>
              <a:t>семейных газет</a:t>
            </a:r>
            <a:endParaRPr lang="ru-RU" sz="8000" dirty="0"/>
          </a:p>
        </p:txBody>
      </p:sp>
      <p:pic>
        <p:nvPicPr>
          <p:cNvPr id="4" name="Picture 5" descr="C:\Users\Илья\Desktop\Проект Букварь здоровья\ЗОЖ в семье ФОТО\SAM_139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8829600"/>
            <a:ext cx="4752528" cy="31379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ЗОЖ в Семье Шергиных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Илья\Desktop\Проект Букварь здоровья\ЗОЖ в семье ФОТО\IMG_00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487936" cy="2592288"/>
          </a:xfrm>
          <a:prstGeom prst="rect">
            <a:avLst/>
          </a:prstGeom>
          <a:noFill/>
        </p:spPr>
      </p:pic>
      <p:pic>
        <p:nvPicPr>
          <p:cNvPr id="3075" name="Picture 3" descr="C:\Users\Илья\Desktop\Проект Букварь здоровья\ЗОЖ в семье ФОТО\IMG_005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124744"/>
            <a:ext cx="3384376" cy="2592288"/>
          </a:xfrm>
          <a:prstGeom prst="rect">
            <a:avLst/>
          </a:prstGeom>
          <a:noFill/>
        </p:spPr>
      </p:pic>
      <p:pic>
        <p:nvPicPr>
          <p:cNvPr id="3076" name="Picture 4" descr="C:\Users\Илья\Desktop\Проект Букварь здоровья\ЗОЖ в семье ФОТО\IMG_006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3528392" cy="2664296"/>
          </a:xfrm>
          <a:prstGeom prst="rect">
            <a:avLst/>
          </a:prstGeom>
          <a:noFill/>
        </p:spPr>
      </p:pic>
      <p:pic>
        <p:nvPicPr>
          <p:cNvPr id="8" name="Picture 5" descr="C:\Users\Илья\Desktop\Проект Букварь здоровья\ЗОЖ в семье ФОТО\SAM_139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077072"/>
            <a:ext cx="3528392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ocuments\img_b0333fbfbea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217838" cy="5057180"/>
          </a:xfrm>
          <a:prstGeom prst="rect">
            <a:avLst/>
          </a:prstGeom>
          <a:noFill/>
        </p:spPr>
      </p:pic>
      <p:pic>
        <p:nvPicPr>
          <p:cNvPr id="1027" name="Picture 3" descr="C:\Users\Илья\Documents\6rujeola395IREN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996952"/>
            <a:ext cx="4860032" cy="36450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rgbClr val="0070C0"/>
                </a:solidFill>
              </a:rPr>
              <a:t>Зож</a:t>
            </a:r>
            <a:r>
              <a:rPr lang="ru-RU" sz="2800" dirty="0" smtClean="0">
                <a:solidFill>
                  <a:srgbClr val="0070C0"/>
                </a:solidFill>
              </a:rPr>
              <a:t> в Семье Трусовых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Илья\Desktop\Проект Букварь здоровья\ЗОЖ в семье ФОТО\DSC_72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573" y="2282690"/>
            <a:ext cx="3491880" cy="2362872"/>
          </a:xfrm>
          <a:prstGeom prst="rect">
            <a:avLst/>
          </a:prstGeom>
          <a:noFill/>
        </p:spPr>
      </p:pic>
      <p:pic>
        <p:nvPicPr>
          <p:cNvPr id="4099" name="Picture 3" descr="C:\Users\Илья\Desktop\Проект Букварь здоровья\ЗОЖ в семье ФОТО\DSC071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3343300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rgbClr val="0070C0"/>
                </a:solidFill>
              </a:rPr>
              <a:t>Зож</a:t>
            </a:r>
            <a:r>
              <a:rPr lang="ru-RU" sz="2800" dirty="0" smtClean="0">
                <a:solidFill>
                  <a:srgbClr val="0070C0"/>
                </a:solidFill>
              </a:rPr>
              <a:t> в Семье Пыжовых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Илья\Desktop\Проект Букварь здоровья\ЗОЖ в семье ФОТО\getImage4N089DU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816424" cy="2592288"/>
          </a:xfrm>
          <a:prstGeom prst="rect">
            <a:avLst/>
          </a:prstGeom>
          <a:noFill/>
        </p:spPr>
      </p:pic>
      <p:pic>
        <p:nvPicPr>
          <p:cNvPr id="5123" name="Picture 3" descr="C:\Users\Илья\Desktop\Проект Букварь здоровья\ЗОЖ в семье ФОТО\getImage846T5ZC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3919984" cy="2592288"/>
          </a:xfrm>
          <a:prstGeom prst="rect">
            <a:avLst/>
          </a:prstGeom>
          <a:noFill/>
        </p:spPr>
      </p:pic>
      <p:pic>
        <p:nvPicPr>
          <p:cNvPr id="5124" name="Picture 4" descr="C:\Users\Илья\Desktop\Проект Букварь здоровья\ЗОЖ в семье ФОТО\getImageFALZ4ZBJ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3868688" cy="2664296"/>
          </a:xfrm>
          <a:prstGeom prst="rect">
            <a:avLst/>
          </a:prstGeom>
          <a:noFill/>
        </p:spPr>
      </p:pic>
      <p:pic>
        <p:nvPicPr>
          <p:cNvPr id="5125" name="Picture 5" descr="C:\Users\Илья\Desktop\Проект Букварь здоровья\ЗОЖ в семье ФОТО\getImageGY4020M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3919984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rgbClr val="0070C0"/>
                </a:solidFill>
              </a:rPr>
              <a:t>Зож</a:t>
            </a:r>
            <a:r>
              <a:rPr lang="ru-RU" sz="2800" dirty="0" smtClean="0">
                <a:solidFill>
                  <a:srgbClr val="0070C0"/>
                </a:solidFill>
              </a:rPr>
              <a:t> в Семье </a:t>
            </a:r>
            <a:r>
              <a:rPr lang="ru-RU" sz="2800" dirty="0" err="1" smtClean="0">
                <a:solidFill>
                  <a:srgbClr val="0070C0"/>
                </a:solidFill>
              </a:rPr>
              <a:t>Сайбаталовых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Илья\Desktop\Проект Букварь здоровья\ЗОЖ в семье ФОТО\IMG_19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858" y="1556792"/>
            <a:ext cx="3960440" cy="4365104"/>
          </a:xfrm>
          <a:prstGeom prst="rect">
            <a:avLst/>
          </a:prstGeom>
          <a:noFill/>
        </p:spPr>
      </p:pic>
      <p:pic>
        <p:nvPicPr>
          <p:cNvPr id="6147" name="Picture 3" descr="C:\Users\Илья\Desktop\Проект Букварь здоровья\ЗОЖ в семье ФОТО\IMG_2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4032448" cy="43651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rgbClr val="0070C0"/>
                </a:solidFill>
              </a:rPr>
              <a:t>Зож</a:t>
            </a:r>
            <a:r>
              <a:rPr lang="ru-RU" sz="2800" dirty="0" smtClean="0">
                <a:solidFill>
                  <a:srgbClr val="0070C0"/>
                </a:solidFill>
              </a:rPr>
              <a:t> в Семье Семяшкиных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Илья\Desktop\Проект Букварь здоровья\ЗОЖ в семье ФОТО\IMG_27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816424" cy="2561656"/>
          </a:xfrm>
          <a:prstGeom prst="rect">
            <a:avLst/>
          </a:prstGeom>
          <a:noFill/>
        </p:spPr>
      </p:pic>
      <p:pic>
        <p:nvPicPr>
          <p:cNvPr id="7171" name="Picture 3" descr="C:\Users\Илья\Desktop\Проект Букварь здоровья\ЗОЖ в семье ФОТО\IMG_27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3816424" cy="2520280"/>
          </a:xfrm>
          <a:prstGeom prst="rect">
            <a:avLst/>
          </a:prstGeom>
          <a:noFill/>
        </p:spPr>
      </p:pic>
      <p:pic>
        <p:nvPicPr>
          <p:cNvPr id="7172" name="Picture 4" descr="C:\Users\Илья\Desktop\Проект Букварь здоровья\ЗОЖ в семье ФОТО\DSCF23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320480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rgbClr val="0070C0"/>
                </a:solidFill>
              </a:rPr>
              <a:t>Зож</a:t>
            </a:r>
            <a:r>
              <a:rPr lang="ru-RU" sz="2800" dirty="0" smtClean="0">
                <a:solidFill>
                  <a:srgbClr val="0070C0"/>
                </a:solidFill>
              </a:rPr>
              <a:t> в Семье Филипповых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Users\Илья\Desktop\Проект Букварь здоровья\ЗОЖ в семье ФОТО\DSCN30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536504" cy="5544616"/>
          </a:xfrm>
          <a:prstGeom prst="rect">
            <a:avLst/>
          </a:prstGeom>
          <a:noFill/>
        </p:spPr>
      </p:pic>
      <p:pic>
        <p:nvPicPr>
          <p:cNvPr id="8195" name="Picture 3" descr="C:\Users\Илья\Desktop\Проект Букварь здоровья\ЗОЖ в семье ФОТО\DSCN30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3384376" cy="2736304"/>
          </a:xfrm>
          <a:prstGeom prst="rect">
            <a:avLst/>
          </a:prstGeom>
          <a:noFill/>
        </p:spPr>
      </p:pic>
      <p:pic>
        <p:nvPicPr>
          <p:cNvPr id="8196" name="Picture 4" descr="C:\Users\Илья\Desktop\Проект Букварь здоровья\ЗОЖ в семье ФОТО\DSCN305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3415011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980728"/>
          </a:xfrm>
        </p:spPr>
        <p:txBody>
          <a:bodyPr/>
          <a:lstStyle/>
          <a:p>
            <a:r>
              <a:rPr lang="ru-RU" i="1" dirty="0" smtClean="0"/>
              <a:t>Альбом «</a:t>
            </a:r>
            <a:r>
              <a:rPr lang="ru-RU" i="1" dirty="0" err="1" smtClean="0"/>
              <a:t>Неболейка</a:t>
            </a:r>
            <a:r>
              <a:rPr lang="ru-RU" i="1" dirty="0" smtClean="0"/>
              <a:t>»</a:t>
            </a:r>
            <a:endParaRPr lang="ru-RU" i="1" dirty="0"/>
          </a:p>
        </p:txBody>
      </p:sp>
      <p:pic>
        <p:nvPicPr>
          <p:cNvPr id="3075" name="Picture 3" descr="F:\DCIM\102NIKON\DSCN17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4067944" cy="266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DCIM\102NIKON\DSCN17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99593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792088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«в гостях у природы»</a:t>
            </a:r>
            <a:endParaRPr lang="ru-RU" sz="3200" i="1" dirty="0"/>
          </a:p>
        </p:txBody>
      </p:sp>
      <p:pic>
        <p:nvPicPr>
          <p:cNvPr id="12290" name="Picture 2" descr="E:\PA3100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227934" cy="5256584"/>
          </a:xfrm>
          <a:prstGeom prst="rect">
            <a:avLst/>
          </a:prstGeom>
          <a:noFill/>
        </p:spPr>
      </p:pic>
      <p:pic>
        <p:nvPicPr>
          <p:cNvPr id="12291" name="Picture 3" descr="E:\PA3100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4067944" cy="2636912"/>
          </a:xfrm>
          <a:prstGeom prst="rect">
            <a:avLst/>
          </a:prstGeom>
          <a:noFill/>
        </p:spPr>
      </p:pic>
      <p:pic>
        <p:nvPicPr>
          <p:cNvPr id="12292" name="Picture 4" descr="E:\PA3100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4067944" cy="24208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527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развлечение</a:t>
            </a:r>
            <a:br>
              <a:rPr lang="ru-RU" sz="2800" dirty="0" smtClean="0"/>
            </a:br>
            <a:r>
              <a:rPr lang="ru-RU" sz="2800" dirty="0" smtClean="0"/>
              <a:t>«Путешествие в страну «Здоровья»</a:t>
            </a:r>
            <a:endParaRPr lang="ru-RU" sz="2800" dirty="0"/>
          </a:p>
        </p:txBody>
      </p:sp>
      <p:pic>
        <p:nvPicPr>
          <p:cNvPr id="9218" name="Picture 2" descr="C:\Users\Илья\Desktop\Проект Букварь здоровья\Фото Развлечение  Путешествие по стране Здоровья\DSCN17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176464" cy="3600400"/>
          </a:xfrm>
          <a:prstGeom prst="rect">
            <a:avLst/>
          </a:prstGeom>
          <a:noFill/>
        </p:spPr>
      </p:pic>
      <p:pic>
        <p:nvPicPr>
          <p:cNvPr id="9219" name="Picture 3" descr="C:\Users\Илья\Desktop\Проект Букварь здоровья\Фото Развлечение  Путешествие по стране Здоровья\DSCN17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3853161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Илья\Desktop\Проект Букварь здоровья\Фото Развлечение  Путешествие по стране Здоровья\DSCN17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848872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лья\Desktop\Проект Букварь здоровья\Фото Развлечение  Путешествие по стране Здоровья\DSCN17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22313" y="5877272"/>
            <a:ext cx="7772400" cy="79208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Вывод</a:t>
            </a:r>
            <a:r>
              <a:rPr lang="ru-RU" dirty="0">
                <a:solidFill>
                  <a:srgbClr val="FF0000"/>
                </a:solidFill>
              </a:rPr>
              <a:t>: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в результате работы над проектом  уровень отношения к своему здоровью у детей  увеличился на 40%; у детей появился интерес  и желание узнать  больше о здоровье.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"/>
            <a:ext cx="7772400" cy="1196752"/>
          </a:xfrm>
        </p:spPr>
        <p:txBody>
          <a:bodyPr>
            <a:normAutofit/>
          </a:bodyPr>
          <a:lstStyle/>
          <a:p>
            <a:pPr algn="ctr"/>
            <a:r>
              <a:rPr lang="ru-RU" sz="3200" u="sng" dirty="0"/>
              <a:t>Диагностика </a:t>
            </a:r>
            <a:r>
              <a:rPr lang="ru-RU" sz="3200" u="sng" dirty="0" smtClean="0"/>
              <a:t>детей.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i="1" dirty="0" smtClean="0"/>
              <a:t>Анкетирование </a:t>
            </a:r>
            <a:r>
              <a:rPr lang="ru-RU" sz="2800" i="1" dirty="0"/>
              <a:t>родителей</a:t>
            </a:r>
            <a:endParaRPr lang="ru-RU" sz="3200" i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196752"/>
            <a:ext cx="6805613" cy="439261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Илья\Desktop\Проект Букварь здоровья\Фото Развлечение  Путешествие по стране Здоровья\DSCN17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4464496" cy="64807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Илья\Desktop\Проект Букварь здоровья\Фото Развлечение  Путешествие по стране Здоровья\DSCN17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176464" cy="3024336"/>
          </a:xfrm>
          <a:prstGeom prst="rect">
            <a:avLst/>
          </a:prstGeom>
          <a:noFill/>
        </p:spPr>
      </p:pic>
      <p:pic>
        <p:nvPicPr>
          <p:cNvPr id="11267" name="Picture 3" descr="C:\Users\Илья\Desktop\Проект Букварь здоровья\Фото Развлечение  Путешествие по стране Здоровья\DSCN17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4104456" cy="3024336"/>
          </a:xfrm>
          <a:prstGeom prst="rect">
            <a:avLst/>
          </a:prstGeom>
          <a:noFill/>
        </p:spPr>
      </p:pic>
      <p:pic>
        <p:nvPicPr>
          <p:cNvPr id="11269" name="Picture 5" descr="C:\Users\Илья\Desktop\Проект Букварь здоровья\Фото Развлечение  Путешествие по стране Здоровья\DSCN175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573016"/>
            <a:ext cx="4176464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Илья\Desktop\Проект Букварь здоровья\Фото Развлечение  Путешествие по стране Здоровья\DSCN17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805489" cy="484601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Наши олимпийские надежды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0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496944" cy="51435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792088"/>
          </a:xfrm>
        </p:spPr>
        <p:txBody>
          <a:bodyPr/>
          <a:lstStyle/>
          <a:p>
            <a:pPr algn="ctr"/>
            <a:r>
              <a:rPr lang="ru-RU" dirty="0" smtClean="0"/>
              <a:t>Конкурс «</a:t>
            </a:r>
            <a:r>
              <a:rPr lang="ru-RU" dirty="0" err="1" smtClean="0"/>
              <a:t>Супер</a:t>
            </a:r>
            <a:r>
              <a:rPr lang="ru-RU" dirty="0" smtClean="0"/>
              <a:t> – мама»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0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96944" cy="55035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857250"/>
            <a:ext cx="8568952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Илья\Desktop\f_eabc112ffb54b0c5f5c449f86d74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Информационнные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/>
              <a:t>Мартынов С. М. 2Здоровье ребёнка в ваших руках» М. Просвещение 1999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Яковлева Т. С. «</a:t>
            </a:r>
            <a:r>
              <a:rPr lang="ru-RU" dirty="0" err="1"/>
              <a:t>Здоровьесберегающие</a:t>
            </a:r>
            <a:r>
              <a:rPr lang="ru-RU" dirty="0"/>
              <a:t> технологии воспитания в  детском саду» М. Школьная пресса, 2007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Шорыгина Т. А.  «Беседы о здоровье»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Аксёнова З.Ф. «Спортивные праздники в детском саду»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Бабенкова</a:t>
            </a:r>
            <a:r>
              <a:rPr lang="ru-RU" dirty="0"/>
              <a:t> Е. А. « Как приучить ребёнка заботиться о своём здоровье» М. </a:t>
            </a:r>
            <a:r>
              <a:rPr lang="ru-RU" dirty="0" err="1"/>
              <a:t>Вентана</a:t>
            </a:r>
            <a:r>
              <a:rPr lang="ru-RU" dirty="0"/>
              <a:t> – Граф. 2004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Маханёва</a:t>
            </a:r>
            <a:r>
              <a:rPr lang="ru-RU" dirty="0"/>
              <a:t> М. Д. «Воспитание здорового ребёнка» М. </a:t>
            </a:r>
            <a:r>
              <a:rPr lang="ru-RU" dirty="0" err="1"/>
              <a:t>Аркти</a:t>
            </a:r>
            <a:r>
              <a:rPr lang="ru-RU" dirty="0"/>
              <a:t>, 2000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Баль</a:t>
            </a:r>
            <a:r>
              <a:rPr lang="ru-RU" dirty="0"/>
              <a:t> Л. В., </a:t>
            </a:r>
            <a:r>
              <a:rPr lang="ru-RU" dirty="0" err="1"/>
              <a:t>Ветрова</a:t>
            </a:r>
            <a:r>
              <a:rPr lang="ru-RU" dirty="0"/>
              <a:t> В. В. «Букварь здоровья»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Аверина</a:t>
            </a:r>
            <a:r>
              <a:rPr lang="ru-RU" dirty="0"/>
              <a:t> Н. Е. «Физкультминутки и динамические паузы в ДОУ» М. Айрис-  пресс, 2006.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DSCN16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352928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rgbClr val="C00000"/>
                </a:solidFill>
              </a:rPr>
              <a:t>Задачи:</a:t>
            </a:r>
            <a:endParaRPr lang="ru-RU" i="1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Разработать </a:t>
            </a:r>
            <a:r>
              <a:rPr lang="ru-RU" dirty="0"/>
              <a:t>цикл профилактических тренингов на основе методического пособия Л. В. </a:t>
            </a:r>
            <a:r>
              <a:rPr lang="ru-RU" dirty="0" err="1"/>
              <a:t>Баль</a:t>
            </a:r>
            <a:r>
              <a:rPr lang="ru-RU" dirty="0"/>
              <a:t>, В.В. </a:t>
            </a:r>
            <a:r>
              <a:rPr lang="ru-RU" dirty="0" err="1"/>
              <a:t>Ветрова</a:t>
            </a:r>
            <a:r>
              <a:rPr lang="ru-RU" dirty="0"/>
              <a:t> «Букварь здоровья»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Разработать серию игровых заданий и наглядных пособий «Как стать здоровым»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Создать видеотеку «Здоровей-ка»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Создать картотеку </a:t>
            </a:r>
            <a:r>
              <a:rPr lang="ru-RU" dirty="0" err="1"/>
              <a:t>физминуток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Укрепление сотрудничества с родителями в вопросах оздоровления детей. Проведение совместного развлечения «Путешествие в страну здоровья»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лья\Documents\e828df992eb60e4d182fef9ab430d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416824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Этапы проекта: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1. Вводный </a:t>
            </a:r>
            <a:r>
              <a:rPr lang="ru-RU" dirty="0" smtClean="0">
                <a:solidFill>
                  <a:srgbClr val="FF0000"/>
                </a:solidFill>
              </a:rPr>
              <a:t>   </a:t>
            </a:r>
          </a:p>
          <a:p>
            <a:pPr lvl="0">
              <a:buNone/>
            </a:pPr>
            <a:r>
              <a:rPr lang="ru-RU" i="1" u="sng" dirty="0" smtClean="0">
                <a:solidFill>
                  <a:srgbClr val="002060"/>
                </a:solidFill>
              </a:rPr>
              <a:t>Цель</a:t>
            </a:r>
            <a:r>
              <a:rPr lang="ru-RU" i="1" u="sng" dirty="0">
                <a:solidFill>
                  <a:srgbClr val="002060"/>
                </a:solidFill>
              </a:rPr>
              <a:t>: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/>
              <a:t>способствовать развитию интереса к деятельности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2. Обучающий</a:t>
            </a:r>
          </a:p>
          <a:p>
            <a:pPr lvl="0">
              <a:buNone/>
            </a:pP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i="1" u="sng" dirty="0">
                <a:solidFill>
                  <a:srgbClr val="002060"/>
                </a:solidFill>
              </a:rPr>
              <a:t>Цель :</a:t>
            </a:r>
            <a:r>
              <a:rPr lang="ru-RU" dirty="0">
                <a:solidFill>
                  <a:srgbClr val="FFC000"/>
                </a:solidFill>
              </a:rPr>
              <a:t>  </a:t>
            </a:r>
            <a:r>
              <a:rPr lang="ru-RU" dirty="0"/>
              <a:t>способствовать развитию и накоплению опыта  и необходимой информации о строении организма человека, о  ЗОЖ, о  главных составляющих здоровья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3. Практический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i="1" u="sng" dirty="0">
                <a:solidFill>
                  <a:srgbClr val="002060"/>
                </a:solidFill>
              </a:rPr>
              <a:t>Цель :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/>
              <a:t>способствовать накоплению опыта и практических навыков ведения ЗОЖ. 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4.Творческий </a:t>
            </a:r>
          </a:p>
          <a:p>
            <a:pPr lvl="0">
              <a:buNone/>
            </a:pPr>
            <a:r>
              <a:rPr lang="ru-RU" i="1" u="sng" dirty="0" smtClean="0">
                <a:solidFill>
                  <a:srgbClr val="002060"/>
                </a:solidFill>
              </a:rPr>
              <a:t>Цель</a:t>
            </a:r>
            <a:r>
              <a:rPr lang="ru-RU" i="1" u="sng" dirty="0">
                <a:solidFill>
                  <a:srgbClr val="002060"/>
                </a:solidFill>
              </a:rPr>
              <a:t>:</a:t>
            </a:r>
            <a:r>
              <a:rPr lang="ru-RU" dirty="0"/>
              <a:t> обеспечить проявление творческих способностей у дошкольников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Схема</a:t>
            </a:r>
            <a:r>
              <a:rPr lang="ru-RU" dirty="0" smtClean="0"/>
              <a:t>   </a:t>
            </a:r>
            <a:r>
              <a:rPr lang="ru-RU" dirty="0" smtClean="0">
                <a:solidFill>
                  <a:srgbClr val="FF0000"/>
                </a:solidFill>
              </a:rPr>
              <a:t>«Страна Здоровья»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86" name="Picture 2" descr="C:\Users\Илья\Desktop\Проект Букварь здоровья\Фото . Профилактические тренинги\DSCN14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9593" y="1268760"/>
            <a:ext cx="7344816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896</TotalTime>
  <Words>528</Words>
  <Application>Microsoft Office PowerPoint</Application>
  <PresentationFormat>Экран (4:3)</PresentationFormat>
  <Paragraphs>77</Paragraphs>
  <Slides>47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Трек</vt:lpstr>
      <vt:lpstr>Формирование основ ЗОЖ у детей старшего дошкольного возраста посредством разработки и реализации проекта «Букварь Здоровья»</vt:lpstr>
      <vt:lpstr>Презентация PowerPoint</vt:lpstr>
      <vt:lpstr>Презентация PowerPoint</vt:lpstr>
      <vt:lpstr>Диагностика детей.  Анкетирование родителей</vt:lpstr>
      <vt:lpstr>Презентация PowerPoint</vt:lpstr>
      <vt:lpstr>Задачи:</vt:lpstr>
      <vt:lpstr>Презентация PowerPoint</vt:lpstr>
      <vt:lpstr>Этапы проекта:</vt:lpstr>
      <vt:lpstr>Схема   «Страна Здоровья»</vt:lpstr>
      <vt:lpstr>Основные задачи тренинга</vt:lpstr>
      <vt:lpstr>Презентация PowerPoint</vt:lpstr>
      <vt:lpstr>Алгоритм проведения тренинга: </vt:lpstr>
      <vt:lpstr>Цикл Тренингов</vt:lpstr>
      <vt:lpstr>Профилактический тренинг «Правильное питание» </vt:lpstr>
      <vt:lpstr>Презентация PowerPoint</vt:lpstr>
      <vt:lpstr>Презентация PowerPoint</vt:lpstr>
      <vt:lpstr>Презентация PowerPoint</vt:lpstr>
      <vt:lpstr>Презентация PowerPoint</vt:lpstr>
      <vt:lpstr>«Режим дня»</vt:lpstr>
      <vt:lpstr>Презентация PowerPoint</vt:lpstr>
      <vt:lpstr>Презентация PowerPoint</vt:lpstr>
      <vt:lpstr>Дидактические игры. Упражнение «Болезнь куклы»</vt:lpstr>
      <vt:lpstr>Презентация PowerPoint</vt:lpstr>
      <vt:lpstr>Беседы о здоровье</vt:lpstr>
      <vt:lpstr>Дорожки здоровья, закаливание.</vt:lpstr>
      <vt:lpstr>Походы в тундру, соревнования, развлечения.</vt:lpstr>
      <vt:lpstr>Выставка  творческих работ  «Здоровый и больной ребёнок»</vt:lpstr>
      <vt:lpstr>Конкурс  семейных газет</vt:lpstr>
      <vt:lpstr>ЗОЖ в Семье Шергиных</vt:lpstr>
      <vt:lpstr>Зож в Семье Трусовых</vt:lpstr>
      <vt:lpstr>Зож в Семье Пыжовых</vt:lpstr>
      <vt:lpstr>Зож в Семье Сайбаталовых</vt:lpstr>
      <vt:lpstr>Зож в Семье Семяшкиных</vt:lpstr>
      <vt:lpstr>Зож в Семье Филипповых</vt:lpstr>
      <vt:lpstr>Альбом «Неболейка»</vt:lpstr>
      <vt:lpstr>«в гостях у природы»</vt:lpstr>
      <vt:lpstr>развлечение «Путешествие в страну «Здоровья»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олимпийские надежды</vt:lpstr>
      <vt:lpstr>Конкурс «Супер – мама»</vt:lpstr>
      <vt:lpstr>Презентация PowerPoint</vt:lpstr>
      <vt:lpstr>Презентация PowerPoint</vt:lpstr>
      <vt:lpstr>Презентация PowerPoint</vt:lpstr>
      <vt:lpstr>Информационнные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Илья Горбунов</dc:creator>
  <cp:lastModifiedBy>Admin</cp:lastModifiedBy>
  <cp:revision>86</cp:revision>
  <dcterms:created xsi:type="dcterms:W3CDTF">2014-05-16T05:47:27Z</dcterms:created>
  <dcterms:modified xsi:type="dcterms:W3CDTF">2016-01-28T10:23:36Z</dcterms:modified>
</cp:coreProperties>
</file>