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sldIdLst>
    <p:sldId id="257" r:id="rId2"/>
    <p:sldId id="281" r:id="rId3"/>
    <p:sldId id="284" r:id="rId4"/>
    <p:sldId id="285" r:id="rId5"/>
    <p:sldId id="271" r:id="rId6"/>
    <p:sldId id="278" r:id="rId7"/>
    <p:sldId id="262" r:id="rId8"/>
    <p:sldId id="263" r:id="rId9"/>
    <p:sldId id="264" r:id="rId10"/>
    <p:sldId id="265" r:id="rId11"/>
    <p:sldId id="266" r:id="rId12"/>
    <p:sldId id="267" r:id="rId13"/>
    <p:sldId id="268" r:id="rId14"/>
    <p:sldId id="269" r:id="rId15"/>
    <p:sldId id="270" r:id="rId16"/>
    <p:sldId id="272" r:id="rId17"/>
    <p:sldId id="273" r:id="rId18"/>
    <p:sldId id="274" r:id="rId19"/>
    <p:sldId id="276" r:id="rId20"/>
    <p:sldId id="286" r:id="rId21"/>
    <p:sldId id="277" r:id="rId22"/>
    <p:sldId id="279" r:id="rId23"/>
    <p:sldId id="283" r:id="rId2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38" d="100"/>
          <a:sy n="38" d="100"/>
        </p:scale>
        <p:origin x="-1122"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ED51CE8D-2BCD-4294-B049-0E2147DAA3DF}" type="datetimeFigureOut">
              <a:rPr lang="ru-RU" smtClean="0"/>
              <a:pPr/>
              <a:t>28.01.2016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3CF6A9B-576D-44C1-B954-7031934875CD}" type="slidenum">
              <a:rPr lang="ru-RU" smtClean="0"/>
              <a:pPr/>
              <a:t>‹#›</a:t>
            </a:fld>
            <a:endParaRPr lang="ru-RU"/>
          </a:p>
        </p:txBody>
      </p:sp>
      <p:pic>
        <p:nvPicPr>
          <p:cNvPr id="7" name="Рисунок 6" descr="театр.jpg"/>
          <p:cNvPicPr>
            <a:picLocks noChangeAspect="1"/>
          </p:cNvPicPr>
          <p:nvPr userDrawn="1"/>
        </p:nvPicPr>
        <p:blipFill>
          <a:blip r:embed="rId2" cstate="email"/>
          <a:stretch>
            <a:fillRect/>
          </a:stretch>
        </p:blipFill>
        <p:spPr>
          <a:xfrm>
            <a:off x="0" y="0"/>
            <a:ext cx="9144000" cy="6858000"/>
          </a:xfrm>
          <a:prstGeom prst="rect">
            <a:avLst/>
          </a:prstGeom>
        </p:spPr>
      </p:pic>
      <p:pic>
        <p:nvPicPr>
          <p:cNvPr id="8" name="Рисунок 7" descr="3.jpg"/>
          <p:cNvPicPr>
            <a:picLocks noChangeAspect="1"/>
          </p:cNvPicPr>
          <p:nvPr userDrawn="1"/>
        </p:nvPicPr>
        <p:blipFill>
          <a:blip r:embed="rId3" cstate="email"/>
          <a:stretch>
            <a:fillRect/>
          </a:stretch>
        </p:blipFill>
        <p:spPr>
          <a:xfrm>
            <a:off x="1" y="0"/>
            <a:ext cx="9144000" cy="6858000"/>
          </a:xfrm>
          <a:prstGeom prst="rect">
            <a:avLst/>
          </a:prstGeom>
        </p:spPr>
      </p:pic>
      <p:sp>
        <p:nvSpPr>
          <p:cNvPr id="9" name="Rectangle 3"/>
          <p:cNvSpPr>
            <a:spLocks noGrp="1" noChangeArrowheads="1"/>
          </p:cNvSpPr>
          <p:nvPr userDrawn="1">
            <p:ph sz="half" idx="13"/>
          </p:nvPr>
        </p:nvSpPr>
        <p:spPr>
          <a:xfrm>
            <a:off x="755576" y="3789040"/>
            <a:ext cx="7416824" cy="2337123"/>
          </a:xfrm>
        </p:spPr>
        <p:txBody>
          <a:bodyPr>
            <a:normAutofit/>
          </a:bodyPr>
          <a:lstStyle>
            <a:lvl1pPr>
              <a:defRPr sz="1400"/>
            </a:lvl1pPr>
          </a:lstStyle>
          <a:p>
            <a:pPr>
              <a:buFontTx/>
              <a:buNone/>
            </a:pPr>
            <a:r>
              <a:rPr lang="ru-RU" dirty="0" smtClean="0"/>
              <a:t>   </a:t>
            </a:r>
            <a:r>
              <a:rPr lang="ru-RU" sz="1200" dirty="0" smtClean="0">
                <a:latin typeface="Times New Roman" pitchFamily="18" charset="0"/>
              </a:rPr>
              <a:t>Куклы - варежки родились из обыкновенных вязаных варежек. </a:t>
            </a:r>
            <a:r>
              <a:rPr lang="ru-RU" sz="1200" dirty="0">
                <a:latin typeface="Times New Roman" pitchFamily="18" charset="0"/>
              </a:rPr>
              <a:t>Варежки не обязательно должны быть вязаными из пряжи, выразительнее смотрятся куклы, сшитые на основе рабочих рукавиц, т.к. здесь имеется большая возможность для аппликации лиц, мордочек и одежды. Эти куклы хороши тем, что очень просты в управлении, предназначены для детей самых </a:t>
            </a:r>
            <a:r>
              <a:rPr lang="ru-RU" sz="1200" dirty="0" smtClean="0">
                <a:latin typeface="Times New Roman" pitchFamily="18" charset="0"/>
              </a:rPr>
              <a:t>младших </a:t>
            </a:r>
            <a:r>
              <a:rPr lang="ru-RU" sz="1200" dirty="0">
                <a:latin typeface="Times New Roman" pitchFamily="18" charset="0"/>
              </a:rPr>
              <a:t>возрастов. Мы можем изготовить такие "варежки" по любой сказке. </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ED51CE8D-2BCD-4294-B049-0E2147DAA3DF}" type="datetimeFigureOut">
              <a:rPr lang="ru-RU" smtClean="0"/>
              <a:pPr/>
              <a:t>28.01.2016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3CF6A9B-576D-44C1-B954-7031934875CD}"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ED51CE8D-2BCD-4294-B049-0E2147DAA3DF}" type="datetimeFigureOut">
              <a:rPr lang="ru-RU" smtClean="0"/>
              <a:pPr/>
              <a:t>28.01.2016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3CF6A9B-576D-44C1-B954-7031934875CD}"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ED51CE8D-2BCD-4294-B049-0E2147DAA3DF}" type="datetimeFigureOut">
              <a:rPr lang="ru-RU" smtClean="0"/>
              <a:pPr/>
              <a:t>28.01.2016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3CF6A9B-576D-44C1-B954-7031934875CD}"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D51CE8D-2BCD-4294-B049-0E2147DAA3DF}" type="datetimeFigureOut">
              <a:rPr lang="ru-RU" smtClean="0"/>
              <a:pPr/>
              <a:t>28.01.2016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3CF6A9B-576D-44C1-B954-7031934875CD}"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ED51CE8D-2BCD-4294-B049-0E2147DAA3DF}" type="datetimeFigureOut">
              <a:rPr lang="ru-RU" smtClean="0"/>
              <a:pPr/>
              <a:t>28.01.2016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3CF6A9B-576D-44C1-B954-7031934875CD}"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ED51CE8D-2BCD-4294-B049-0E2147DAA3DF}" type="datetimeFigureOut">
              <a:rPr lang="ru-RU" smtClean="0"/>
              <a:pPr/>
              <a:t>28.01.2016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3CF6A9B-576D-44C1-B954-7031934875CD}"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86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dirty="0" smtClean="0"/>
              <a:t>Образец заголовка</a:t>
            </a:r>
            <a:endParaRPr lang="ru-RU" dirty="0"/>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51CE8D-2BCD-4294-B049-0E2147DAA3DF}" type="datetimeFigureOut">
              <a:rPr lang="ru-RU" smtClean="0"/>
              <a:pPr/>
              <a:t>28.01.2016</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CF6A9B-576D-44C1-B954-7031934875CD}" type="slidenum">
              <a:rPr lang="ru-RU" smtClean="0"/>
              <a:pPr/>
              <a:t>‹#›</a:t>
            </a:fld>
            <a:endParaRPr lang="ru-RU"/>
          </a:p>
        </p:txBody>
      </p:sp>
      <p:pic>
        <p:nvPicPr>
          <p:cNvPr id="7" name="Рисунок 6" descr="театр.jpg"/>
          <p:cNvPicPr>
            <a:picLocks noChangeAspect="1"/>
          </p:cNvPicPr>
          <p:nvPr userDrawn="1"/>
        </p:nvPicPr>
        <p:blipFill>
          <a:blip r:embed="rId9" cstate="email"/>
          <a:stretch>
            <a:fillRect/>
          </a:stretch>
        </p:blipFill>
        <p:spPr>
          <a:xfrm>
            <a:off x="1" y="0"/>
            <a:ext cx="9144000" cy="6858000"/>
          </a:xfrm>
          <a:prstGeom prst="rect">
            <a:avLst/>
          </a:prstGeom>
        </p:spPr>
      </p:pic>
      <p:sp>
        <p:nvSpPr>
          <p:cNvPr id="8" name="Прямоугольник 7"/>
          <p:cNvSpPr/>
          <p:nvPr userDrawn="1"/>
        </p:nvSpPr>
        <p:spPr>
          <a:xfrm>
            <a:off x="1187623" y="1412776"/>
            <a:ext cx="7128793" cy="341632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72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ВИДЫ </a:t>
            </a:r>
            <a:br>
              <a:rPr lang="ru-RU" sz="72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ru-RU" sz="6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ТЕАТРАЛЬНЫХ</a:t>
            </a:r>
            <a:r>
              <a:rPr lang="ru-RU" sz="72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КУКОЛ</a:t>
            </a:r>
            <a:endParaRPr lang="ru-RU" sz="72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 bg1="lt1" tx1="dk1" bg2="lt2" tx2="dk2" accent1="accent1" accent2="accent2" accent3="accent3" accent4="accent4" accent5="accent5" accent6="accent6" hlink="hlink" folHlink="folHlink"/>
  <p:sldLayoutIdLst>
    <p:sldLayoutId id="2147483664" r:id="rId1"/>
    <p:sldLayoutId id="2147483666" r:id="rId2"/>
    <p:sldLayoutId id="2147483668" r:id="rId3"/>
    <p:sldLayoutId id="2147483669" r:id="rId4"/>
    <p:sldLayoutId id="2147483670" r:id="rId5"/>
    <p:sldLayoutId id="2147483671" r:id="rId6"/>
    <p:sldLayoutId id="2147483672" r:id="rId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9.jpeg"/><Relationship Id="rId1" Type="http://schemas.openxmlformats.org/officeDocument/2006/relationships/slideLayout" Target="../slideLayouts/slideLayout1.xml"/><Relationship Id="rId4" Type="http://schemas.openxmlformats.org/officeDocument/2006/relationships/image" Target="../media/image3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slide" Target="slide17.xml"/><Relationship Id="rId1" Type="http://schemas.openxmlformats.org/officeDocument/2006/relationships/slideLayout" Target="../slideLayouts/slideLayout1.xml"/><Relationship Id="rId6" Type="http://schemas.openxmlformats.org/officeDocument/2006/relationships/slide" Target="slide21.xml"/><Relationship Id="rId5" Type="http://schemas.openxmlformats.org/officeDocument/2006/relationships/slide" Target="slide19.xml"/><Relationship Id="rId4" Type="http://schemas.openxmlformats.org/officeDocument/2006/relationships/slide" Target="slide23.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2051720" y="5157192"/>
            <a:ext cx="5433863" cy="1362075"/>
          </a:xfrm>
        </p:spPr>
        <p:txBody>
          <a:bodyPr/>
          <a:lstStyle/>
          <a:p>
            <a:r>
              <a:rPr lang="ru-RU" dirty="0" smtClean="0">
                <a:solidFill>
                  <a:schemeClr val="accent4">
                    <a:lumMod val="75000"/>
                  </a:schemeClr>
                </a:solidFill>
                <a:effectLst>
                  <a:outerShdw blurRad="38100" dist="38100" dir="2700000" algn="tl">
                    <a:srgbClr val="000000">
                      <a:alpha val="43137"/>
                    </a:srgbClr>
                  </a:outerShdw>
                </a:effectLst>
              </a:rPr>
              <a:t>И немного о театре</a:t>
            </a:r>
            <a:endParaRPr lang="ru-RU" dirty="0">
              <a:solidFill>
                <a:schemeClr val="accent4">
                  <a:lumMod val="75000"/>
                </a:schemeClr>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a:xfrm>
            <a:off x="827584" y="836712"/>
            <a:ext cx="7772400" cy="665163"/>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3600" b="1" i="0" u="none" strike="noStrike" kern="1200" cap="none" spc="0" normalizeH="0" baseline="0" noProof="0" dirty="0" smtClean="0">
                <a:ln>
                  <a:noFill/>
                </a:ln>
                <a:solidFill>
                  <a:schemeClr val="accent4">
                    <a:lumMod val="75000"/>
                  </a:schemeClr>
                </a:solidFill>
                <a:effectLst>
                  <a:outerShdw blurRad="38100" dist="38100" dir="2700000" algn="tl">
                    <a:srgbClr val="000000">
                      <a:alpha val="43137"/>
                    </a:srgbClr>
                  </a:outerShdw>
                </a:effectLst>
                <a:uLnTx/>
                <a:uFillTx/>
                <a:latin typeface="+mj-lt"/>
                <a:ea typeface="+mj-ea"/>
                <a:cs typeface="+mj-cs"/>
              </a:rPr>
              <a:t>КОНУСНЫЙ ТЕАТР.</a:t>
            </a:r>
            <a:endParaRPr kumimoji="0" lang="ru-RU" sz="3600" b="1" i="0" u="none" strike="noStrike" kern="1200" cap="none" spc="0" normalizeH="0" baseline="0" noProof="0" dirty="0">
              <a:ln>
                <a:noFill/>
              </a:ln>
              <a:solidFill>
                <a:schemeClr val="accent4">
                  <a:lumMod val="75000"/>
                </a:schemeClr>
              </a:solidFill>
              <a:effectLst>
                <a:outerShdw blurRad="38100" dist="38100" dir="2700000" algn="tl">
                  <a:srgbClr val="000000">
                    <a:alpha val="43137"/>
                  </a:srgbClr>
                </a:outerShdw>
              </a:effectLst>
              <a:uLnTx/>
              <a:uFillTx/>
              <a:latin typeface="+mj-lt"/>
              <a:ea typeface="+mj-ea"/>
              <a:cs typeface="+mj-cs"/>
            </a:endParaRPr>
          </a:p>
        </p:txBody>
      </p:sp>
      <p:sp>
        <p:nvSpPr>
          <p:cNvPr id="3" name="Rectangle 5"/>
          <p:cNvSpPr>
            <a:spLocks noGrp="1" noChangeArrowheads="1"/>
          </p:cNvSpPr>
          <p:nvPr>
            <p:ph sz="half" idx="1"/>
          </p:nvPr>
        </p:nvSpPr>
        <p:spPr>
          <a:xfrm>
            <a:off x="251520" y="1484783"/>
            <a:ext cx="4542730" cy="4641379"/>
          </a:xfrm>
        </p:spPr>
        <p:txBody>
          <a:bodyPr>
            <a:normAutofit lnSpcReduction="10000"/>
          </a:bodyPr>
          <a:lstStyle/>
          <a:p>
            <a:pPr>
              <a:buFontTx/>
              <a:buNone/>
            </a:pPr>
            <a:r>
              <a:rPr lang="ru-RU" dirty="0"/>
              <a:t>   </a:t>
            </a:r>
            <a:r>
              <a:rPr lang="ru-RU" sz="2000" dirty="0">
                <a:solidFill>
                  <a:schemeClr val="tx1"/>
                </a:solidFill>
                <a:latin typeface="Times New Roman" pitchFamily="18" charset="0"/>
              </a:rPr>
              <a:t>Не обязательно на занятиях с детьми, разыгрывая с ними какую либо сказку иметь ширму, декорации, специально оборудованное место. Можно показать детям сказку или вместе сними разыграть пьесу на обыкновенном столе. Куклы, предназначенные для этой цели должны устойчиво стоять на столе, легко по нему перемещаться. Театр на столе - это самый простой и доступный всем возрастам детей театр. Туловище кукол выполнено в виде конуса, к которому крепятся голова и руки куклы. Величина такой куклы может быть от 30 до 10 см.</a:t>
            </a:r>
          </a:p>
          <a:p>
            <a:pPr>
              <a:buFontTx/>
              <a:buNone/>
            </a:pPr>
            <a:endParaRPr lang="ru-RU" sz="1400" dirty="0">
              <a:latin typeface="Times New Roman" pitchFamily="18" charset="0"/>
            </a:endParaRPr>
          </a:p>
          <a:p>
            <a:pPr>
              <a:buFontTx/>
              <a:buNone/>
            </a:pPr>
            <a:endParaRPr lang="ru-RU" sz="1400" b="0" dirty="0">
              <a:latin typeface="Times New Roman" pitchFamily="18" charset="0"/>
            </a:endParaRPr>
          </a:p>
          <a:p>
            <a:pPr>
              <a:buFontTx/>
              <a:buNone/>
            </a:pPr>
            <a:endParaRPr lang="ru-RU" sz="1200" b="0" dirty="0">
              <a:latin typeface="Times New Roman" pitchFamily="18" charset="0"/>
            </a:endParaRPr>
          </a:p>
        </p:txBody>
      </p:sp>
      <p:pic>
        <p:nvPicPr>
          <p:cNvPr id="6146" name="Picture 2"/>
          <p:cNvPicPr>
            <a:picLocks noChangeAspect="1" noChangeArrowheads="1"/>
          </p:cNvPicPr>
          <p:nvPr/>
        </p:nvPicPr>
        <p:blipFill>
          <a:blip r:embed="rId2" cstate="print"/>
          <a:srcRect/>
          <a:stretch>
            <a:fillRect/>
          </a:stretch>
        </p:blipFill>
        <p:spPr bwMode="auto">
          <a:xfrm>
            <a:off x="4860032" y="1556792"/>
            <a:ext cx="3979168" cy="266429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683568" y="620688"/>
            <a:ext cx="7772400" cy="633413"/>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4000" b="1" i="0" u="none" strike="noStrike" kern="1200" cap="none" spc="0" normalizeH="0" baseline="0" noProof="0" dirty="0" smtClean="0">
                <a:ln>
                  <a:noFill/>
                </a:ln>
                <a:solidFill>
                  <a:schemeClr val="accent4">
                    <a:lumMod val="75000"/>
                  </a:schemeClr>
                </a:solidFill>
                <a:effectLst>
                  <a:outerShdw blurRad="38100" dist="38100" dir="2700000" algn="tl">
                    <a:srgbClr val="000000">
                      <a:alpha val="43137"/>
                    </a:srgbClr>
                  </a:outerShdw>
                </a:effectLst>
                <a:uLnTx/>
                <a:uFillTx/>
                <a:latin typeface="+mj-lt"/>
                <a:ea typeface="+mj-ea"/>
                <a:cs typeface="+mj-cs"/>
              </a:rPr>
              <a:t>ПАЛЬЧИКОВЫЙ ТЕАТР.</a:t>
            </a:r>
            <a:endParaRPr kumimoji="0" lang="ru-RU" sz="4000" b="1" i="0" u="none" strike="noStrike" kern="1200" cap="none" spc="0" normalizeH="0" baseline="0" noProof="0" dirty="0">
              <a:ln>
                <a:noFill/>
              </a:ln>
              <a:solidFill>
                <a:schemeClr val="accent4">
                  <a:lumMod val="75000"/>
                </a:schemeClr>
              </a:solidFill>
              <a:effectLst>
                <a:outerShdw blurRad="38100" dist="38100" dir="2700000" algn="tl">
                  <a:srgbClr val="000000">
                    <a:alpha val="43137"/>
                  </a:srgbClr>
                </a:outerShdw>
              </a:effectLst>
              <a:uLnTx/>
              <a:uFillTx/>
              <a:latin typeface="+mj-lt"/>
              <a:ea typeface="+mj-ea"/>
              <a:cs typeface="+mj-cs"/>
            </a:endParaRPr>
          </a:p>
        </p:txBody>
      </p:sp>
      <p:sp>
        <p:nvSpPr>
          <p:cNvPr id="3" name="Rectangle 4"/>
          <p:cNvSpPr>
            <a:spLocks noGrp="1" noChangeArrowheads="1"/>
          </p:cNvSpPr>
          <p:nvPr>
            <p:ph sz="half" idx="1"/>
          </p:nvPr>
        </p:nvSpPr>
        <p:spPr>
          <a:xfrm>
            <a:off x="251521" y="1412775"/>
            <a:ext cx="4464496" cy="5184577"/>
          </a:xfrm>
        </p:spPr>
        <p:txBody>
          <a:bodyPr>
            <a:noAutofit/>
          </a:bodyPr>
          <a:lstStyle/>
          <a:p>
            <a:pPr>
              <a:buFontTx/>
              <a:buNone/>
            </a:pPr>
            <a:r>
              <a:rPr lang="ru-RU" sz="1300" dirty="0">
                <a:solidFill>
                  <a:schemeClr val="tx1"/>
                </a:solidFill>
                <a:latin typeface="Times New Roman" pitchFamily="18" charset="0"/>
              </a:rPr>
              <a:t>        Куклы, надевающиеся на палец - самые маленькие артисты кукольных театров. Их высота всего 7 - 9 сантиметров. Таких малышек можно без труда взять с собой в любое путешествие, на прогулку или при визите к кому-либо. Такие куколки могут стать очаровательным сувениром для сына или дочки вашей подруги, особенно если это их любимый сказочный персонаж. Крохотные марионетки станут товарищами по играм для ребёнка уже в возрасте трёх лет. Но не стоит давать их совсем маленьким детям, чтобы они не оторвали и не проглотили приклеенные детали.</a:t>
            </a:r>
          </a:p>
          <a:p>
            <a:pPr>
              <a:buFontTx/>
              <a:buNone/>
            </a:pPr>
            <a:r>
              <a:rPr lang="ru-RU" sz="1300" dirty="0">
                <a:solidFill>
                  <a:schemeClr val="tx1"/>
                </a:solidFill>
                <a:latin typeface="Times New Roman" pitchFamily="18" charset="0"/>
              </a:rPr>
              <a:t>         Куклу ребёнок надевает на пальцы и сам действует за персонажа, изображённого на руке. По ходу действия ребёнок двигает одним или несколькими пальцами, проговаривая текст, передвигая руку за ширму (если она есть). Можно обойтись и без ширмы и изображать действия, передвигаясь свободно по комнате.</a:t>
            </a:r>
          </a:p>
          <a:p>
            <a:pPr>
              <a:buFontTx/>
              <a:buNone/>
            </a:pPr>
            <a:r>
              <a:rPr lang="ru-RU" sz="1300" dirty="0">
                <a:solidFill>
                  <a:schemeClr val="tx1"/>
                </a:solidFill>
                <a:latin typeface="Times New Roman" pitchFamily="18" charset="0"/>
              </a:rPr>
              <a:t>         Пальчиковый театр хорош тогда, когда надо одновременно показать несколько персонажей. Например, в сказке "Репка" друг за другом появляются новые персонажи. Такой спектакль может показывать один ребёнок с помощью своих пальцев. Сказки "Двенадцать месяцев", "Гуси- лебеди" и др. с множеством персонажей могут показывать двое или трое детей.</a:t>
            </a:r>
          </a:p>
          <a:p>
            <a:endParaRPr lang="ru-RU" sz="1300" dirty="0">
              <a:solidFill>
                <a:schemeClr val="tx1"/>
              </a:solidFill>
              <a:latin typeface="Times New Roman" pitchFamily="18" charset="0"/>
            </a:endParaRPr>
          </a:p>
        </p:txBody>
      </p:sp>
      <p:pic>
        <p:nvPicPr>
          <p:cNvPr id="7170" name="Picture 2"/>
          <p:cNvPicPr>
            <a:picLocks noChangeAspect="1" noChangeArrowheads="1"/>
          </p:cNvPicPr>
          <p:nvPr/>
        </p:nvPicPr>
        <p:blipFill>
          <a:blip r:embed="rId2" cstate="print"/>
          <a:srcRect/>
          <a:stretch>
            <a:fillRect/>
          </a:stretch>
        </p:blipFill>
        <p:spPr bwMode="auto">
          <a:xfrm>
            <a:off x="5220072" y="1556792"/>
            <a:ext cx="3200400" cy="36861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a:xfrm>
            <a:off x="971600" y="548680"/>
            <a:ext cx="7772400" cy="490538"/>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4000" b="1" i="0" u="none" strike="noStrike" kern="1200" cap="none" spc="0" normalizeH="0" baseline="0" noProof="0" dirty="0" smtClean="0">
                <a:ln>
                  <a:noFill/>
                </a:ln>
                <a:solidFill>
                  <a:schemeClr val="accent4">
                    <a:lumMod val="75000"/>
                  </a:schemeClr>
                </a:solidFill>
                <a:effectLst>
                  <a:outerShdw blurRad="38100" dist="38100" dir="2700000" algn="tl">
                    <a:srgbClr val="000000">
                      <a:alpha val="43137"/>
                    </a:srgbClr>
                  </a:outerShdw>
                </a:effectLst>
                <a:uLnTx/>
                <a:uFillTx/>
                <a:latin typeface="+mj-lt"/>
                <a:ea typeface="+mj-ea"/>
                <a:cs typeface="+mj-cs"/>
              </a:rPr>
              <a:t>ШАГАЮЩИЕ КУКЛЫ.</a:t>
            </a:r>
            <a:endParaRPr kumimoji="0" lang="ru-RU" sz="4000" b="1" i="0" u="none" strike="noStrike" kern="1200" cap="none" spc="0" normalizeH="0" baseline="0" noProof="0" dirty="0">
              <a:ln>
                <a:noFill/>
              </a:ln>
              <a:solidFill>
                <a:schemeClr val="accent4">
                  <a:lumMod val="75000"/>
                </a:schemeClr>
              </a:solidFill>
              <a:effectLst>
                <a:outerShdw blurRad="38100" dist="38100" dir="2700000" algn="tl">
                  <a:srgbClr val="000000">
                    <a:alpha val="43137"/>
                  </a:srgbClr>
                </a:outerShdw>
              </a:effectLst>
              <a:uLnTx/>
              <a:uFillTx/>
              <a:latin typeface="+mj-lt"/>
              <a:ea typeface="+mj-ea"/>
              <a:cs typeface="+mj-cs"/>
            </a:endParaRPr>
          </a:p>
        </p:txBody>
      </p:sp>
      <p:sp>
        <p:nvSpPr>
          <p:cNvPr id="4" name="Rectangle 5"/>
          <p:cNvSpPr>
            <a:spLocks noGrp="1" noChangeArrowheads="1"/>
          </p:cNvSpPr>
          <p:nvPr>
            <p:ph sz="half" idx="1"/>
          </p:nvPr>
        </p:nvSpPr>
        <p:spPr>
          <a:xfrm>
            <a:off x="179512" y="1412775"/>
            <a:ext cx="3528392" cy="4392489"/>
          </a:xfrm>
        </p:spPr>
        <p:txBody>
          <a:bodyPr>
            <a:normAutofit/>
          </a:bodyPr>
          <a:lstStyle/>
          <a:p>
            <a:pPr>
              <a:buFontTx/>
              <a:buNone/>
            </a:pPr>
            <a:r>
              <a:rPr lang="ru-RU" sz="2000" dirty="0">
                <a:solidFill>
                  <a:schemeClr val="tx1"/>
                </a:solidFill>
              </a:rPr>
              <a:t>  </a:t>
            </a:r>
          </a:p>
          <a:p>
            <a:pPr>
              <a:buFontTx/>
              <a:buNone/>
            </a:pPr>
            <a:endParaRPr lang="ru-RU" sz="2000" dirty="0">
              <a:solidFill>
                <a:schemeClr val="tx1"/>
              </a:solidFill>
            </a:endParaRPr>
          </a:p>
          <a:p>
            <a:pPr>
              <a:buFontTx/>
              <a:buNone/>
            </a:pPr>
            <a:endParaRPr lang="ru-RU" sz="2000" dirty="0">
              <a:solidFill>
                <a:schemeClr val="tx1"/>
              </a:solidFill>
            </a:endParaRPr>
          </a:p>
          <a:p>
            <a:pPr>
              <a:buFontTx/>
              <a:buNone/>
            </a:pPr>
            <a:r>
              <a:rPr lang="ru-RU" sz="2000" dirty="0">
                <a:solidFill>
                  <a:schemeClr val="tx1"/>
                </a:solidFill>
              </a:rPr>
              <a:t>   </a:t>
            </a:r>
            <a:r>
              <a:rPr lang="ru-RU" sz="2000" dirty="0">
                <a:solidFill>
                  <a:schemeClr val="tx1"/>
                </a:solidFill>
                <a:latin typeface="Times New Roman" pitchFamily="18" charset="0"/>
              </a:rPr>
              <a:t>Эти игрушки могут служить в качестве настольного театра, предназначены для развития моторики детской руки.</a:t>
            </a:r>
            <a:br>
              <a:rPr lang="ru-RU" sz="2000" dirty="0">
                <a:solidFill>
                  <a:schemeClr val="tx1"/>
                </a:solidFill>
                <a:latin typeface="Times New Roman" pitchFamily="18" charset="0"/>
              </a:rPr>
            </a:br>
            <a:r>
              <a:rPr lang="ru-RU" sz="2000" dirty="0">
                <a:solidFill>
                  <a:schemeClr val="tx1"/>
                </a:solidFill>
                <a:latin typeface="Times New Roman" pitchFamily="18" charset="0"/>
              </a:rPr>
              <a:t/>
            </a:r>
            <a:br>
              <a:rPr lang="ru-RU" sz="2000" dirty="0">
                <a:solidFill>
                  <a:schemeClr val="tx1"/>
                </a:solidFill>
                <a:latin typeface="Times New Roman" pitchFamily="18" charset="0"/>
              </a:rPr>
            </a:br>
            <a:endParaRPr lang="ru-RU" sz="2000" dirty="0">
              <a:solidFill>
                <a:schemeClr val="tx1"/>
              </a:solidFill>
              <a:latin typeface="Times New Roman" pitchFamily="18" charset="0"/>
            </a:endParaRPr>
          </a:p>
        </p:txBody>
      </p:sp>
      <p:pic>
        <p:nvPicPr>
          <p:cNvPr id="8194" name="Picture 2"/>
          <p:cNvPicPr>
            <a:picLocks noChangeAspect="1" noChangeArrowheads="1"/>
          </p:cNvPicPr>
          <p:nvPr/>
        </p:nvPicPr>
        <p:blipFill>
          <a:blip r:embed="rId2" cstate="print"/>
          <a:srcRect/>
          <a:stretch>
            <a:fillRect/>
          </a:stretch>
        </p:blipFill>
        <p:spPr bwMode="auto">
          <a:xfrm>
            <a:off x="4355976" y="1484784"/>
            <a:ext cx="4267200" cy="28384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txBox="1">
            <a:spLocks noChangeArrowheads="1"/>
          </p:cNvSpPr>
          <p:nvPr/>
        </p:nvSpPr>
        <p:spPr>
          <a:xfrm>
            <a:off x="971600" y="476672"/>
            <a:ext cx="7772400" cy="633413"/>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3600" b="1" i="0" u="none" strike="noStrike" kern="1200" cap="none" spc="0" normalizeH="0" baseline="0" noProof="0" dirty="0" smtClean="0">
                <a:ln>
                  <a:noFill/>
                </a:ln>
                <a:solidFill>
                  <a:schemeClr val="accent4">
                    <a:lumMod val="75000"/>
                  </a:schemeClr>
                </a:solidFill>
                <a:effectLst>
                  <a:outerShdw blurRad="38100" dist="38100" dir="2700000" algn="tl">
                    <a:srgbClr val="000000">
                      <a:alpha val="43137"/>
                    </a:srgbClr>
                  </a:outerShdw>
                </a:effectLst>
                <a:uLnTx/>
                <a:uFillTx/>
                <a:latin typeface="+mj-lt"/>
                <a:ea typeface="+mj-ea"/>
                <a:cs typeface="+mj-cs"/>
              </a:rPr>
              <a:t>КУКЛЫ «ЖИВОЙ РУКИ».</a:t>
            </a:r>
            <a:endParaRPr kumimoji="0" lang="ru-RU" sz="3600" b="1" i="0" u="none" strike="noStrike" kern="1200" cap="none" spc="0" normalizeH="0" baseline="0" noProof="0" dirty="0">
              <a:ln>
                <a:noFill/>
              </a:ln>
              <a:solidFill>
                <a:schemeClr val="accent4">
                  <a:lumMod val="75000"/>
                </a:schemeClr>
              </a:solidFill>
              <a:effectLst>
                <a:outerShdw blurRad="38100" dist="38100" dir="2700000" algn="tl">
                  <a:srgbClr val="000000">
                    <a:alpha val="43137"/>
                  </a:srgbClr>
                </a:outerShdw>
              </a:effectLst>
              <a:uLnTx/>
              <a:uFillTx/>
              <a:latin typeface="+mj-lt"/>
              <a:ea typeface="+mj-ea"/>
              <a:cs typeface="+mj-cs"/>
            </a:endParaRPr>
          </a:p>
        </p:txBody>
      </p:sp>
      <p:sp>
        <p:nvSpPr>
          <p:cNvPr id="3" name="Rectangle 7"/>
          <p:cNvSpPr>
            <a:spLocks noGrp="1" noChangeArrowheads="1"/>
          </p:cNvSpPr>
          <p:nvPr>
            <p:ph sz="half" idx="1"/>
          </p:nvPr>
        </p:nvSpPr>
        <p:spPr>
          <a:xfrm>
            <a:off x="827088" y="1125538"/>
            <a:ext cx="4038600" cy="4929187"/>
          </a:xfrm>
        </p:spPr>
        <p:txBody>
          <a:bodyPr>
            <a:normAutofit/>
          </a:bodyPr>
          <a:lstStyle/>
          <a:p>
            <a:pPr>
              <a:buFontTx/>
              <a:buNone/>
            </a:pPr>
            <a:r>
              <a:rPr lang="ru-RU" sz="3600" dirty="0">
                <a:solidFill>
                  <a:schemeClr val="tx1"/>
                </a:solidFill>
              </a:rPr>
              <a:t>   </a:t>
            </a:r>
            <a:r>
              <a:rPr lang="ru-RU" sz="1400" dirty="0">
                <a:solidFill>
                  <a:schemeClr val="tx1"/>
                </a:solidFill>
                <a:latin typeface="Times New Roman" pitchFamily="18" charset="0"/>
              </a:rPr>
              <a:t>Яркими и выразительными возможностями обладает очень простая кукла с "живой" рукой. Если в перчаточных и тростевых куклах хотя бы подразумевается корпус, то тут его нет. </a:t>
            </a:r>
            <a:br>
              <a:rPr lang="ru-RU" sz="1400" dirty="0">
                <a:solidFill>
                  <a:schemeClr val="tx1"/>
                </a:solidFill>
                <a:latin typeface="Times New Roman" pitchFamily="18" charset="0"/>
              </a:rPr>
            </a:br>
            <a:r>
              <a:rPr lang="ru-RU" sz="1400" dirty="0">
                <a:solidFill>
                  <a:schemeClr val="tx1"/>
                </a:solidFill>
                <a:latin typeface="Times New Roman" pitchFamily="18" charset="0"/>
              </a:rPr>
              <a:t/>
            </a:r>
            <a:br>
              <a:rPr lang="ru-RU" sz="1400" dirty="0">
                <a:solidFill>
                  <a:schemeClr val="tx1"/>
                </a:solidFill>
                <a:latin typeface="Times New Roman" pitchFamily="18" charset="0"/>
              </a:rPr>
            </a:br>
            <a:r>
              <a:rPr lang="ru-RU" sz="1400" dirty="0">
                <a:solidFill>
                  <a:schemeClr val="tx1"/>
                </a:solidFill>
                <a:latin typeface="Times New Roman" pitchFamily="18" charset="0"/>
              </a:rPr>
              <a:t>Вместо рук куклы работают руки кукловода в перчатках, пришитых к платью - костюму куклы. Основа имитации костюма куклы - треугольник или квадрат из ткани. Голова куклы (до 25 - 30 см в диаметре) крепится к костюму в районе шеи и вешается на верёвочках на шею кукловода. </a:t>
            </a:r>
            <a:br>
              <a:rPr lang="ru-RU" sz="1400" dirty="0">
                <a:solidFill>
                  <a:schemeClr val="tx1"/>
                </a:solidFill>
                <a:latin typeface="Times New Roman" pitchFamily="18" charset="0"/>
              </a:rPr>
            </a:br>
            <a:r>
              <a:rPr lang="ru-RU" sz="1400" dirty="0">
                <a:solidFill>
                  <a:schemeClr val="tx1"/>
                </a:solidFill>
                <a:latin typeface="Times New Roman" pitchFamily="18" charset="0"/>
              </a:rPr>
              <a:t/>
            </a:r>
            <a:br>
              <a:rPr lang="ru-RU" sz="1400" dirty="0">
                <a:solidFill>
                  <a:schemeClr val="tx1"/>
                </a:solidFill>
                <a:latin typeface="Times New Roman" pitchFamily="18" charset="0"/>
              </a:rPr>
            </a:br>
            <a:r>
              <a:rPr lang="ru-RU" sz="1400" dirty="0">
                <a:solidFill>
                  <a:schemeClr val="tx1"/>
                </a:solidFill>
                <a:latin typeface="Times New Roman" pitchFamily="18" charset="0"/>
              </a:rPr>
              <a:t>Такая кукла позволяет выделить самые тонкие нюансы чувств и настроений героя, она обладает выразительной жестикуляцией и может исполнять сложные действия, недоступные другим куклам (указывать, писать, брать за руку, погладить по голове ребёнка и пр.) </a:t>
            </a:r>
          </a:p>
        </p:txBody>
      </p:sp>
      <p:pic>
        <p:nvPicPr>
          <p:cNvPr id="9218" name="Picture 2"/>
          <p:cNvPicPr>
            <a:picLocks noChangeAspect="1" noChangeArrowheads="1"/>
          </p:cNvPicPr>
          <p:nvPr/>
        </p:nvPicPr>
        <p:blipFill>
          <a:blip r:embed="rId2" cstate="print"/>
          <a:srcRect/>
          <a:stretch>
            <a:fillRect/>
          </a:stretch>
        </p:blipFill>
        <p:spPr bwMode="auto">
          <a:xfrm>
            <a:off x="5004048" y="1556791"/>
            <a:ext cx="3830490" cy="349705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a:xfrm>
            <a:off x="1043608" y="836712"/>
            <a:ext cx="7772400" cy="490538"/>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4000" b="1" i="0" u="none" strike="noStrike" kern="1200" cap="none" spc="0" normalizeH="0" baseline="0" noProof="0" smtClean="0">
                <a:ln>
                  <a:noFill/>
                </a:ln>
                <a:solidFill>
                  <a:schemeClr val="accent4">
                    <a:lumMod val="75000"/>
                  </a:schemeClr>
                </a:solidFill>
                <a:effectLst>
                  <a:outerShdw blurRad="38100" dist="38100" dir="2700000" algn="tl">
                    <a:srgbClr val="000000">
                      <a:alpha val="43137"/>
                    </a:srgbClr>
                  </a:outerShdw>
                </a:effectLst>
                <a:uLnTx/>
                <a:uFillTx/>
                <a:latin typeface="+mj-lt"/>
                <a:ea typeface="+mj-ea"/>
                <a:cs typeface="+mj-cs"/>
              </a:rPr>
              <a:t>ПЕРЧАТОЧНЫЕ КУКЛЫ.</a:t>
            </a:r>
            <a:endParaRPr kumimoji="0" lang="ru-RU" sz="4000" b="1" i="0" u="none" strike="noStrike" kern="1200" cap="none" spc="0" normalizeH="0" baseline="0" noProof="0" dirty="0">
              <a:ln>
                <a:noFill/>
              </a:ln>
              <a:solidFill>
                <a:schemeClr val="accent4">
                  <a:lumMod val="75000"/>
                </a:schemeClr>
              </a:solidFill>
              <a:effectLst>
                <a:outerShdw blurRad="38100" dist="38100" dir="2700000" algn="tl">
                  <a:srgbClr val="000000">
                    <a:alpha val="43137"/>
                  </a:srgbClr>
                </a:outerShdw>
              </a:effectLst>
              <a:uLnTx/>
              <a:uFillTx/>
              <a:latin typeface="+mj-lt"/>
              <a:ea typeface="+mj-ea"/>
              <a:cs typeface="+mj-cs"/>
            </a:endParaRPr>
          </a:p>
        </p:txBody>
      </p:sp>
      <p:sp>
        <p:nvSpPr>
          <p:cNvPr id="3" name="Rectangle 5"/>
          <p:cNvSpPr>
            <a:spLocks noGrp="1" noChangeArrowheads="1"/>
          </p:cNvSpPr>
          <p:nvPr>
            <p:ph sz="half" idx="1"/>
          </p:nvPr>
        </p:nvSpPr>
        <p:spPr>
          <a:xfrm>
            <a:off x="179512" y="1412775"/>
            <a:ext cx="5262438" cy="4641949"/>
          </a:xfrm>
        </p:spPr>
        <p:txBody>
          <a:bodyPr>
            <a:noAutofit/>
          </a:bodyPr>
          <a:lstStyle/>
          <a:p>
            <a:pPr>
              <a:buFontTx/>
              <a:buNone/>
            </a:pPr>
            <a:r>
              <a:rPr lang="ru-RU" sz="1400" dirty="0">
                <a:solidFill>
                  <a:schemeClr val="tx1"/>
                </a:solidFill>
                <a:latin typeface="Times New Roman" pitchFamily="18" charset="0"/>
              </a:rPr>
              <a:t>        Иначе её называют петрушечная, потому что именно так устроен Петрушка. На Руси издревле существовали петрушечники - актёры, выступавшие с куклами - Петрушками, надеваемыми на руку актёра. При этом указательный палец актёра проходит в голову куклы, а большой и средний - в рукава её костюма. Движения её головы, рук, туловища осуществляются с помощью движений пальцев, кисти руки. </a:t>
            </a:r>
            <a:br>
              <a:rPr lang="ru-RU" sz="1400" dirty="0">
                <a:solidFill>
                  <a:schemeClr val="tx1"/>
                </a:solidFill>
                <a:latin typeface="Times New Roman" pitchFamily="18" charset="0"/>
              </a:rPr>
            </a:br>
            <a:r>
              <a:rPr lang="ru-RU" sz="1400" dirty="0">
                <a:solidFill>
                  <a:schemeClr val="tx1"/>
                </a:solidFill>
                <a:latin typeface="Times New Roman" pitchFamily="18" charset="0"/>
              </a:rPr>
              <a:t/>
            </a:r>
            <a:br>
              <a:rPr lang="ru-RU" sz="1400" dirty="0">
                <a:solidFill>
                  <a:schemeClr val="tx1"/>
                </a:solidFill>
                <a:latin typeface="Times New Roman" pitchFamily="18" charset="0"/>
              </a:rPr>
            </a:br>
            <a:r>
              <a:rPr lang="ru-RU" sz="1400" dirty="0">
                <a:solidFill>
                  <a:schemeClr val="tx1"/>
                </a:solidFill>
                <a:latin typeface="Times New Roman" pitchFamily="18" charset="0"/>
              </a:rPr>
              <a:t>Голова перчаточной куклы может быть размером от шарика для пинг-понга до крупного яблока. Слишком большая голова затрудняет работу актёра, ведь её вес приходится на его один палец. </a:t>
            </a:r>
            <a:br>
              <a:rPr lang="ru-RU" sz="1400" dirty="0">
                <a:solidFill>
                  <a:schemeClr val="tx1"/>
                </a:solidFill>
                <a:latin typeface="Times New Roman" pitchFamily="18" charset="0"/>
              </a:rPr>
            </a:br>
            <a:r>
              <a:rPr lang="ru-RU" sz="1400" dirty="0">
                <a:solidFill>
                  <a:schemeClr val="tx1"/>
                </a:solidFill>
                <a:latin typeface="Times New Roman" pitchFamily="18" charset="0"/>
              </a:rPr>
              <a:t/>
            </a:r>
            <a:br>
              <a:rPr lang="ru-RU" sz="1400" dirty="0">
                <a:solidFill>
                  <a:schemeClr val="tx1"/>
                </a:solidFill>
                <a:latin typeface="Times New Roman" pitchFamily="18" charset="0"/>
              </a:rPr>
            </a:br>
            <a:r>
              <a:rPr lang="ru-RU" sz="1400" dirty="0">
                <a:solidFill>
                  <a:schemeClr val="tx1"/>
                </a:solidFill>
                <a:latin typeface="Times New Roman" pitchFamily="18" charset="0"/>
              </a:rPr>
              <a:t>Перчаточные куклы очень подвижные и выразительные. Правда, руки у них торчат вверх, но опытные актёры действуют ими очень ловко. В Китае, например, где кукольное искусство необычайно развито, кукольники ухитряются закладывать руки кукле за спину или раскрывать ими крошечный зонтик. </a:t>
            </a:r>
            <a:br>
              <a:rPr lang="ru-RU" sz="1400" dirty="0">
                <a:solidFill>
                  <a:schemeClr val="tx1"/>
                </a:solidFill>
                <a:latin typeface="Times New Roman" pitchFamily="18" charset="0"/>
              </a:rPr>
            </a:br>
            <a:r>
              <a:rPr lang="ru-RU" sz="1400" dirty="0">
                <a:solidFill>
                  <a:schemeClr val="tx1"/>
                </a:solidFill>
                <a:latin typeface="Times New Roman" pitchFamily="18" charset="0"/>
              </a:rPr>
              <a:t/>
            </a:r>
            <a:br>
              <a:rPr lang="ru-RU" sz="1400" dirty="0">
                <a:solidFill>
                  <a:schemeClr val="tx1"/>
                </a:solidFill>
                <a:latin typeface="Times New Roman" pitchFamily="18" charset="0"/>
              </a:rPr>
            </a:br>
            <a:r>
              <a:rPr lang="ru-RU" sz="1400" dirty="0">
                <a:solidFill>
                  <a:schemeClr val="tx1"/>
                </a:solidFill>
                <a:latin typeface="Times New Roman" pitchFamily="18" charset="0"/>
              </a:rPr>
              <a:t>С помощью перчаточных кукол можно разыгрывать различные сценки на злободневные темы, использовать их в качестве смешных помощников на занятиях в детских садиках, ставить различные спектакли и даже эстрадные номера. </a:t>
            </a:r>
            <a:br>
              <a:rPr lang="ru-RU" sz="1400" dirty="0">
                <a:solidFill>
                  <a:schemeClr val="tx1"/>
                </a:solidFill>
                <a:latin typeface="Times New Roman" pitchFamily="18" charset="0"/>
              </a:rPr>
            </a:br>
            <a:r>
              <a:rPr lang="ru-RU" sz="1400" dirty="0">
                <a:solidFill>
                  <a:schemeClr val="tx1"/>
                </a:solidFill>
                <a:latin typeface="Times New Roman" pitchFamily="18" charset="0"/>
              </a:rPr>
              <a:t/>
            </a:r>
            <a:br>
              <a:rPr lang="ru-RU" sz="1400" dirty="0">
                <a:solidFill>
                  <a:schemeClr val="tx1"/>
                </a:solidFill>
                <a:latin typeface="Times New Roman" pitchFamily="18" charset="0"/>
              </a:rPr>
            </a:br>
            <a:r>
              <a:rPr lang="ru-RU" sz="1400" dirty="0">
                <a:solidFill>
                  <a:schemeClr val="tx1"/>
                </a:solidFill>
                <a:latin typeface="Times New Roman" pitchFamily="18" charset="0"/>
              </a:rPr>
              <a:t/>
            </a:r>
            <a:br>
              <a:rPr lang="ru-RU" sz="1400" dirty="0">
                <a:solidFill>
                  <a:schemeClr val="tx1"/>
                </a:solidFill>
                <a:latin typeface="Times New Roman" pitchFamily="18" charset="0"/>
              </a:rPr>
            </a:br>
            <a:endParaRPr lang="ru-RU" sz="1400" dirty="0">
              <a:solidFill>
                <a:schemeClr val="tx1"/>
              </a:solidFill>
              <a:latin typeface="Times New Roman" pitchFamily="18" charset="0"/>
            </a:endParaRPr>
          </a:p>
        </p:txBody>
      </p:sp>
      <p:pic>
        <p:nvPicPr>
          <p:cNvPr id="10242" name="Picture 2"/>
          <p:cNvPicPr>
            <a:picLocks noChangeAspect="1" noChangeArrowheads="1"/>
          </p:cNvPicPr>
          <p:nvPr/>
        </p:nvPicPr>
        <p:blipFill>
          <a:blip r:embed="rId2" cstate="print"/>
          <a:srcRect/>
          <a:stretch>
            <a:fillRect/>
          </a:stretch>
        </p:blipFill>
        <p:spPr bwMode="auto">
          <a:xfrm>
            <a:off x="5508104" y="2060848"/>
            <a:ext cx="3189580" cy="240831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a:xfrm>
            <a:off x="1331640" y="404665"/>
            <a:ext cx="6440760" cy="504056"/>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3600" b="1" i="0" u="none" strike="noStrike" kern="1200" cap="none" spc="0" normalizeH="0" baseline="0" noProof="0" dirty="0" smtClean="0">
                <a:ln>
                  <a:noFill/>
                </a:ln>
                <a:solidFill>
                  <a:schemeClr val="accent4">
                    <a:lumMod val="75000"/>
                  </a:schemeClr>
                </a:solidFill>
                <a:effectLst>
                  <a:outerShdw blurRad="38100" dist="38100" dir="2700000" algn="tl">
                    <a:srgbClr val="000000">
                      <a:alpha val="43137"/>
                    </a:srgbClr>
                  </a:outerShdw>
                </a:effectLst>
                <a:uLnTx/>
                <a:uFillTx/>
                <a:latin typeface="+mj-lt"/>
                <a:ea typeface="+mj-ea"/>
                <a:cs typeface="+mj-cs"/>
              </a:rPr>
              <a:t>НАПОЛЬНЫЕ КУКЛЫ.</a:t>
            </a:r>
            <a:endParaRPr kumimoji="0" lang="ru-RU" sz="3600" b="1" i="0" u="none" strike="noStrike" kern="1200" cap="none" spc="0" normalizeH="0" baseline="0" noProof="0" dirty="0">
              <a:ln>
                <a:noFill/>
              </a:ln>
              <a:solidFill>
                <a:schemeClr val="accent4">
                  <a:lumMod val="75000"/>
                </a:schemeClr>
              </a:solidFill>
              <a:effectLst>
                <a:outerShdw blurRad="38100" dist="38100" dir="2700000" algn="tl">
                  <a:srgbClr val="000000">
                    <a:alpha val="43137"/>
                  </a:srgbClr>
                </a:outerShdw>
              </a:effectLst>
              <a:uLnTx/>
              <a:uFillTx/>
              <a:latin typeface="+mj-lt"/>
              <a:ea typeface="+mj-ea"/>
              <a:cs typeface="+mj-cs"/>
            </a:endParaRPr>
          </a:p>
        </p:txBody>
      </p:sp>
      <p:sp>
        <p:nvSpPr>
          <p:cNvPr id="4" name="Rectangle 5"/>
          <p:cNvSpPr>
            <a:spLocks noGrp="1" noChangeArrowheads="1"/>
          </p:cNvSpPr>
          <p:nvPr>
            <p:ph sz="half" idx="1"/>
          </p:nvPr>
        </p:nvSpPr>
        <p:spPr>
          <a:xfrm>
            <a:off x="179512" y="1412775"/>
            <a:ext cx="4680520" cy="5184577"/>
          </a:xfrm>
        </p:spPr>
        <p:txBody>
          <a:bodyPr>
            <a:noAutofit/>
          </a:bodyPr>
          <a:lstStyle/>
          <a:p>
            <a:pPr>
              <a:buFontTx/>
              <a:buNone/>
            </a:pPr>
            <a:r>
              <a:rPr lang="ru-RU" sz="4000" dirty="0">
                <a:solidFill>
                  <a:schemeClr val="tx1"/>
                </a:solidFill>
              </a:rPr>
              <a:t>   </a:t>
            </a:r>
            <a:r>
              <a:rPr lang="ru-RU" sz="1600" dirty="0">
                <a:solidFill>
                  <a:schemeClr val="tx1"/>
                </a:solidFill>
                <a:latin typeface="Times New Roman" pitchFamily="18" charset="0"/>
              </a:rPr>
              <a:t>Напольные куклы - большие куклы. Их рост зависит от роста кукловода и может быть от 1 м до 1,5 м. Работать с такими куклами очень интересно. Их водит " в открытую" один или два исполнителя. У этой куклы имеются большие пустые (без наполнителя) сшитые ладошки и тапочки, в которые кукловод вставляет свои ладони и ступни, голову такой куклы можно повесить кукловоду на шею с помощью веревок, или поместить руку кукловода в карман, имеющийся сзади на голове куклы (тогда кукла может поворачивать и наклонять голову). </a:t>
            </a:r>
            <a:br>
              <a:rPr lang="ru-RU" sz="1600" dirty="0">
                <a:solidFill>
                  <a:schemeClr val="tx1"/>
                </a:solidFill>
                <a:latin typeface="Times New Roman" pitchFamily="18" charset="0"/>
              </a:rPr>
            </a:br>
            <a:r>
              <a:rPr lang="ru-RU" sz="1600" dirty="0">
                <a:solidFill>
                  <a:schemeClr val="tx1"/>
                </a:solidFill>
                <a:latin typeface="Times New Roman" pitchFamily="18" charset="0"/>
              </a:rPr>
              <a:t/>
            </a:r>
            <a:br>
              <a:rPr lang="ru-RU" sz="1600" dirty="0">
                <a:solidFill>
                  <a:schemeClr val="tx1"/>
                </a:solidFill>
                <a:latin typeface="Times New Roman" pitchFamily="18" charset="0"/>
              </a:rPr>
            </a:br>
            <a:r>
              <a:rPr lang="ru-RU" sz="1600" dirty="0">
                <a:solidFill>
                  <a:schemeClr val="tx1"/>
                </a:solidFill>
                <a:latin typeface="Times New Roman" pitchFamily="18" charset="0"/>
              </a:rPr>
              <a:t>Большие куклы обладают богатыми сценическими возможностями: они ходят среди детей, зрителей, берут их за руки, могут станцевать с ними, наклониться над рисующим ребёнком и посмотреть чем он занимается, как пишет и т.д.</a:t>
            </a:r>
          </a:p>
        </p:txBody>
      </p:sp>
      <p:pic>
        <p:nvPicPr>
          <p:cNvPr id="11266" name="Picture 2"/>
          <p:cNvPicPr>
            <a:picLocks noChangeAspect="1" noChangeArrowheads="1"/>
          </p:cNvPicPr>
          <p:nvPr/>
        </p:nvPicPr>
        <p:blipFill>
          <a:blip r:embed="rId2" cstate="print"/>
          <a:srcRect/>
          <a:stretch>
            <a:fillRect/>
          </a:stretch>
        </p:blipFill>
        <p:spPr bwMode="auto">
          <a:xfrm>
            <a:off x="5436096" y="1700808"/>
            <a:ext cx="2924175" cy="4267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a:xfrm>
            <a:off x="1043608" y="548680"/>
            <a:ext cx="7772400" cy="561975"/>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3600" b="1" i="0" u="none" strike="noStrike" kern="1200" cap="none" spc="0" normalizeH="0" baseline="0" noProof="0" dirty="0" smtClean="0">
                <a:ln>
                  <a:noFill/>
                </a:ln>
                <a:solidFill>
                  <a:schemeClr val="accent4">
                    <a:lumMod val="75000"/>
                  </a:schemeClr>
                </a:solidFill>
                <a:effectLst>
                  <a:outerShdw blurRad="38100" dist="38100" dir="2700000" algn="tl">
                    <a:srgbClr val="000000">
                      <a:alpha val="43137"/>
                    </a:srgbClr>
                  </a:outerShdw>
                </a:effectLst>
                <a:uLnTx/>
                <a:uFillTx/>
                <a:latin typeface="+mj-lt"/>
                <a:ea typeface="+mj-ea"/>
                <a:cs typeface="+mj-cs"/>
              </a:rPr>
              <a:t>ПЕРЧАТОЧНЫЕ КУКЛЫ</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3600" b="1" i="0" u="none" strike="noStrike" kern="1200" cap="none" spc="0" normalizeH="0" baseline="0" noProof="0" dirty="0" smtClean="0">
                <a:ln>
                  <a:noFill/>
                </a:ln>
                <a:solidFill>
                  <a:schemeClr val="accent4">
                    <a:lumMod val="75000"/>
                  </a:schemeClr>
                </a:solidFill>
                <a:effectLst>
                  <a:outerShdw blurRad="38100" dist="38100" dir="2700000" algn="tl">
                    <a:srgbClr val="000000">
                      <a:alpha val="43137"/>
                    </a:srgbClr>
                  </a:outerShdw>
                </a:effectLst>
                <a:uLnTx/>
                <a:uFillTx/>
                <a:latin typeface="+mj-lt"/>
                <a:ea typeface="+mj-ea"/>
                <a:cs typeface="+mj-cs"/>
              </a:rPr>
              <a:t> ИЛИ БИБАБО.</a:t>
            </a:r>
            <a:endParaRPr kumimoji="0" lang="ru-RU" sz="3600" b="1" i="0" u="none" strike="noStrike" kern="1200" cap="none" spc="0" normalizeH="0" baseline="0" noProof="0" dirty="0">
              <a:ln>
                <a:noFill/>
              </a:ln>
              <a:solidFill>
                <a:schemeClr val="accent4">
                  <a:lumMod val="75000"/>
                </a:schemeClr>
              </a:solidFill>
              <a:effectLst>
                <a:outerShdw blurRad="38100" dist="38100" dir="2700000" algn="tl">
                  <a:srgbClr val="000000">
                    <a:alpha val="43137"/>
                  </a:srgbClr>
                </a:outerShdw>
              </a:effectLst>
              <a:uLnTx/>
              <a:uFillTx/>
              <a:latin typeface="+mj-lt"/>
              <a:ea typeface="+mj-ea"/>
              <a:cs typeface="+mj-cs"/>
            </a:endParaRPr>
          </a:p>
        </p:txBody>
      </p:sp>
      <p:sp>
        <p:nvSpPr>
          <p:cNvPr id="3" name="Rectangle 5"/>
          <p:cNvSpPr>
            <a:spLocks noGrp="1" noChangeArrowheads="1"/>
          </p:cNvSpPr>
          <p:nvPr>
            <p:ph sz="half" idx="1"/>
          </p:nvPr>
        </p:nvSpPr>
        <p:spPr>
          <a:xfrm>
            <a:off x="251520" y="1268760"/>
            <a:ext cx="4038600" cy="5218113"/>
          </a:xfrm>
        </p:spPr>
        <p:txBody>
          <a:bodyPr>
            <a:noAutofit/>
          </a:bodyPr>
          <a:lstStyle/>
          <a:p>
            <a:pPr>
              <a:buFontTx/>
              <a:buNone/>
            </a:pPr>
            <a:r>
              <a:rPr lang="ru-RU" sz="1400" b="0" dirty="0">
                <a:solidFill>
                  <a:schemeClr val="tx1"/>
                </a:solidFill>
                <a:latin typeface="Times New Roman" pitchFamily="18" charset="0"/>
              </a:rPr>
              <a:t>        </a:t>
            </a:r>
            <a:r>
              <a:rPr lang="ru-RU" sz="1400" dirty="0">
                <a:solidFill>
                  <a:schemeClr val="tx1"/>
                </a:solidFill>
                <a:latin typeface="Times New Roman" pitchFamily="18" charset="0"/>
              </a:rPr>
              <a:t>Куклы бибабо обычно действуют на ширме, за которой скрывается водящий. Но когда игра знакома или куклы водят сами дети, т. е. момент загадочности исчез, то водящие могут выходить к зрителям, общаться сними, подавать им что-то, брать за руку, вовлекать в игру. Такое "разоблачение" не снижает, а скорее поднимает интерес и активность ребят. </a:t>
            </a:r>
            <a:br>
              <a:rPr lang="ru-RU" sz="1400" dirty="0">
                <a:solidFill>
                  <a:schemeClr val="tx1"/>
                </a:solidFill>
                <a:latin typeface="Times New Roman" pitchFamily="18" charset="0"/>
              </a:rPr>
            </a:br>
            <a:r>
              <a:rPr lang="ru-RU" sz="1400" dirty="0">
                <a:solidFill>
                  <a:schemeClr val="tx1"/>
                </a:solidFill>
                <a:latin typeface="Times New Roman" pitchFamily="18" charset="0"/>
              </a:rPr>
              <a:t/>
            </a:r>
            <a:br>
              <a:rPr lang="ru-RU" sz="1400" dirty="0">
                <a:solidFill>
                  <a:schemeClr val="tx1"/>
                </a:solidFill>
                <a:latin typeface="Times New Roman" pitchFamily="18" charset="0"/>
              </a:rPr>
            </a:br>
            <a:r>
              <a:rPr lang="ru-RU" sz="1400" dirty="0">
                <a:solidFill>
                  <a:schemeClr val="tx1"/>
                </a:solidFill>
                <a:latin typeface="Times New Roman" pitchFamily="18" charset="0"/>
              </a:rPr>
              <a:t>Когда дети увидят игру взрослого с куклами бибабо, они скорее всего захотят сами научиться водить такие куклы. Если кукла окажется велика для детской руки, то в головку куклы можно вставить не один, а два детских пальчика. Укоротите рукава куклы, чтобы детские пальцы входили в патронки рук куклы. Можно изготовить куклы и специально для детских рук. Покажите ребятам как следует двигаться кукле, как её водить на ширме. Куклы должны постоянно двигаться, как живые, их нельзя зафиксировать на плоскости, столе. Но зато с ними можно создать много весёлых сценок и использовать те же куклы в повторных играх, постоянно поддерживая интерес ребят к ним.</a:t>
            </a:r>
            <a:br>
              <a:rPr lang="ru-RU" sz="1400" dirty="0">
                <a:solidFill>
                  <a:schemeClr val="tx1"/>
                </a:solidFill>
                <a:latin typeface="Times New Roman" pitchFamily="18" charset="0"/>
              </a:rPr>
            </a:br>
            <a:r>
              <a:rPr lang="ru-RU" sz="1400" b="0" dirty="0">
                <a:solidFill>
                  <a:schemeClr val="tx1"/>
                </a:solidFill>
                <a:latin typeface="Times New Roman" pitchFamily="18" charset="0"/>
              </a:rPr>
              <a:t/>
            </a:r>
            <a:br>
              <a:rPr lang="ru-RU" sz="1400" b="0" dirty="0">
                <a:solidFill>
                  <a:schemeClr val="tx1"/>
                </a:solidFill>
                <a:latin typeface="Times New Roman" pitchFamily="18" charset="0"/>
              </a:rPr>
            </a:br>
            <a:r>
              <a:rPr lang="ru-RU" sz="1400" b="0" dirty="0">
                <a:solidFill>
                  <a:schemeClr val="tx1"/>
                </a:solidFill>
                <a:latin typeface="Times New Roman" pitchFamily="18" charset="0"/>
              </a:rPr>
              <a:t>  </a:t>
            </a:r>
          </a:p>
        </p:txBody>
      </p:sp>
      <p:pic>
        <p:nvPicPr>
          <p:cNvPr id="4" name="Picture 7" descr=" "/>
          <p:cNvPicPr>
            <a:picLocks noGrp="1" noChangeAspect="1" noChangeArrowheads="1"/>
          </p:cNvPicPr>
          <p:nvPr>
            <p:ph sz="half" idx="4294967295"/>
          </p:nvPr>
        </p:nvPicPr>
        <p:blipFill>
          <a:blip r:embed="rId2" cstate="print"/>
          <a:srcRect/>
          <a:stretch>
            <a:fillRect/>
          </a:stretch>
        </p:blipFill>
        <p:spPr>
          <a:xfrm>
            <a:off x="4572000" y="1484784"/>
            <a:ext cx="2794605" cy="2808535"/>
          </a:xfrm>
          <a:prstGeom prst="rect">
            <a:avLst/>
          </a:prstGeom>
          <a:noFill/>
          <a:ln/>
        </p:spPr>
      </p:pic>
      <p:pic>
        <p:nvPicPr>
          <p:cNvPr id="5" name="Picture 8" descr=" "/>
          <p:cNvPicPr>
            <a:picLocks noGrp="1" noChangeAspect="1" noChangeArrowheads="1"/>
          </p:cNvPicPr>
          <p:nvPr>
            <p:ph sz="half" idx="1"/>
          </p:nvPr>
        </p:nvPicPr>
        <p:blipFill>
          <a:blip r:embed="rId3" cstate="print"/>
          <a:srcRect/>
          <a:stretch>
            <a:fillRect/>
          </a:stretch>
        </p:blipFill>
        <p:spPr>
          <a:xfrm flipH="1">
            <a:off x="6732240" y="4365104"/>
            <a:ext cx="2206175" cy="2256780"/>
          </a:xfrm>
          <a:noFill/>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txBox="1">
            <a:spLocks noChangeArrowheads="1"/>
          </p:cNvSpPr>
          <p:nvPr/>
        </p:nvSpPr>
        <p:spPr>
          <a:xfrm>
            <a:off x="395536" y="764704"/>
            <a:ext cx="8353425" cy="576262"/>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4000" b="1" i="0" u="none" strike="noStrike" kern="1200" cap="none" spc="0" normalizeH="0" baseline="0" noProof="0" dirty="0" smtClean="0">
                <a:ln>
                  <a:noFill/>
                </a:ln>
                <a:solidFill>
                  <a:schemeClr val="accent4">
                    <a:lumMod val="75000"/>
                  </a:schemeClr>
                </a:solidFill>
                <a:effectLst>
                  <a:outerShdw blurRad="38100" dist="38100" dir="2700000" algn="tl">
                    <a:srgbClr val="000000">
                      <a:alpha val="43137"/>
                    </a:srgbClr>
                  </a:outerShdw>
                </a:effectLst>
                <a:uLnTx/>
                <a:uFillTx/>
                <a:latin typeface="+mj-lt"/>
                <a:ea typeface="+mj-ea"/>
                <a:cs typeface="+mj-cs"/>
              </a:rPr>
              <a:t>КУКЛЫ МАРИОНЕТКИ.</a:t>
            </a:r>
            <a:endParaRPr kumimoji="0" lang="ru-RU" sz="4000" b="1" i="0" u="none" strike="noStrike" kern="1200" cap="none" spc="0" normalizeH="0" baseline="0" noProof="0" dirty="0">
              <a:ln>
                <a:noFill/>
              </a:ln>
              <a:solidFill>
                <a:schemeClr val="accent4">
                  <a:lumMod val="75000"/>
                </a:schemeClr>
              </a:solidFill>
              <a:effectLst>
                <a:outerShdw blurRad="38100" dist="38100" dir="2700000" algn="tl">
                  <a:srgbClr val="000000">
                    <a:alpha val="43137"/>
                  </a:srgbClr>
                </a:outerShdw>
              </a:effectLst>
              <a:uLnTx/>
              <a:uFillTx/>
              <a:latin typeface="+mj-lt"/>
              <a:ea typeface="+mj-ea"/>
              <a:cs typeface="+mj-cs"/>
            </a:endParaRPr>
          </a:p>
        </p:txBody>
      </p:sp>
      <p:sp>
        <p:nvSpPr>
          <p:cNvPr id="3" name="Rectangle 12"/>
          <p:cNvSpPr>
            <a:spLocks noGrp="1" noChangeArrowheads="1"/>
          </p:cNvSpPr>
          <p:nvPr>
            <p:ph sz="half" idx="1"/>
          </p:nvPr>
        </p:nvSpPr>
        <p:spPr>
          <a:xfrm>
            <a:off x="179512" y="1412776"/>
            <a:ext cx="4614738" cy="4741962"/>
          </a:xfrm>
        </p:spPr>
        <p:txBody>
          <a:bodyPr>
            <a:normAutofit/>
          </a:bodyPr>
          <a:lstStyle/>
          <a:p>
            <a:pPr>
              <a:buFontTx/>
              <a:buNone/>
            </a:pPr>
            <a:r>
              <a:rPr lang="ru-RU" sz="1600" dirty="0">
                <a:solidFill>
                  <a:schemeClr val="tx1"/>
                </a:solidFill>
                <a:latin typeface="Times New Roman" pitchFamily="18" charset="0"/>
              </a:rPr>
              <a:t>        Куклы марионетки управляются не снизу, а сверху. Кукловод, находящийся выше куклы, держит в руках крестовину - так называемую "вагу", где сходятся все нити, идущие от куклы. Нити прикрепляются к её плечам, коленям, локтям, голове. Подтягивая нужные нити или поворачивая планки, актёр заставляет куклу двигать руками и ногами. Количество нитей может быть до тридцати штук - в этом случае куклой управляют несколько человек. </a:t>
            </a:r>
            <a:br>
              <a:rPr lang="ru-RU" sz="1600" dirty="0">
                <a:solidFill>
                  <a:schemeClr val="tx1"/>
                </a:solidFill>
                <a:latin typeface="Times New Roman" pitchFamily="18" charset="0"/>
              </a:rPr>
            </a:br>
            <a:r>
              <a:rPr lang="ru-RU" sz="1600" dirty="0">
                <a:solidFill>
                  <a:schemeClr val="tx1"/>
                </a:solidFill>
                <a:latin typeface="Times New Roman" pitchFamily="18" charset="0"/>
              </a:rPr>
              <a:t>Марионетки могут ходить, садиться, двигать руками и ногами одновременно, танцевать, наклоняться.</a:t>
            </a:r>
            <a:br>
              <a:rPr lang="ru-RU" sz="1600" dirty="0">
                <a:solidFill>
                  <a:schemeClr val="tx1"/>
                </a:solidFill>
                <a:latin typeface="Times New Roman" pitchFamily="18" charset="0"/>
              </a:rPr>
            </a:br>
            <a:r>
              <a:rPr lang="ru-RU" sz="1600" dirty="0">
                <a:solidFill>
                  <a:schemeClr val="tx1"/>
                </a:solidFill>
                <a:latin typeface="Times New Roman" pitchFamily="18" charset="0"/>
              </a:rPr>
              <a:t/>
            </a:r>
            <a:br>
              <a:rPr lang="ru-RU" sz="1600" dirty="0">
                <a:solidFill>
                  <a:schemeClr val="tx1"/>
                </a:solidFill>
                <a:latin typeface="Times New Roman" pitchFamily="18" charset="0"/>
              </a:rPr>
            </a:br>
            <a:endParaRPr lang="ru-RU" sz="1600" dirty="0">
              <a:solidFill>
                <a:schemeClr val="tx1"/>
              </a:solidFill>
              <a:latin typeface="Times New Roman" pitchFamily="18" charset="0"/>
            </a:endParaRPr>
          </a:p>
        </p:txBody>
      </p:sp>
      <p:pic>
        <p:nvPicPr>
          <p:cNvPr id="4" name="Picture 13" descr=" "/>
          <p:cNvPicPr>
            <a:picLocks noGrp="1" noChangeAspect="1" noChangeArrowheads="1"/>
          </p:cNvPicPr>
          <p:nvPr>
            <p:ph sz="half" idx="4294967295"/>
          </p:nvPr>
        </p:nvPicPr>
        <p:blipFill>
          <a:blip r:embed="rId2" cstate="print"/>
          <a:srcRect/>
          <a:stretch>
            <a:fillRect/>
          </a:stretch>
        </p:blipFill>
        <p:spPr>
          <a:xfrm>
            <a:off x="5004048" y="1556792"/>
            <a:ext cx="3810000" cy="4664844"/>
          </a:xfrm>
          <a:prstGeom prst="rect">
            <a:avLst/>
          </a:prstGeom>
          <a:noFill/>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крокодил"/>
          <p:cNvPicPr>
            <a:picLocks noGrp="1" noChangeAspect="1" noChangeArrowheads="1"/>
          </p:cNvPicPr>
          <p:nvPr>
            <p:ph sz="half" idx="4294967295"/>
          </p:nvPr>
        </p:nvPicPr>
        <p:blipFill>
          <a:blip r:embed="rId2" cstate="print"/>
          <a:srcRect/>
          <a:stretch>
            <a:fillRect/>
          </a:stretch>
        </p:blipFill>
        <p:spPr>
          <a:xfrm>
            <a:off x="3995936" y="1052736"/>
            <a:ext cx="4038600" cy="2689225"/>
          </a:xfrm>
          <a:prstGeom prst="rect">
            <a:avLst/>
          </a:prstGeom>
          <a:noFill/>
          <a:ln/>
        </p:spPr>
      </p:pic>
      <p:sp>
        <p:nvSpPr>
          <p:cNvPr id="4" name="Rectangle 3"/>
          <p:cNvSpPr>
            <a:spLocks noGrp="1" noChangeArrowheads="1"/>
          </p:cNvSpPr>
          <p:nvPr>
            <p:ph sz="half" idx="1"/>
          </p:nvPr>
        </p:nvSpPr>
        <p:spPr>
          <a:xfrm>
            <a:off x="1" y="1340769"/>
            <a:ext cx="4067944" cy="1368151"/>
          </a:xfrm>
        </p:spPr>
        <p:txBody>
          <a:bodyPr>
            <a:normAutofit/>
          </a:bodyPr>
          <a:lstStyle/>
          <a:p>
            <a:pPr>
              <a:buFontTx/>
              <a:buNone/>
            </a:pPr>
            <a:r>
              <a:rPr lang="ru-RU" sz="4000" dirty="0">
                <a:solidFill>
                  <a:schemeClr val="tx1"/>
                </a:solidFill>
              </a:rPr>
              <a:t>  </a:t>
            </a:r>
            <a:r>
              <a:rPr lang="ru-RU" sz="1800" dirty="0">
                <a:solidFill>
                  <a:schemeClr val="tx1"/>
                </a:solidFill>
                <a:latin typeface="Times New Roman" pitchFamily="18" charset="0"/>
              </a:rPr>
              <a:t>Создан новый вид игрушек для театра - игрушки с открывающимся ртом (пастью) </a:t>
            </a:r>
          </a:p>
          <a:p>
            <a:pPr>
              <a:buFontTx/>
              <a:buNone/>
            </a:pPr>
            <a:endParaRPr lang="ru-RU" sz="1800" dirty="0">
              <a:solidFill>
                <a:schemeClr val="tx1"/>
              </a:solidFill>
              <a:latin typeface="Times New Roman" pitchFamily="18" charset="0"/>
            </a:endParaRPr>
          </a:p>
          <a:p>
            <a:pPr>
              <a:buFontTx/>
              <a:buNone/>
            </a:pPr>
            <a:endParaRPr lang="ru-RU" sz="1800" b="0" dirty="0">
              <a:solidFill>
                <a:schemeClr val="tx1"/>
              </a:solidFill>
            </a:endParaRPr>
          </a:p>
        </p:txBody>
      </p:sp>
      <p:sp>
        <p:nvSpPr>
          <p:cNvPr id="5" name="Rectangle 3"/>
          <p:cNvSpPr>
            <a:spLocks noGrp="1" noChangeArrowheads="1"/>
          </p:cNvSpPr>
          <p:nvPr>
            <p:ph sz="half" idx="1"/>
          </p:nvPr>
        </p:nvSpPr>
        <p:spPr>
          <a:xfrm>
            <a:off x="251520" y="3573016"/>
            <a:ext cx="4614168" cy="3024336"/>
          </a:xfrm>
        </p:spPr>
        <p:txBody>
          <a:bodyPr>
            <a:noAutofit/>
          </a:bodyPr>
          <a:lstStyle/>
          <a:p>
            <a:pPr>
              <a:buFontTx/>
              <a:buNone/>
            </a:pPr>
            <a:r>
              <a:rPr lang="ru-RU" sz="4000" dirty="0">
                <a:solidFill>
                  <a:schemeClr val="tx1"/>
                </a:solidFill>
              </a:rPr>
              <a:t>   </a:t>
            </a:r>
            <a:r>
              <a:rPr lang="ru-RU" sz="1800" dirty="0">
                <a:solidFill>
                  <a:schemeClr val="tx1"/>
                </a:solidFill>
                <a:latin typeface="Times New Roman" pitchFamily="18" charset="0"/>
              </a:rPr>
              <a:t>Кроме вышеперечисленных кукол для кукольного театра изготавливают самые разнообразные оригинальные мягкие игрушки и сувениры, изготавливают также композиции из игрушек по любым известным сказкам и мультфильмам. Размер игрушек для композиции и их количество могут быть любыми. </a:t>
            </a:r>
            <a:br>
              <a:rPr lang="ru-RU" sz="1800" dirty="0">
                <a:solidFill>
                  <a:schemeClr val="tx1"/>
                </a:solidFill>
                <a:latin typeface="Times New Roman" pitchFamily="18" charset="0"/>
              </a:rPr>
            </a:br>
            <a:endParaRPr lang="ru-RU" sz="4000" dirty="0">
              <a:solidFill>
                <a:schemeClr val="tx1"/>
              </a:solidFill>
            </a:endParaRPr>
          </a:p>
        </p:txBody>
      </p:sp>
      <p:pic>
        <p:nvPicPr>
          <p:cNvPr id="6" name="Picture 4" descr=" "/>
          <p:cNvPicPr>
            <a:picLocks noChangeAspect="1" noChangeArrowheads="1"/>
          </p:cNvPicPr>
          <p:nvPr/>
        </p:nvPicPr>
        <p:blipFill>
          <a:blip r:embed="rId3" cstate="print"/>
          <a:srcRect/>
          <a:stretch>
            <a:fillRect/>
          </a:stretch>
        </p:blipFill>
        <p:spPr bwMode="auto">
          <a:xfrm>
            <a:off x="4716016" y="3645024"/>
            <a:ext cx="3638550" cy="2857500"/>
          </a:xfrm>
          <a:prstGeom prst="rect">
            <a:avLst/>
          </a:prstGeom>
          <a:noFill/>
          <a:ln w="9525">
            <a:noFill/>
            <a:miter lim="800000"/>
            <a:headEnd/>
            <a:tailEnd/>
          </a:ln>
        </p:spPr>
      </p:pic>
      <p:sp>
        <p:nvSpPr>
          <p:cNvPr id="7" name="Rectangle 2"/>
          <p:cNvSpPr txBox="1">
            <a:spLocks noChangeArrowheads="1"/>
          </p:cNvSpPr>
          <p:nvPr/>
        </p:nvSpPr>
        <p:spPr>
          <a:xfrm>
            <a:off x="0" y="332656"/>
            <a:ext cx="9142412" cy="66107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2800" b="1" i="0" u="none" strike="noStrike" kern="1200" cap="none" spc="0" normalizeH="0" baseline="0" noProof="0" dirty="0" smtClean="0">
                <a:ln>
                  <a:noFill/>
                </a:ln>
                <a:solidFill>
                  <a:schemeClr val="accent4">
                    <a:lumMod val="75000"/>
                  </a:schemeClr>
                </a:solidFill>
                <a:effectLst>
                  <a:outerShdw blurRad="38100" dist="38100" dir="2700000" algn="tl">
                    <a:srgbClr val="000000">
                      <a:alpha val="43137"/>
                    </a:srgbClr>
                  </a:outerShdw>
                </a:effectLst>
                <a:uLnTx/>
                <a:uFillTx/>
                <a:latin typeface="+mj-lt"/>
                <a:ea typeface="+mj-ea"/>
                <a:cs typeface="+mj-cs"/>
              </a:rPr>
              <a:t>НОВЫЕ ТЕАТРАЛЬНЫЕ ИГРУШКИ.</a:t>
            </a:r>
            <a:endParaRPr kumimoji="0" lang="ru-RU" sz="2800" b="1" i="0" u="none" strike="noStrike" kern="1200" cap="none" spc="0" normalizeH="0" baseline="0" noProof="0" dirty="0">
              <a:ln>
                <a:noFill/>
              </a:ln>
              <a:solidFill>
                <a:schemeClr val="accent4">
                  <a:lumMod val="75000"/>
                </a:schemeClr>
              </a:solidFill>
              <a:effectLst>
                <a:outerShdw blurRad="38100" dist="38100" dir="2700000" algn="tl">
                  <a:srgbClr val="000000">
                    <a:alpha val="43137"/>
                  </a:srgb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P10101501"/>
          <p:cNvPicPr>
            <a:picLocks noChangeAspect="1" noChangeArrowheads="1"/>
          </p:cNvPicPr>
          <p:nvPr/>
        </p:nvPicPr>
        <p:blipFill>
          <a:blip r:embed="rId2" cstate="print"/>
          <a:srcRect/>
          <a:stretch>
            <a:fillRect/>
          </a:stretch>
        </p:blipFill>
        <p:spPr bwMode="auto">
          <a:xfrm>
            <a:off x="971600" y="2564904"/>
            <a:ext cx="5314950" cy="3933825"/>
          </a:xfrm>
          <a:prstGeom prst="rect">
            <a:avLst/>
          </a:prstGeom>
          <a:noFill/>
          <a:ln w="9525">
            <a:noFill/>
            <a:miter lim="800000"/>
            <a:headEnd/>
            <a:tailEnd/>
          </a:ln>
        </p:spPr>
      </p:pic>
      <p:sp>
        <p:nvSpPr>
          <p:cNvPr id="3" name="Text Box 5"/>
          <p:cNvSpPr txBox="1">
            <a:spLocks noChangeArrowheads="1"/>
          </p:cNvSpPr>
          <p:nvPr/>
        </p:nvSpPr>
        <p:spPr bwMode="auto">
          <a:xfrm>
            <a:off x="395288" y="1556792"/>
            <a:ext cx="2592535" cy="2677656"/>
          </a:xfrm>
          <a:prstGeom prst="rect">
            <a:avLst/>
          </a:prstGeom>
          <a:noFill/>
          <a:ln w="9525">
            <a:noFill/>
            <a:miter lim="800000"/>
            <a:headEnd/>
            <a:tailEnd/>
          </a:ln>
        </p:spPr>
        <p:txBody>
          <a:bodyPr wrap="square">
            <a:spAutoFit/>
          </a:bodyPr>
          <a:lstStyle/>
          <a:p>
            <a:pPr algn="ctr">
              <a:spcBef>
                <a:spcPct val="50000"/>
              </a:spcBef>
            </a:pPr>
            <a:r>
              <a:rPr lang="ru-RU" sz="2400" dirty="0"/>
              <a:t>Плоские рисованные куклы прислоняются к экрану и подсвечиваются. Главное – силуэт.</a:t>
            </a:r>
          </a:p>
        </p:txBody>
      </p:sp>
      <p:sp>
        <p:nvSpPr>
          <p:cNvPr id="4" name="Rectangle 2"/>
          <p:cNvSpPr txBox="1">
            <a:spLocks noChangeArrowheads="1"/>
          </p:cNvSpPr>
          <p:nvPr/>
        </p:nvSpPr>
        <p:spPr>
          <a:xfrm>
            <a:off x="457200" y="277813"/>
            <a:ext cx="8229600" cy="11398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4400" b="1" i="0" u="none" strike="noStrike" kern="1200" cap="none" spc="0" normalizeH="0" baseline="0" noProof="0" dirty="0" smtClean="0">
                <a:ln>
                  <a:noFill/>
                </a:ln>
                <a:solidFill>
                  <a:schemeClr val="accent4">
                    <a:lumMod val="75000"/>
                  </a:schemeClr>
                </a:solidFill>
                <a:effectLst>
                  <a:outerShdw blurRad="38100" dist="38100" dir="2700000" algn="tl">
                    <a:srgbClr val="000000">
                      <a:alpha val="43137"/>
                    </a:srgbClr>
                  </a:outerShdw>
                </a:effectLst>
                <a:uLnTx/>
                <a:uFillTx/>
                <a:latin typeface="+mj-lt"/>
                <a:ea typeface="+mj-ea"/>
                <a:cs typeface="+mj-cs"/>
              </a:rPr>
              <a:t>ТЕНЕВЫЕ КУКЛЫ</a:t>
            </a:r>
            <a:r>
              <a:rPr kumimoji="0" lang="ru-RU" sz="1400" b="1" i="0" u="none" strike="noStrike" kern="1200" cap="none" spc="0" normalizeH="0" baseline="0" noProof="0" dirty="0" smtClean="0">
                <a:ln>
                  <a:noFill/>
                </a:ln>
                <a:solidFill>
                  <a:schemeClr val="accent4">
                    <a:lumMod val="75000"/>
                  </a:schemeClr>
                </a:solidFill>
                <a:effectLst>
                  <a:outerShdw blurRad="38100" dist="38100" dir="2700000" algn="tl">
                    <a:srgbClr val="000000">
                      <a:alpha val="43137"/>
                    </a:srgbClr>
                  </a:outerShdw>
                </a:effectLst>
                <a:uLnTx/>
                <a:uFillTx/>
                <a:latin typeface="+mj-lt"/>
                <a:ea typeface="+mj-ea"/>
                <a:cs typeface="+mj-cs"/>
              </a:rPr>
              <a:t/>
            </a:r>
            <a:br>
              <a:rPr kumimoji="0" lang="ru-RU" sz="1400" b="1" i="0" u="none" strike="noStrike" kern="1200" cap="none" spc="0" normalizeH="0" baseline="0" noProof="0" dirty="0" smtClean="0">
                <a:ln>
                  <a:noFill/>
                </a:ln>
                <a:solidFill>
                  <a:schemeClr val="accent4">
                    <a:lumMod val="75000"/>
                  </a:schemeClr>
                </a:solidFill>
                <a:effectLst>
                  <a:outerShdw blurRad="38100" dist="38100" dir="2700000" algn="tl">
                    <a:srgbClr val="000000">
                      <a:alpha val="43137"/>
                    </a:srgbClr>
                  </a:outerShdw>
                </a:effectLst>
                <a:uLnTx/>
                <a:uFillTx/>
                <a:latin typeface="+mj-lt"/>
                <a:ea typeface="+mj-ea"/>
                <a:cs typeface="+mj-cs"/>
              </a:rPr>
            </a:br>
            <a:r>
              <a:rPr kumimoji="0" lang="ru-RU" sz="1400" b="1" i="0" u="none" strike="noStrike" kern="1200" cap="none" spc="0" normalizeH="0" baseline="0" noProof="0" dirty="0" smtClean="0">
                <a:ln>
                  <a:noFill/>
                </a:ln>
                <a:solidFill>
                  <a:schemeClr val="accent4">
                    <a:lumMod val="75000"/>
                  </a:schemeClr>
                </a:solidFill>
                <a:effectLst>
                  <a:outerShdw blurRad="38100" dist="38100" dir="2700000" algn="tl">
                    <a:srgbClr val="000000">
                      <a:alpha val="43137"/>
                    </a:srgbClr>
                  </a:outerShdw>
                </a:effectLst>
                <a:uLnTx/>
                <a:uFillTx/>
                <a:latin typeface="+mj-lt"/>
                <a:ea typeface="+mj-ea"/>
                <a:cs typeface="+mj-cs"/>
              </a:rPr>
              <a:t>ТЕАТР ТЕНЕЙ</a:t>
            </a:r>
            <a:endParaRPr kumimoji="0" lang="ru-RU" sz="4400" b="1" i="0" u="none" strike="noStrike" kern="1200" cap="none" spc="0" normalizeH="0" baseline="0" noProof="0" dirty="0" smtClean="0">
              <a:ln>
                <a:noFill/>
              </a:ln>
              <a:solidFill>
                <a:schemeClr val="accent4">
                  <a:lumMod val="75000"/>
                </a:schemeClr>
              </a:solidFill>
              <a:effectLst>
                <a:outerShdw blurRad="38100" dist="38100" dir="2700000" algn="tl">
                  <a:srgbClr val="000000">
                    <a:alpha val="43137"/>
                  </a:srgbClr>
                </a:outerShdw>
              </a:effectLst>
              <a:uLnTx/>
              <a:uFillTx/>
              <a:latin typeface="+mj-lt"/>
              <a:ea typeface="+mj-ea"/>
              <a:cs typeface="+mj-cs"/>
            </a:endParaRPr>
          </a:p>
        </p:txBody>
      </p:sp>
      <p:pic>
        <p:nvPicPr>
          <p:cNvPr id="6" name="Рисунок 5" descr="111653260_pPzUb5L6hk0.jpg"/>
          <p:cNvPicPr>
            <a:picLocks noChangeAspect="1"/>
          </p:cNvPicPr>
          <p:nvPr/>
        </p:nvPicPr>
        <p:blipFill>
          <a:blip r:embed="rId3" cstate="print"/>
          <a:stretch>
            <a:fillRect/>
          </a:stretch>
        </p:blipFill>
        <p:spPr>
          <a:xfrm>
            <a:off x="3563888" y="1268760"/>
            <a:ext cx="2733571" cy="2348880"/>
          </a:xfrm>
          <a:prstGeom prst="rect">
            <a:avLst/>
          </a:prstGeom>
        </p:spPr>
      </p:pic>
      <p:pic>
        <p:nvPicPr>
          <p:cNvPr id="3074" name="Picture 2" descr="C:\Users\Александр\Downloads\DSC09336.jpg"/>
          <p:cNvPicPr>
            <a:picLocks noChangeAspect="1" noChangeArrowheads="1"/>
          </p:cNvPicPr>
          <p:nvPr/>
        </p:nvPicPr>
        <p:blipFill>
          <a:blip r:embed="rId4" cstate="print"/>
          <a:srcRect/>
          <a:stretch>
            <a:fillRect/>
          </a:stretch>
        </p:blipFill>
        <p:spPr bwMode="auto">
          <a:xfrm>
            <a:off x="4572000" y="2852936"/>
            <a:ext cx="4128459" cy="309634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heckerboard(across)">
                                      <p:cBhvr>
                                        <p:cTn id="12" dur="500"/>
                                        <p:tgtEl>
                                          <p:spTgt spid="3"/>
                                        </p:tgtEl>
                                      </p:cBhvr>
                                    </p:animEffect>
                                  </p:childTnLst>
                                </p:cTn>
                              </p:par>
                              <p:par>
                                <p:cTn id="13" presetID="5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768" decel="100000"/>
                                        <p:tgtEl>
                                          <p:spTgt spid="4"/>
                                        </p:tgtEl>
                                      </p:cBhvr>
                                    </p:animEffect>
                                    <p:animScale>
                                      <p:cBhvr>
                                        <p:cTn id="16" dur="768" decel="100000"/>
                                        <p:tgtEl>
                                          <p:spTgt spid="4"/>
                                        </p:tgtEl>
                                      </p:cBhvr>
                                      <p:from x="10000" y="10000"/>
                                      <p:to x="200000" y="450000"/>
                                    </p:animScale>
                                    <p:animScale>
                                      <p:cBhvr>
                                        <p:cTn id="17" dur="1230" accel="100000" fill="hold">
                                          <p:stCondLst>
                                            <p:cond delay="768"/>
                                          </p:stCondLst>
                                        </p:cTn>
                                        <p:tgtEl>
                                          <p:spTgt spid="4"/>
                                        </p:tgtEl>
                                      </p:cBhvr>
                                      <p:from x="200000" y="450000"/>
                                      <p:to x="100000" y="100000"/>
                                    </p:animScale>
                                    <p:set>
                                      <p:cBhvr>
                                        <p:cTn id="18" dur="768" fill="hold"/>
                                        <p:tgtEl>
                                          <p:spTgt spid="4"/>
                                        </p:tgtEl>
                                        <p:attrNameLst>
                                          <p:attrName>ppt_x</p:attrName>
                                        </p:attrNameLst>
                                      </p:cBhvr>
                                      <p:to>
                                        <p:strVal val="(0.5)"/>
                                      </p:to>
                                    </p:set>
                                    <p:anim from="(0.5)" to="(#ppt_x)" calcmode="lin" valueType="num">
                                      <p:cBhvr>
                                        <p:cTn id="19" dur="1230" accel="100000" fill="hold">
                                          <p:stCondLst>
                                            <p:cond delay="768"/>
                                          </p:stCondLst>
                                        </p:cTn>
                                        <p:tgtEl>
                                          <p:spTgt spid="4"/>
                                        </p:tgtEl>
                                        <p:attrNameLst>
                                          <p:attrName>ppt_x</p:attrName>
                                        </p:attrNameLst>
                                      </p:cBhvr>
                                    </p:anim>
                                    <p:set>
                                      <p:cBhvr>
                                        <p:cTn id="20" dur="768" fill="hold"/>
                                        <p:tgtEl>
                                          <p:spTgt spid="4"/>
                                        </p:tgtEl>
                                        <p:attrNameLst>
                                          <p:attrName>ppt_y</p:attrName>
                                        </p:attrNameLst>
                                      </p:cBhvr>
                                      <p:to>
                                        <p:strVal val="(#ppt_y+0.4)"/>
                                      </p:to>
                                    </p:set>
                                    <p:anim from="(#ppt_y+0.4)" to="(#ppt_y)" calcmode="lin" valueType="num">
                                      <p:cBhvr>
                                        <p:cTn id="21" dur="1230" accel="100000" fill="hold">
                                          <p:stCondLst>
                                            <p:cond delay="768"/>
                                          </p:stCondLst>
                                        </p:cTn>
                                        <p:tgtEl>
                                          <p:spTgt spid="4"/>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277813"/>
            <a:ext cx="8229600" cy="11398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ru-RU" sz="4400" b="0" i="0" u="none" strike="noStrike" kern="1200" cap="none" spc="0" normalizeH="0" baseline="0" noProof="0" dirty="0" smtClean="0">
              <a:ln>
                <a:noFill/>
              </a:ln>
              <a:solidFill>
                <a:schemeClr val="tx2">
                  <a:lumMod val="50000"/>
                </a:schemeClr>
              </a:solidFill>
              <a:effectLst/>
              <a:uLnTx/>
              <a:uFillTx/>
              <a:latin typeface="+mj-lt"/>
              <a:ea typeface="+mj-ea"/>
              <a:cs typeface="+mj-cs"/>
            </a:endParaRPr>
          </a:p>
        </p:txBody>
      </p:sp>
      <p:sp>
        <p:nvSpPr>
          <p:cNvPr id="3" name="Rectangle 3"/>
          <p:cNvSpPr txBox="1">
            <a:spLocks noChangeArrowheads="1"/>
          </p:cNvSpPr>
          <p:nvPr/>
        </p:nvSpPr>
        <p:spPr>
          <a:xfrm>
            <a:off x="2915816" y="476672"/>
            <a:ext cx="3096344" cy="6120680"/>
          </a:xfrm>
          <a:prstGeom prst="rect">
            <a:avLst/>
          </a:prstGeom>
        </p:spPr>
        <p:txBody>
          <a:bodyPr vert="horz" lIns="91440" tIns="45720" rIns="91440" bIns="45720" rtlCol="0">
            <a:normAutofit fontScale="92500" lnSpcReduction="20000"/>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ru-RU" sz="3200" b="1" i="0" u="none" strike="noStrike" kern="1200" cap="none" spc="0" normalizeH="0" baseline="0" noProof="0" dirty="0" smtClean="0">
                <a:ln>
                  <a:noFill/>
                </a:ln>
                <a:solidFill>
                  <a:schemeClr val="accent2">
                    <a:lumMod val="75000"/>
                  </a:schemeClr>
                </a:solidFill>
                <a:effectLst>
                  <a:outerShdw blurRad="38100" dist="38100" dir="2700000" algn="tl">
                    <a:srgbClr val="000000">
                      <a:alpha val="43137"/>
                    </a:srgbClr>
                  </a:outerShdw>
                </a:effectLst>
                <a:uLnTx/>
                <a:uFillTx/>
                <a:latin typeface="+mn-lt"/>
                <a:ea typeface="+mn-ea"/>
                <a:cs typeface="+mn-cs"/>
              </a:rPr>
              <a:t>Театр – </a:t>
            </a:r>
            <a:r>
              <a:rPr kumimoji="0" lang="ru-RU" sz="3200" b="0" i="0" u="none" strike="noStrike" kern="1200" cap="none" spc="0" normalizeH="0" baseline="0" noProof="0" dirty="0" smtClean="0">
                <a:ln>
                  <a:noFill/>
                </a:ln>
                <a:solidFill>
                  <a:schemeClr val="accent2">
                    <a:lumMod val="75000"/>
                  </a:schemeClr>
                </a:solidFill>
                <a:effectLst>
                  <a:outerShdw blurRad="38100" dist="38100" dir="2700000" algn="tl">
                    <a:srgbClr val="000000">
                      <a:alpha val="43137"/>
                    </a:srgbClr>
                  </a:outerShdw>
                </a:effectLst>
                <a:uLnTx/>
                <a:uFillTx/>
                <a:latin typeface="+mn-lt"/>
                <a:ea typeface="+mn-ea"/>
                <a:cs typeface="+mn-cs"/>
              </a:rPr>
              <a:t>место для зрелищ</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ru-RU" sz="3200" b="1" i="0" u="none" strike="noStrike" kern="1200" cap="none" spc="0" normalizeH="0" baseline="0" noProof="0" dirty="0" smtClean="0">
                <a:ln>
                  <a:noFill/>
                </a:ln>
                <a:solidFill>
                  <a:schemeClr val="accent2">
                    <a:lumMod val="75000"/>
                  </a:schemeClr>
                </a:solidFill>
                <a:effectLst>
                  <a:outerShdw blurRad="38100" dist="38100" dir="2700000" algn="tl">
                    <a:srgbClr val="000000">
                      <a:alpha val="43137"/>
                    </a:srgbClr>
                  </a:outerShdw>
                </a:effectLst>
                <a:uLnTx/>
                <a:uFillTx/>
                <a:latin typeface="+mn-lt"/>
                <a:ea typeface="+mn-ea"/>
                <a:cs typeface="+mn-cs"/>
              </a:rPr>
              <a:t>Театр – </a:t>
            </a:r>
            <a:r>
              <a:rPr kumimoji="0" lang="ru-RU" sz="3200" b="0" i="0" u="none" strike="noStrike" kern="1200" cap="none" spc="0" normalizeH="0" baseline="0" noProof="0" dirty="0" smtClean="0">
                <a:ln>
                  <a:noFill/>
                </a:ln>
                <a:solidFill>
                  <a:schemeClr val="accent2">
                    <a:lumMod val="75000"/>
                  </a:schemeClr>
                </a:solidFill>
                <a:effectLst>
                  <a:outerShdw blurRad="38100" dist="38100" dir="2700000" algn="tl">
                    <a:srgbClr val="000000">
                      <a:alpha val="43137"/>
                    </a:srgbClr>
                  </a:outerShdw>
                </a:effectLst>
                <a:uLnTx/>
                <a:uFillTx/>
                <a:latin typeface="+mn-lt"/>
                <a:ea typeface="+mn-ea"/>
                <a:cs typeface="+mn-cs"/>
              </a:rPr>
              <a:t>род искусства, специфическим средством выражения которого является сценическое действие, возникающее в процессе игры актёров перед публикой</a:t>
            </a:r>
            <a:endParaRPr kumimoji="0" lang="ru-RU" sz="3200" b="1" i="0" u="none" strike="noStrike" kern="1200" cap="none" spc="0" normalizeH="0" baseline="0" noProof="0" dirty="0" smtClean="0">
              <a:ln>
                <a:noFill/>
              </a:ln>
              <a:solidFill>
                <a:schemeClr val="accent2">
                  <a:lumMod val="75000"/>
                </a:schemeClr>
              </a:solidFill>
              <a:effectLst>
                <a:outerShdw blurRad="38100" dist="38100" dir="2700000" algn="tl">
                  <a:srgbClr val="000000">
                    <a:alpha val="43137"/>
                  </a:srgbClr>
                </a:outerShdw>
              </a:effectLst>
              <a:uLnTx/>
              <a:uFillTx/>
              <a:latin typeface="+mn-lt"/>
              <a:ea typeface="+mn-ea"/>
              <a:cs typeface="+mn-cs"/>
            </a:endParaRPr>
          </a:p>
        </p:txBody>
      </p:sp>
      <p:sp>
        <p:nvSpPr>
          <p:cNvPr id="4" name="Rectangle 3"/>
          <p:cNvSpPr txBox="1">
            <a:spLocks noChangeArrowheads="1"/>
          </p:cNvSpPr>
          <p:nvPr/>
        </p:nvSpPr>
        <p:spPr>
          <a:xfrm>
            <a:off x="6084168" y="1412776"/>
            <a:ext cx="2808312" cy="5184576"/>
          </a:xfrm>
          <a:prstGeom prst="rect">
            <a:avLst/>
          </a:prstGeom>
        </p:spPr>
        <p:txBody>
          <a:bodyPr vert="horz" lIns="91440" tIns="45720" rIns="91440" bIns="45720" rtlCol="0">
            <a:normAutofit fontScale="85000" lnSpcReduction="20000"/>
          </a:bodyPr>
          <a:lstStyle/>
          <a:p>
            <a:pPr marL="609600" marR="0" lvl="0" indent="-609600" algn="r" defTabSz="914400" rtl="0" eaLnBrk="1" fontAlgn="auto" latinLnBrk="0" hangingPunct="1">
              <a:lnSpc>
                <a:spcPct val="100000"/>
              </a:lnSpc>
              <a:spcBef>
                <a:spcPct val="20000"/>
              </a:spcBef>
              <a:spcAft>
                <a:spcPts val="0"/>
              </a:spcAft>
              <a:buClrTx/>
              <a:buSzTx/>
              <a:tabLst/>
              <a:defRPr/>
            </a:pPr>
            <a:r>
              <a:rPr kumimoji="0" lang="ru-RU" sz="3200" b="1" i="0" u="none" strike="noStrike" kern="1200" cap="none" spc="0" normalizeH="0" baseline="0" noProof="0" dirty="0" smtClean="0">
                <a:ln>
                  <a:noFill/>
                </a:ln>
                <a:solidFill>
                  <a:schemeClr val="tx2">
                    <a:lumMod val="50000"/>
                  </a:schemeClr>
                </a:solidFill>
                <a:effectLst/>
                <a:uLnTx/>
                <a:uFillTx/>
                <a:latin typeface="+mn-lt"/>
                <a:ea typeface="+mn-ea"/>
                <a:cs typeface="+mn-cs"/>
              </a:rPr>
              <a:t>Сцена </a:t>
            </a:r>
            <a:r>
              <a:rPr lang="ru-RU" sz="3200" dirty="0" smtClean="0">
                <a:solidFill>
                  <a:schemeClr val="tx2">
                    <a:lumMod val="50000"/>
                  </a:schemeClr>
                </a:solidFill>
              </a:rPr>
              <a:t>-</a:t>
            </a:r>
            <a:r>
              <a:rPr kumimoji="0" lang="ru-RU" sz="3200" b="0" i="0" u="none" strike="noStrike" kern="1200" cap="none" spc="0" normalizeH="0" baseline="0" noProof="0" dirty="0" smtClean="0">
                <a:ln>
                  <a:noFill/>
                </a:ln>
                <a:solidFill>
                  <a:schemeClr val="tx2">
                    <a:lumMod val="50000"/>
                  </a:schemeClr>
                </a:solidFill>
                <a:effectLst/>
                <a:uLnTx/>
                <a:uFillTx/>
                <a:latin typeface="+mn-lt"/>
                <a:ea typeface="+mn-ea"/>
                <a:cs typeface="+mn-cs"/>
              </a:rPr>
              <a:t>площадка, на которой происходит представление</a:t>
            </a:r>
          </a:p>
          <a:p>
            <a:pPr marL="609600" marR="0" lvl="0" indent="-609600" algn="r" defTabSz="914400" rtl="0" eaLnBrk="1" fontAlgn="auto" latinLnBrk="0" hangingPunct="1">
              <a:lnSpc>
                <a:spcPct val="100000"/>
              </a:lnSpc>
              <a:spcBef>
                <a:spcPct val="20000"/>
              </a:spcBef>
              <a:spcAft>
                <a:spcPts val="0"/>
              </a:spcAft>
              <a:buClrTx/>
              <a:buSzTx/>
              <a:tabLst/>
              <a:defRPr/>
            </a:pPr>
            <a:r>
              <a:rPr kumimoji="0" lang="ru-RU" sz="3200" b="1" i="0" u="none" strike="noStrike" kern="1200" cap="none" spc="0" normalizeH="0" baseline="0" noProof="0" dirty="0" smtClean="0">
                <a:ln>
                  <a:noFill/>
                </a:ln>
                <a:solidFill>
                  <a:schemeClr val="tx2">
                    <a:lumMod val="50000"/>
                  </a:schemeClr>
                </a:solidFill>
                <a:effectLst/>
                <a:uLnTx/>
                <a:uFillTx/>
                <a:latin typeface="+mn-lt"/>
                <a:ea typeface="+mn-ea"/>
                <a:cs typeface="+mn-cs"/>
              </a:rPr>
              <a:t>Сцена</a:t>
            </a:r>
            <a:r>
              <a:rPr kumimoji="0" lang="ru-RU" sz="3200" b="0" i="0" u="none" strike="noStrike" kern="1200" cap="none" spc="0" normalizeH="0" baseline="0" noProof="0" dirty="0" smtClean="0">
                <a:ln>
                  <a:noFill/>
                </a:ln>
                <a:solidFill>
                  <a:schemeClr val="tx2">
                    <a:lumMod val="50000"/>
                  </a:schemeClr>
                </a:solidFill>
                <a:effectLst/>
                <a:uLnTx/>
                <a:uFillTx/>
                <a:latin typeface="+mn-lt"/>
                <a:ea typeface="+mn-ea"/>
                <a:cs typeface="+mn-cs"/>
              </a:rPr>
              <a:t> – часть действия, акта в пьесе, спектакле</a:t>
            </a:r>
          </a:p>
          <a:p>
            <a:pPr marL="609600" marR="0" lvl="0" indent="-609600" algn="r" defTabSz="914400" rtl="0" eaLnBrk="1" fontAlgn="auto" latinLnBrk="0" hangingPunct="1">
              <a:lnSpc>
                <a:spcPct val="100000"/>
              </a:lnSpc>
              <a:spcBef>
                <a:spcPct val="20000"/>
              </a:spcBef>
              <a:spcAft>
                <a:spcPts val="0"/>
              </a:spcAft>
              <a:buClrTx/>
              <a:buSzTx/>
              <a:tabLst/>
              <a:defRPr/>
            </a:pPr>
            <a:r>
              <a:rPr kumimoji="0" lang="ru-RU" sz="3200" b="1" i="0" u="none" strike="noStrike" kern="1200" cap="none" spc="0" normalizeH="0" baseline="0" noProof="0" dirty="0" smtClean="0">
                <a:ln>
                  <a:noFill/>
                </a:ln>
                <a:solidFill>
                  <a:schemeClr val="tx2">
                    <a:lumMod val="50000"/>
                  </a:schemeClr>
                </a:solidFill>
                <a:effectLst/>
                <a:uLnTx/>
                <a:uFillTx/>
                <a:latin typeface="+mn-lt"/>
                <a:ea typeface="+mn-ea"/>
                <a:cs typeface="+mn-cs"/>
              </a:rPr>
              <a:t>Сцена</a:t>
            </a:r>
            <a:r>
              <a:rPr kumimoji="0" lang="ru-RU" sz="3200" b="0" i="0" u="none" strike="noStrike" kern="1200" cap="none" spc="0" normalizeH="0" baseline="0" noProof="0" dirty="0" smtClean="0">
                <a:ln>
                  <a:noFill/>
                </a:ln>
                <a:solidFill>
                  <a:schemeClr val="tx2">
                    <a:lumMod val="50000"/>
                  </a:schemeClr>
                </a:solidFill>
                <a:effectLst/>
                <a:uLnTx/>
                <a:uFillTx/>
                <a:latin typeface="+mn-lt"/>
                <a:ea typeface="+mn-ea"/>
                <a:cs typeface="+mn-cs"/>
              </a:rPr>
              <a:t> – в широком смысле то же, что театр</a:t>
            </a:r>
          </a:p>
        </p:txBody>
      </p:sp>
      <p:sp>
        <p:nvSpPr>
          <p:cNvPr id="5" name="Rectangle 3"/>
          <p:cNvSpPr txBox="1">
            <a:spLocks noChangeArrowheads="1"/>
          </p:cNvSpPr>
          <p:nvPr/>
        </p:nvSpPr>
        <p:spPr>
          <a:xfrm>
            <a:off x="251520" y="1412776"/>
            <a:ext cx="2448272" cy="5184576"/>
          </a:xfrm>
          <a:prstGeom prst="rect">
            <a:avLst/>
          </a:prstGeom>
        </p:spPr>
        <p:txBody>
          <a:bodyPr vert="horz" lIns="91440" tIns="45720" rIns="91440" bIns="45720" rtlCol="0">
            <a:noAutofit/>
          </a:bodyPr>
          <a:lstStyle/>
          <a:p>
            <a:pPr marL="0" marR="0" lvl="0" indent="360363" defTabSz="914400" rtl="0" eaLnBrk="1" fontAlgn="auto" latinLnBrk="0" hangingPunct="1">
              <a:lnSpc>
                <a:spcPct val="100000"/>
              </a:lnSpc>
              <a:spcBef>
                <a:spcPct val="20000"/>
              </a:spcBef>
              <a:spcAft>
                <a:spcPts val="0"/>
              </a:spcAft>
              <a:buClrTx/>
              <a:buSzTx/>
              <a:buFont typeface="Wingdings" pitchFamily="2" charset="2"/>
              <a:buNone/>
              <a:tabLst/>
              <a:defRPr/>
            </a:pPr>
            <a:r>
              <a:rPr kumimoji="0" lang="ru-RU" sz="2000" b="1" i="0" u="none" strike="noStrike" kern="1200" cap="none" spc="0" normalizeH="0" baseline="0" noProof="0" dirty="0" smtClean="0">
                <a:ln>
                  <a:noFill/>
                </a:ln>
                <a:solidFill>
                  <a:schemeClr val="tx2">
                    <a:lumMod val="50000"/>
                  </a:schemeClr>
                </a:solidFill>
                <a:effectLst/>
                <a:uLnTx/>
                <a:uFillTx/>
                <a:latin typeface="+mn-lt"/>
                <a:ea typeface="+mn-ea"/>
                <a:cs typeface="+mn-cs"/>
              </a:rPr>
              <a:t>Спектакль </a:t>
            </a:r>
            <a:r>
              <a:rPr kumimoji="0" lang="ru-RU" sz="2000" b="0" i="0" u="none" strike="noStrike" kern="1200" cap="none" spc="0" normalizeH="0" baseline="0" noProof="0" dirty="0" smtClean="0">
                <a:ln>
                  <a:noFill/>
                </a:ln>
                <a:solidFill>
                  <a:schemeClr val="tx2">
                    <a:lumMod val="50000"/>
                  </a:schemeClr>
                </a:solidFill>
                <a:effectLst/>
                <a:uLnTx/>
                <a:uFillTx/>
                <a:latin typeface="+mn-lt"/>
                <a:ea typeface="+mn-ea"/>
                <a:cs typeface="+mn-cs"/>
              </a:rPr>
              <a:t>– это произведение театрального искусства, которое создаётся на основе драматического или театрально-сценического произведения в соответствии с замыслом режиссёра и под его руководством совместными усилиями актёров, а также художника и композитора.</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with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fade">
                                      <p:cBhvr>
                                        <p:cTn id="7" dur="768" decel="100000"/>
                                        <p:tgtEl>
                                          <p:spTgt spid="2"/>
                                        </p:tgtEl>
                                      </p:cBhvr>
                                    </p:animEffect>
                                    <p:animScale>
                                      <p:cBhvr>
                                        <p:cTn id="8" dur="768" decel="100000"/>
                                        <p:tgtEl>
                                          <p:spTgt spid="2"/>
                                        </p:tgtEl>
                                      </p:cBhvr>
                                      <p:from x="10000" y="10000"/>
                                      <p:to x="200000" y="450000"/>
                                    </p:animScale>
                                    <p:animScale>
                                      <p:cBhvr>
                                        <p:cTn id="9" dur="1230" accel="100000" fill="hold">
                                          <p:stCondLst>
                                            <p:cond delay="768"/>
                                          </p:stCondLst>
                                        </p:cTn>
                                        <p:tgtEl>
                                          <p:spTgt spid="2"/>
                                        </p:tgtEl>
                                      </p:cBhvr>
                                      <p:from x="200000" y="450000"/>
                                      <p:to x="100000" y="100000"/>
                                    </p:animScale>
                                    <p:set>
                                      <p:cBhvr>
                                        <p:cTn id="10" dur="768" fill="hold"/>
                                        <p:tgtEl>
                                          <p:spTgt spid="2"/>
                                        </p:tgtEl>
                                        <p:attrNameLst>
                                          <p:attrName>ppt_x</p:attrName>
                                        </p:attrNameLst>
                                      </p:cBhvr>
                                      <p:to>
                                        <p:strVal val="(0.5)"/>
                                      </p:to>
                                    </p:set>
                                    <p:anim from="(0.5)" to="(#ppt_x)" calcmode="lin" valueType="num">
                                      <p:cBhvr>
                                        <p:cTn id="11" dur="1230" accel="100000" fill="hold">
                                          <p:stCondLst>
                                            <p:cond delay="768"/>
                                          </p:stCondLst>
                                        </p:cTn>
                                        <p:tgtEl>
                                          <p:spTgt spid="2"/>
                                        </p:tgtEl>
                                        <p:attrNameLst>
                                          <p:attrName>ppt_x</p:attrName>
                                        </p:attrNameLst>
                                      </p:cBhvr>
                                    </p:anim>
                                    <p:set>
                                      <p:cBhvr>
                                        <p:cTn id="12" dur="768" fill="hold"/>
                                        <p:tgtEl>
                                          <p:spTgt spid="2"/>
                                        </p:tgtEl>
                                        <p:attrNameLst>
                                          <p:attrName>ppt_y</p:attrName>
                                        </p:attrNameLst>
                                      </p:cBhvr>
                                      <p:to>
                                        <p:strVal val="(#ppt_y+0.4)"/>
                                      </p:to>
                                    </p:set>
                                    <p:anim from="(#ppt_y+0.4)" to="(#ppt_y)" calcmode="lin" valueType="num">
                                      <p:cBhvr>
                                        <p:cTn id="13" dur="1230" accel="100000" fill="hold">
                                          <p:stCondLst>
                                            <p:cond delay="768"/>
                                          </p:stCondLst>
                                        </p:cTn>
                                        <p:tgtEl>
                                          <p:spTgt spid="2"/>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53" presetClass="entr" presetSubtype="0"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p:cTn id="18"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20" dur="500"/>
                                        <p:tgtEl>
                                          <p:spTgt spid="3">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0"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p:cTn id="25"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7" dur="500"/>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0" fill="hold" grpId="0" nodeType="clickEffect">
                                  <p:stCondLst>
                                    <p:cond delay="0"/>
                                  </p:stCondLst>
                                  <p:childTnLst>
                                    <p:set>
                                      <p:cBhvr>
                                        <p:cTn id="31" dur="1" fill="hold">
                                          <p:stCondLst>
                                            <p:cond delay="0"/>
                                          </p:stCondLst>
                                        </p:cTn>
                                        <p:tgtEl>
                                          <p:spTgt spid="4">
                                            <p:txEl>
                                              <p:pRg st="0" end="0"/>
                                            </p:txEl>
                                          </p:spTgt>
                                        </p:tgtEl>
                                        <p:attrNameLst>
                                          <p:attrName>style.visibility</p:attrName>
                                        </p:attrNameLst>
                                      </p:cBhvr>
                                      <p:to>
                                        <p:strVal val="visible"/>
                                      </p:to>
                                    </p:set>
                                    <p:anim calcmode="lin" valueType="num">
                                      <p:cBhvr>
                                        <p:cTn id="32"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33"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34" dur="500"/>
                                        <p:tgtEl>
                                          <p:spTgt spid="4">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0" fill="hold" grpId="0" nodeType="clickEffect">
                                  <p:stCondLst>
                                    <p:cond delay="0"/>
                                  </p:stCondLst>
                                  <p:childTnLst>
                                    <p:set>
                                      <p:cBhvr>
                                        <p:cTn id="38" dur="1" fill="hold">
                                          <p:stCondLst>
                                            <p:cond delay="0"/>
                                          </p:stCondLst>
                                        </p:cTn>
                                        <p:tgtEl>
                                          <p:spTgt spid="4">
                                            <p:txEl>
                                              <p:pRg st="1" end="1"/>
                                            </p:txEl>
                                          </p:spTgt>
                                        </p:tgtEl>
                                        <p:attrNameLst>
                                          <p:attrName>style.visibility</p:attrName>
                                        </p:attrNameLst>
                                      </p:cBhvr>
                                      <p:to>
                                        <p:strVal val="visible"/>
                                      </p:to>
                                    </p:set>
                                    <p:anim calcmode="lin" valueType="num">
                                      <p:cBhvr>
                                        <p:cTn id="39"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40"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41" dur="500"/>
                                        <p:tgtEl>
                                          <p:spTgt spid="4">
                                            <p:txEl>
                                              <p:pRg st="1" end="1"/>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0" fill="hold" grpId="0" nodeType="clickEffect">
                                  <p:stCondLst>
                                    <p:cond delay="0"/>
                                  </p:stCondLst>
                                  <p:childTnLst>
                                    <p:set>
                                      <p:cBhvr>
                                        <p:cTn id="45" dur="1" fill="hold">
                                          <p:stCondLst>
                                            <p:cond delay="0"/>
                                          </p:stCondLst>
                                        </p:cTn>
                                        <p:tgtEl>
                                          <p:spTgt spid="4">
                                            <p:txEl>
                                              <p:pRg st="2" end="2"/>
                                            </p:txEl>
                                          </p:spTgt>
                                        </p:tgtEl>
                                        <p:attrNameLst>
                                          <p:attrName>style.visibility</p:attrName>
                                        </p:attrNameLst>
                                      </p:cBhvr>
                                      <p:to>
                                        <p:strVal val="visible"/>
                                      </p:to>
                                    </p:set>
                                    <p:anim calcmode="lin" valueType="num">
                                      <p:cBhvr>
                                        <p:cTn id="46"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47"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48" dur="500"/>
                                        <p:tgtEl>
                                          <p:spTgt spid="4">
                                            <p:txEl>
                                              <p:pRg st="2" end="2"/>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40" presetClass="entr" presetSubtype="0" fill="hold" grpId="0" nodeType="clickEffect">
                                  <p:stCondLst>
                                    <p:cond delay="0"/>
                                  </p:stCondLst>
                                  <p:iterate type="lt">
                                    <p:tmPct val="10000"/>
                                  </p:iterate>
                                  <p:childTnLst>
                                    <p:set>
                                      <p:cBhvr>
                                        <p:cTn id="52" dur="1" fill="hold">
                                          <p:stCondLst>
                                            <p:cond delay="0"/>
                                          </p:stCondLst>
                                        </p:cTn>
                                        <p:tgtEl>
                                          <p:spTgt spid="5">
                                            <p:txEl>
                                              <p:pRg st="0" end="0"/>
                                            </p:txEl>
                                          </p:spTgt>
                                        </p:tgtEl>
                                        <p:attrNameLst>
                                          <p:attrName>style.visibility</p:attrName>
                                        </p:attrNameLst>
                                      </p:cBhvr>
                                      <p:to>
                                        <p:strVal val="visible"/>
                                      </p:to>
                                    </p:set>
                                    <p:animEffect transition="in" filter="fade">
                                      <p:cBhvr>
                                        <p:cTn id="53" dur="500">
                                          <p:stCondLst>
                                            <p:cond delay="0"/>
                                          </p:stCondLst>
                                        </p:cTn>
                                        <p:tgtEl>
                                          <p:spTgt spid="5">
                                            <p:txEl>
                                              <p:pRg st="0" end="0"/>
                                            </p:txEl>
                                          </p:spTgt>
                                        </p:tgtEl>
                                      </p:cBhvr>
                                    </p:animEffect>
                                    <p:anim calcmode="lin" valueType="num">
                                      <p:cBhvr>
                                        <p:cTn id="54" dur="500" fill="hold">
                                          <p:stCondLst>
                                            <p:cond delay="0"/>
                                          </p:stCondLst>
                                        </p:cTn>
                                        <p:tgtEl>
                                          <p:spTgt spid="5">
                                            <p:txEl>
                                              <p:pRg st="0" end="0"/>
                                            </p:txEl>
                                          </p:spTgt>
                                        </p:tgtEl>
                                        <p:attrNameLst>
                                          <p:attrName>ppt_x</p:attrName>
                                        </p:attrNameLst>
                                      </p:cBhvr>
                                      <p:tavLst>
                                        <p:tav tm="0">
                                          <p:val>
                                            <p:strVal val="#ppt_x-.1"/>
                                          </p:val>
                                        </p:tav>
                                        <p:tav tm="100000">
                                          <p:val>
                                            <p:strVal val="#ppt_x"/>
                                          </p:val>
                                        </p:tav>
                                      </p:tavLst>
                                    </p:anim>
                                    <p:anim calcmode="lin" valueType="num">
                                      <p:cBhvr>
                                        <p:cTn id="55" dur="500" fill="hold">
                                          <p:stCondLst>
                                            <p:cond delay="0"/>
                                          </p:stCondLst>
                                        </p:cTn>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P spid="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476673"/>
            <a:ext cx="7774632" cy="864095"/>
          </a:xfrm>
        </p:spPr>
        <p:txBody>
          <a:bodyPr>
            <a:normAutofit fontScale="90000"/>
          </a:bodyPr>
          <a:lstStyle/>
          <a:p>
            <a:r>
              <a:rPr lang="ru-RU" b="1" dirty="0" smtClean="0">
                <a:solidFill>
                  <a:schemeClr val="accent4">
                    <a:lumMod val="75000"/>
                  </a:schemeClr>
                </a:solidFill>
                <a:effectLst>
                  <a:outerShdw blurRad="38100" dist="38100" dir="2700000" algn="tl">
                    <a:srgbClr val="000000">
                      <a:alpha val="43137"/>
                    </a:srgbClr>
                  </a:outerShdw>
                </a:effectLst>
              </a:rPr>
              <a:t>Планшетная кукла</a:t>
            </a:r>
            <a:br>
              <a:rPr lang="ru-RU" b="1" dirty="0" smtClean="0">
                <a:solidFill>
                  <a:schemeClr val="accent4">
                    <a:lumMod val="75000"/>
                  </a:schemeClr>
                </a:solidFill>
                <a:effectLst>
                  <a:outerShdw blurRad="38100" dist="38100" dir="2700000" algn="tl">
                    <a:srgbClr val="000000">
                      <a:alpha val="43137"/>
                    </a:srgbClr>
                  </a:outerShdw>
                </a:effectLst>
              </a:rPr>
            </a:br>
            <a:r>
              <a:rPr lang="ru-RU" b="1" dirty="0" smtClean="0">
                <a:solidFill>
                  <a:schemeClr val="accent4">
                    <a:lumMod val="75000"/>
                  </a:schemeClr>
                </a:solidFill>
                <a:effectLst>
                  <a:outerShdw blurRad="38100" dist="38100" dir="2700000" algn="tl">
                    <a:srgbClr val="000000">
                      <a:alpha val="43137"/>
                    </a:srgbClr>
                  </a:outerShdw>
                </a:effectLst>
              </a:rPr>
              <a:t>(театр на </a:t>
            </a:r>
            <a:r>
              <a:rPr lang="ru-RU" b="1" dirty="0" err="1" smtClean="0">
                <a:solidFill>
                  <a:schemeClr val="accent4">
                    <a:lumMod val="75000"/>
                  </a:schemeClr>
                </a:solidFill>
                <a:effectLst>
                  <a:outerShdw blurRad="38100" dist="38100" dir="2700000" algn="tl">
                    <a:srgbClr val="000000">
                      <a:alpha val="43137"/>
                    </a:srgbClr>
                  </a:outerShdw>
                </a:effectLst>
              </a:rPr>
              <a:t>фланелеграфе</a:t>
            </a:r>
            <a:r>
              <a:rPr lang="ru-RU" b="1" dirty="0" smtClean="0">
                <a:solidFill>
                  <a:schemeClr val="accent4">
                    <a:lumMod val="75000"/>
                  </a:schemeClr>
                </a:solidFill>
                <a:effectLst>
                  <a:outerShdw blurRad="38100" dist="38100" dir="2700000" algn="tl">
                    <a:srgbClr val="000000">
                      <a:alpha val="43137"/>
                    </a:srgbClr>
                  </a:outerShdw>
                </a:effectLst>
              </a:rPr>
              <a:t>)</a:t>
            </a:r>
            <a:endParaRPr lang="ru-RU" b="1" dirty="0">
              <a:solidFill>
                <a:schemeClr val="accent4">
                  <a:lumMod val="75000"/>
                </a:schemeClr>
              </a:solidFill>
              <a:effectLst>
                <a:outerShdw blurRad="38100" dist="38100" dir="2700000" algn="tl">
                  <a:srgbClr val="000000">
                    <a:alpha val="43137"/>
                  </a:srgbClr>
                </a:outerShdw>
              </a:effectLst>
            </a:endParaRPr>
          </a:p>
        </p:txBody>
      </p:sp>
      <p:pic>
        <p:nvPicPr>
          <p:cNvPr id="4098" name="Picture 2" descr="C:\Users\Александр\Downloads\1011686923.jpg"/>
          <p:cNvPicPr>
            <a:picLocks noChangeAspect="1" noChangeArrowheads="1"/>
          </p:cNvPicPr>
          <p:nvPr/>
        </p:nvPicPr>
        <p:blipFill>
          <a:blip r:embed="rId2" cstate="print"/>
          <a:srcRect/>
          <a:stretch>
            <a:fillRect/>
          </a:stretch>
        </p:blipFill>
        <p:spPr bwMode="auto">
          <a:xfrm>
            <a:off x="5004048" y="1484784"/>
            <a:ext cx="3851920" cy="2558317"/>
          </a:xfrm>
          <a:prstGeom prst="rect">
            <a:avLst/>
          </a:prstGeom>
          <a:noFill/>
        </p:spPr>
      </p:pic>
      <p:pic>
        <p:nvPicPr>
          <p:cNvPr id="4099" name="Picture 3" descr="C:\Users\Александр\Downloads\420054a.jpg"/>
          <p:cNvPicPr>
            <a:picLocks noChangeAspect="1" noChangeArrowheads="1"/>
          </p:cNvPicPr>
          <p:nvPr/>
        </p:nvPicPr>
        <p:blipFill>
          <a:blip r:embed="rId3" cstate="print"/>
          <a:srcRect/>
          <a:stretch>
            <a:fillRect/>
          </a:stretch>
        </p:blipFill>
        <p:spPr bwMode="auto">
          <a:xfrm>
            <a:off x="395536" y="3645024"/>
            <a:ext cx="4681728" cy="2862072"/>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277813"/>
            <a:ext cx="8229600" cy="11398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4400" b="1" i="0" u="none" strike="noStrike" kern="1200" cap="none" spc="0" normalizeH="0" baseline="0" noProof="0" dirty="0" smtClean="0">
                <a:ln>
                  <a:noFill/>
                </a:ln>
                <a:solidFill>
                  <a:schemeClr val="accent4">
                    <a:lumMod val="75000"/>
                  </a:schemeClr>
                </a:solidFill>
                <a:effectLst>
                  <a:outerShdw blurRad="38100" dist="38100" dir="2700000" algn="tl">
                    <a:srgbClr val="000000">
                      <a:alpha val="43137"/>
                    </a:srgbClr>
                  </a:outerShdw>
                </a:effectLst>
                <a:uLnTx/>
                <a:uFillTx/>
                <a:latin typeface="+mj-lt"/>
                <a:ea typeface="+mj-ea"/>
                <a:cs typeface="+mj-cs"/>
              </a:rPr>
              <a:t>КУКЛЫ-АВТОМАТЫ</a:t>
            </a:r>
          </a:p>
        </p:txBody>
      </p:sp>
      <p:sp>
        <p:nvSpPr>
          <p:cNvPr id="4" name="Text Box 5"/>
          <p:cNvSpPr txBox="1">
            <a:spLocks noChangeArrowheads="1"/>
          </p:cNvSpPr>
          <p:nvPr/>
        </p:nvSpPr>
        <p:spPr bwMode="auto">
          <a:xfrm>
            <a:off x="5364088" y="1412776"/>
            <a:ext cx="3529013" cy="3378200"/>
          </a:xfrm>
          <a:prstGeom prst="rect">
            <a:avLst/>
          </a:prstGeom>
          <a:noFill/>
          <a:ln w="9525">
            <a:noFill/>
            <a:miter lim="800000"/>
            <a:headEnd/>
            <a:tailEnd/>
          </a:ln>
        </p:spPr>
        <p:txBody>
          <a:bodyPr>
            <a:spAutoFit/>
          </a:bodyPr>
          <a:lstStyle/>
          <a:p>
            <a:pPr>
              <a:spcBef>
                <a:spcPct val="50000"/>
              </a:spcBef>
            </a:pPr>
            <a:r>
              <a:rPr lang="ru-RU" sz="2400" dirty="0"/>
              <a:t>Механические куклы, двигаются с помощью заводного механизма, пара.</a:t>
            </a:r>
          </a:p>
          <a:p>
            <a:pPr>
              <a:spcBef>
                <a:spcPct val="50000"/>
              </a:spcBef>
            </a:pPr>
            <a:endParaRPr lang="ru-RU" sz="2400" dirty="0"/>
          </a:p>
          <a:p>
            <a:pPr>
              <a:spcBef>
                <a:spcPct val="50000"/>
              </a:spcBef>
            </a:pPr>
            <a:r>
              <a:rPr lang="ru-RU" sz="2400" dirty="0" err="1"/>
              <a:t>Суок</a:t>
            </a:r>
            <a:r>
              <a:rPr lang="ru-RU" sz="2400" dirty="0"/>
              <a:t> – кукла-автомат из произведения </a:t>
            </a:r>
            <a:r>
              <a:rPr lang="ru-RU" sz="2400" dirty="0" err="1"/>
              <a:t>Олеши</a:t>
            </a:r>
            <a:r>
              <a:rPr lang="ru-RU" sz="2400" dirty="0"/>
              <a:t> «Три толстяка»</a:t>
            </a:r>
          </a:p>
        </p:txBody>
      </p:sp>
      <p:pic>
        <p:nvPicPr>
          <p:cNvPr id="12290" name="Picture 2"/>
          <p:cNvPicPr>
            <a:picLocks noChangeAspect="1" noChangeArrowheads="1"/>
          </p:cNvPicPr>
          <p:nvPr/>
        </p:nvPicPr>
        <p:blipFill>
          <a:blip r:embed="rId2" cstate="print"/>
          <a:srcRect/>
          <a:stretch>
            <a:fillRect/>
          </a:stretch>
        </p:blipFill>
        <p:spPr bwMode="auto">
          <a:xfrm>
            <a:off x="539552" y="1628800"/>
            <a:ext cx="4704522" cy="4032448"/>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68" decel="100000"/>
                                        <p:tgtEl>
                                          <p:spTgt spid="2"/>
                                        </p:tgtEl>
                                      </p:cBhvr>
                                    </p:animEffect>
                                    <p:animScale>
                                      <p:cBhvr>
                                        <p:cTn id="8" dur="768" decel="100000"/>
                                        <p:tgtEl>
                                          <p:spTgt spid="2"/>
                                        </p:tgtEl>
                                      </p:cBhvr>
                                      <p:from x="10000" y="10000"/>
                                      <p:to x="200000" y="450000"/>
                                    </p:animScale>
                                    <p:animScale>
                                      <p:cBhvr>
                                        <p:cTn id="9" dur="1230" accel="100000" fill="hold">
                                          <p:stCondLst>
                                            <p:cond delay="768"/>
                                          </p:stCondLst>
                                        </p:cTn>
                                        <p:tgtEl>
                                          <p:spTgt spid="2"/>
                                        </p:tgtEl>
                                      </p:cBhvr>
                                      <p:from x="200000" y="450000"/>
                                      <p:to x="100000" y="100000"/>
                                    </p:animScale>
                                    <p:set>
                                      <p:cBhvr>
                                        <p:cTn id="10" dur="768" fill="hold"/>
                                        <p:tgtEl>
                                          <p:spTgt spid="2"/>
                                        </p:tgtEl>
                                        <p:attrNameLst>
                                          <p:attrName>ppt_x</p:attrName>
                                        </p:attrNameLst>
                                      </p:cBhvr>
                                      <p:to>
                                        <p:strVal val="(0.5)"/>
                                      </p:to>
                                    </p:set>
                                    <p:anim from="(0.5)" to="(#ppt_x)" calcmode="lin" valueType="num">
                                      <p:cBhvr>
                                        <p:cTn id="11" dur="1230" accel="100000" fill="hold">
                                          <p:stCondLst>
                                            <p:cond delay="768"/>
                                          </p:stCondLst>
                                        </p:cTn>
                                        <p:tgtEl>
                                          <p:spTgt spid="2"/>
                                        </p:tgtEl>
                                        <p:attrNameLst>
                                          <p:attrName>ppt_x</p:attrName>
                                        </p:attrNameLst>
                                      </p:cBhvr>
                                    </p:anim>
                                    <p:set>
                                      <p:cBhvr>
                                        <p:cTn id="12" dur="768" fill="hold"/>
                                        <p:tgtEl>
                                          <p:spTgt spid="2"/>
                                        </p:tgtEl>
                                        <p:attrNameLst>
                                          <p:attrName>ppt_y</p:attrName>
                                        </p:attrNameLst>
                                      </p:cBhvr>
                                      <p:to>
                                        <p:strVal val="(#ppt_y+0.4)"/>
                                      </p:to>
                                    </p:set>
                                    <p:anim from="(#ppt_y+0.4)" to="(#ppt_y)" calcmode="lin" valueType="num">
                                      <p:cBhvr>
                                        <p:cTn id="13" dur="1230" accel="100000" fill="hold">
                                          <p:stCondLst>
                                            <p:cond delay="768"/>
                                          </p:stCondLst>
                                        </p:cTn>
                                        <p:tgtEl>
                                          <p:spTgt spid="2"/>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checkerboard(across)">
                                      <p:cBhvr>
                                        <p:cTn id="18" dur="500"/>
                                        <p:tgtEl>
                                          <p:spTgt spid="4">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Effect transition="in" filter="checkerboard(across)">
                                      <p:cBhvr>
                                        <p:cTn id="23"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277813"/>
            <a:ext cx="8229600" cy="8477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4400" b="1" i="0" u="none" strike="noStrike" kern="1200" cap="none" spc="0" normalizeH="0" baseline="0" noProof="0" dirty="0" smtClean="0">
                <a:ln>
                  <a:noFill/>
                </a:ln>
                <a:solidFill>
                  <a:schemeClr val="accent4">
                    <a:lumMod val="75000"/>
                  </a:schemeClr>
                </a:solidFill>
                <a:effectLst>
                  <a:outerShdw blurRad="38100" dist="38100" dir="2700000" algn="tl">
                    <a:srgbClr val="000000">
                      <a:alpha val="43137"/>
                    </a:srgbClr>
                  </a:outerShdw>
                </a:effectLst>
                <a:uLnTx/>
                <a:uFillTx/>
                <a:latin typeface="+mj-lt"/>
                <a:ea typeface="+mj-ea"/>
                <a:cs typeface="+mj-cs"/>
              </a:rPr>
              <a:t>КУКЛЫ-ВЕЛИКАНЫ</a:t>
            </a:r>
          </a:p>
        </p:txBody>
      </p:sp>
      <p:pic>
        <p:nvPicPr>
          <p:cNvPr id="3" name="Picture 4" descr="P1010011"/>
          <p:cNvPicPr>
            <a:picLocks noChangeAspect="1" noChangeArrowheads="1"/>
          </p:cNvPicPr>
          <p:nvPr/>
        </p:nvPicPr>
        <p:blipFill>
          <a:blip r:embed="rId2" cstate="print"/>
          <a:srcRect/>
          <a:stretch>
            <a:fillRect/>
          </a:stretch>
        </p:blipFill>
        <p:spPr bwMode="auto">
          <a:xfrm>
            <a:off x="1115616" y="1412775"/>
            <a:ext cx="3888432" cy="5183909"/>
          </a:xfrm>
          <a:prstGeom prst="rect">
            <a:avLst/>
          </a:prstGeom>
          <a:noFill/>
          <a:ln w="9525">
            <a:noFill/>
            <a:miter lim="800000"/>
            <a:headEnd/>
            <a:tailEnd/>
          </a:ln>
        </p:spPr>
      </p:pic>
      <p:sp>
        <p:nvSpPr>
          <p:cNvPr id="4" name="Text Box 6"/>
          <p:cNvSpPr txBox="1">
            <a:spLocks noChangeArrowheads="1"/>
          </p:cNvSpPr>
          <p:nvPr/>
        </p:nvSpPr>
        <p:spPr bwMode="auto">
          <a:xfrm>
            <a:off x="5940425" y="1196975"/>
            <a:ext cx="2663825" cy="2647950"/>
          </a:xfrm>
          <a:prstGeom prst="rect">
            <a:avLst/>
          </a:prstGeom>
          <a:noFill/>
          <a:ln w="9525">
            <a:noFill/>
            <a:miter lim="800000"/>
            <a:headEnd/>
            <a:tailEnd/>
          </a:ln>
        </p:spPr>
        <p:txBody>
          <a:bodyPr>
            <a:spAutoFit/>
          </a:bodyPr>
          <a:lstStyle/>
          <a:p>
            <a:pPr>
              <a:spcBef>
                <a:spcPct val="50000"/>
              </a:spcBef>
            </a:pPr>
            <a:r>
              <a:rPr lang="ru-RU" sz="2400" dirty="0"/>
              <a:t>Используются в уличных представлениях. Часто имеют большую голову, передвигаются на ходулях.</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68" decel="100000"/>
                                        <p:tgtEl>
                                          <p:spTgt spid="2"/>
                                        </p:tgtEl>
                                      </p:cBhvr>
                                    </p:animEffect>
                                    <p:animScale>
                                      <p:cBhvr>
                                        <p:cTn id="8" dur="768" decel="100000"/>
                                        <p:tgtEl>
                                          <p:spTgt spid="2"/>
                                        </p:tgtEl>
                                      </p:cBhvr>
                                      <p:from x="10000" y="10000"/>
                                      <p:to x="200000" y="450000"/>
                                    </p:animScale>
                                    <p:animScale>
                                      <p:cBhvr>
                                        <p:cTn id="9" dur="1230" accel="100000" fill="hold">
                                          <p:stCondLst>
                                            <p:cond delay="768"/>
                                          </p:stCondLst>
                                        </p:cTn>
                                        <p:tgtEl>
                                          <p:spTgt spid="2"/>
                                        </p:tgtEl>
                                      </p:cBhvr>
                                      <p:from x="200000" y="450000"/>
                                      <p:to x="100000" y="100000"/>
                                    </p:animScale>
                                    <p:set>
                                      <p:cBhvr>
                                        <p:cTn id="10" dur="768" fill="hold"/>
                                        <p:tgtEl>
                                          <p:spTgt spid="2"/>
                                        </p:tgtEl>
                                        <p:attrNameLst>
                                          <p:attrName>ppt_x</p:attrName>
                                        </p:attrNameLst>
                                      </p:cBhvr>
                                      <p:to>
                                        <p:strVal val="(0.5)"/>
                                      </p:to>
                                    </p:set>
                                    <p:anim from="(0.5)" to="(#ppt_x)" calcmode="lin" valueType="num">
                                      <p:cBhvr>
                                        <p:cTn id="11" dur="1230" accel="100000" fill="hold">
                                          <p:stCondLst>
                                            <p:cond delay="768"/>
                                          </p:stCondLst>
                                        </p:cTn>
                                        <p:tgtEl>
                                          <p:spTgt spid="2"/>
                                        </p:tgtEl>
                                        <p:attrNameLst>
                                          <p:attrName>ppt_x</p:attrName>
                                        </p:attrNameLst>
                                      </p:cBhvr>
                                    </p:anim>
                                    <p:set>
                                      <p:cBhvr>
                                        <p:cTn id="12" dur="768" fill="hold"/>
                                        <p:tgtEl>
                                          <p:spTgt spid="2"/>
                                        </p:tgtEl>
                                        <p:attrNameLst>
                                          <p:attrName>ppt_y</p:attrName>
                                        </p:attrNameLst>
                                      </p:cBhvr>
                                      <p:to>
                                        <p:strVal val="(#ppt_y+0.4)"/>
                                      </p:to>
                                    </p:set>
                                    <p:anim from="(#ppt_y+0.4)" to="(#ppt_y)" calcmode="lin" valueType="num">
                                      <p:cBhvr>
                                        <p:cTn id="13" dur="1230" accel="100000" fill="hold">
                                          <p:stCondLst>
                                            <p:cond delay="768"/>
                                          </p:stCondLst>
                                        </p:cTn>
                                        <p:tgtEl>
                                          <p:spTgt spid="2"/>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ppt_x"/>
                                          </p:val>
                                        </p:tav>
                                        <p:tav tm="100000">
                                          <p:val>
                                            <p:strVal val="#ppt_x"/>
                                          </p:val>
                                        </p:tav>
                                      </p:tavLst>
                                    </p:anim>
                                    <p:anim calcmode="lin" valueType="num">
                                      <p:cBhvr additive="base">
                                        <p:cTn id="1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checkerboard(across)">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55576" y="2276872"/>
            <a:ext cx="7772400" cy="1470025"/>
          </a:xfrm>
        </p:spPr>
        <p:txBody>
          <a:bodyPr>
            <a:noAutofit/>
          </a:bodyPr>
          <a:lstStyle/>
          <a:p>
            <a:r>
              <a:rPr lang="ru-RU" sz="9600" b="1" dirty="0" smtClean="0">
                <a:solidFill>
                  <a:schemeClr val="accent4">
                    <a:lumMod val="75000"/>
                  </a:schemeClr>
                </a:solidFill>
              </a:rPr>
              <a:t>Спасибо за внимание!!!</a:t>
            </a:r>
            <a:endParaRPr lang="ru-RU" sz="9600" b="1" dirty="0">
              <a:solidFill>
                <a:schemeClr val="accent4">
                  <a:lumMod val="75000"/>
                </a:schemeClr>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txBox="1">
            <a:spLocks noChangeArrowheads="1"/>
          </p:cNvSpPr>
          <p:nvPr/>
        </p:nvSpPr>
        <p:spPr>
          <a:xfrm>
            <a:off x="323528" y="260648"/>
            <a:ext cx="8229600" cy="11398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4400" b="1" i="0" u="none" strike="noStrike" kern="1200" cap="none" spc="0" normalizeH="0" baseline="0" noProof="0" dirty="0" smtClean="0">
                <a:ln>
                  <a:noFill/>
                </a:ln>
                <a:solidFill>
                  <a:schemeClr val="accent4">
                    <a:lumMod val="75000"/>
                  </a:schemeClr>
                </a:solidFill>
                <a:effectLst>
                  <a:outerShdw blurRad="38100" dist="38100" dir="2700000" algn="tl">
                    <a:srgbClr val="000000">
                      <a:alpha val="43137"/>
                    </a:srgbClr>
                  </a:outerShdw>
                </a:effectLst>
                <a:uLnTx/>
                <a:uFillTx/>
                <a:latin typeface="+mj-lt"/>
                <a:ea typeface="+mj-ea"/>
                <a:cs typeface="+mj-cs"/>
              </a:rPr>
              <a:t>ТИПЫ ТЕАТРОВ</a:t>
            </a:r>
          </a:p>
        </p:txBody>
      </p:sp>
      <p:sp>
        <p:nvSpPr>
          <p:cNvPr id="3" name="Text Box 12"/>
          <p:cNvSpPr txBox="1">
            <a:spLocks noChangeArrowheads="1"/>
          </p:cNvSpPr>
          <p:nvPr/>
        </p:nvSpPr>
        <p:spPr bwMode="auto">
          <a:xfrm>
            <a:off x="3059832" y="1628800"/>
            <a:ext cx="3312368" cy="461665"/>
          </a:xfrm>
          <a:prstGeom prst="rect">
            <a:avLst/>
          </a:prstGeom>
          <a:noFill/>
          <a:ln w="9525">
            <a:noFill/>
            <a:miter lim="800000"/>
            <a:headEnd/>
            <a:tailEnd/>
          </a:ln>
        </p:spPr>
        <p:txBody>
          <a:bodyPr wrap="square">
            <a:spAutoFit/>
          </a:bodyPr>
          <a:lstStyle/>
          <a:p>
            <a:pPr>
              <a:spcBef>
                <a:spcPct val="50000"/>
              </a:spcBef>
            </a:pPr>
            <a:r>
              <a:rPr lang="ru-RU" sz="2400" b="1" dirty="0"/>
              <a:t>КУКОЛЬНЫЙ ТЕАТР</a:t>
            </a:r>
          </a:p>
        </p:txBody>
      </p:sp>
      <p:sp>
        <p:nvSpPr>
          <p:cNvPr id="4" name="Text Box 13"/>
          <p:cNvSpPr txBox="1">
            <a:spLocks noChangeArrowheads="1"/>
          </p:cNvSpPr>
          <p:nvPr/>
        </p:nvSpPr>
        <p:spPr bwMode="auto">
          <a:xfrm>
            <a:off x="179512" y="1268760"/>
            <a:ext cx="2664296" cy="461665"/>
          </a:xfrm>
          <a:prstGeom prst="rect">
            <a:avLst/>
          </a:prstGeom>
          <a:noFill/>
          <a:ln w="9525">
            <a:noFill/>
            <a:miter lim="800000"/>
            <a:headEnd/>
            <a:tailEnd/>
          </a:ln>
        </p:spPr>
        <p:txBody>
          <a:bodyPr wrap="square">
            <a:spAutoFit/>
          </a:bodyPr>
          <a:lstStyle/>
          <a:p>
            <a:pPr>
              <a:spcBef>
                <a:spcPct val="50000"/>
              </a:spcBef>
            </a:pPr>
            <a:r>
              <a:rPr lang="ru-RU" sz="2400" b="1" dirty="0" smtClean="0"/>
              <a:t>ДРАМАТИЧЕСКИЙ</a:t>
            </a:r>
            <a:endParaRPr lang="ru-RU" sz="2400" b="1" dirty="0"/>
          </a:p>
        </p:txBody>
      </p:sp>
      <p:sp>
        <p:nvSpPr>
          <p:cNvPr id="7" name="Text Box 17"/>
          <p:cNvSpPr txBox="1">
            <a:spLocks noChangeArrowheads="1"/>
          </p:cNvSpPr>
          <p:nvPr/>
        </p:nvSpPr>
        <p:spPr bwMode="auto">
          <a:xfrm>
            <a:off x="179512" y="4221088"/>
            <a:ext cx="3816424" cy="461665"/>
          </a:xfrm>
          <a:prstGeom prst="rect">
            <a:avLst/>
          </a:prstGeom>
          <a:noFill/>
          <a:ln w="9525">
            <a:noFill/>
            <a:miter lim="800000"/>
            <a:headEnd/>
            <a:tailEnd/>
          </a:ln>
        </p:spPr>
        <p:txBody>
          <a:bodyPr wrap="square">
            <a:spAutoFit/>
          </a:bodyPr>
          <a:lstStyle/>
          <a:p>
            <a:pPr>
              <a:spcBef>
                <a:spcPct val="50000"/>
              </a:spcBef>
            </a:pPr>
            <a:r>
              <a:rPr lang="ru-RU" sz="2400" b="1" dirty="0"/>
              <a:t>ТЕАТР ОПЕРЫ </a:t>
            </a:r>
            <a:r>
              <a:rPr lang="ru-RU" sz="2400" b="1" dirty="0" smtClean="0"/>
              <a:t>И БАЛЕТА</a:t>
            </a:r>
            <a:endParaRPr lang="ru-RU" sz="2400" b="1" dirty="0"/>
          </a:p>
        </p:txBody>
      </p:sp>
      <p:sp>
        <p:nvSpPr>
          <p:cNvPr id="10" name="Text Box 16"/>
          <p:cNvSpPr txBox="1">
            <a:spLocks noChangeArrowheads="1"/>
          </p:cNvSpPr>
          <p:nvPr/>
        </p:nvSpPr>
        <p:spPr bwMode="auto">
          <a:xfrm>
            <a:off x="6372200" y="1196752"/>
            <a:ext cx="2520975" cy="461665"/>
          </a:xfrm>
          <a:prstGeom prst="rect">
            <a:avLst/>
          </a:prstGeom>
          <a:noFill/>
          <a:ln w="9525">
            <a:noFill/>
            <a:miter lim="800000"/>
            <a:headEnd/>
            <a:tailEnd/>
          </a:ln>
        </p:spPr>
        <p:txBody>
          <a:bodyPr wrap="square">
            <a:spAutoFit/>
          </a:bodyPr>
          <a:lstStyle/>
          <a:p>
            <a:pPr>
              <a:spcBef>
                <a:spcPct val="50000"/>
              </a:spcBef>
            </a:pPr>
            <a:r>
              <a:rPr lang="ru-RU" sz="2400" b="1" dirty="0"/>
              <a:t>ТЕАТР КОМЕДИИ</a:t>
            </a:r>
          </a:p>
        </p:txBody>
      </p:sp>
      <p:pic>
        <p:nvPicPr>
          <p:cNvPr id="14" name="Рисунок 13" descr="choice_event6-1.jpg"/>
          <p:cNvPicPr>
            <a:picLocks noChangeAspect="1"/>
          </p:cNvPicPr>
          <p:nvPr/>
        </p:nvPicPr>
        <p:blipFill>
          <a:blip r:embed="rId2" cstate="print"/>
          <a:stretch>
            <a:fillRect/>
          </a:stretch>
        </p:blipFill>
        <p:spPr>
          <a:xfrm>
            <a:off x="179512" y="1772816"/>
            <a:ext cx="2016224" cy="2286000"/>
          </a:xfrm>
          <a:prstGeom prst="rect">
            <a:avLst/>
          </a:prstGeom>
        </p:spPr>
      </p:pic>
      <p:pic>
        <p:nvPicPr>
          <p:cNvPr id="15" name="Рисунок 14" descr="70997-11_3.jpg"/>
          <p:cNvPicPr>
            <a:picLocks noChangeAspect="1"/>
          </p:cNvPicPr>
          <p:nvPr/>
        </p:nvPicPr>
        <p:blipFill>
          <a:blip r:embed="rId3" cstate="print"/>
          <a:stretch>
            <a:fillRect/>
          </a:stretch>
        </p:blipFill>
        <p:spPr>
          <a:xfrm>
            <a:off x="3419872" y="4077072"/>
            <a:ext cx="2657819" cy="1996455"/>
          </a:xfrm>
          <a:prstGeom prst="rect">
            <a:avLst/>
          </a:prstGeom>
        </p:spPr>
      </p:pic>
      <p:pic>
        <p:nvPicPr>
          <p:cNvPr id="16" name="Рисунок 15" descr="Derevenskaya zhena1.jpg"/>
          <p:cNvPicPr>
            <a:picLocks noChangeAspect="1"/>
          </p:cNvPicPr>
          <p:nvPr/>
        </p:nvPicPr>
        <p:blipFill>
          <a:blip r:embed="rId4" cstate="print"/>
          <a:stretch>
            <a:fillRect/>
          </a:stretch>
        </p:blipFill>
        <p:spPr>
          <a:xfrm>
            <a:off x="6588224" y="1628800"/>
            <a:ext cx="2267744" cy="1619169"/>
          </a:xfrm>
          <a:prstGeom prst="rect">
            <a:avLst/>
          </a:prstGeom>
        </p:spPr>
      </p:pic>
      <p:sp>
        <p:nvSpPr>
          <p:cNvPr id="17" name="Text Box 16"/>
          <p:cNvSpPr txBox="1">
            <a:spLocks noChangeArrowheads="1"/>
          </p:cNvSpPr>
          <p:nvPr/>
        </p:nvSpPr>
        <p:spPr bwMode="auto">
          <a:xfrm>
            <a:off x="6300192" y="3429000"/>
            <a:ext cx="2520975" cy="461665"/>
          </a:xfrm>
          <a:prstGeom prst="rect">
            <a:avLst/>
          </a:prstGeom>
          <a:noFill/>
          <a:ln w="9525">
            <a:noFill/>
            <a:miter lim="800000"/>
            <a:headEnd/>
            <a:tailEnd/>
          </a:ln>
        </p:spPr>
        <p:txBody>
          <a:bodyPr wrap="square">
            <a:spAutoFit/>
          </a:bodyPr>
          <a:lstStyle/>
          <a:p>
            <a:pPr>
              <a:spcBef>
                <a:spcPct val="50000"/>
              </a:spcBef>
            </a:pPr>
            <a:r>
              <a:rPr lang="ru-RU" sz="2400" b="1" dirty="0"/>
              <a:t>ТЕАТР </a:t>
            </a:r>
            <a:r>
              <a:rPr lang="ru-RU" sz="2400" b="1" dirty="0" smtClean="0"/>
              <a:t>ТЕНЕЙ</a:t>
            </a:r>
            <a:endParaRPr lang="ru-RU" sz="2400" b="1" dirty="0"/>
          </a:p>
        </p:txBody>
      </p:sp>
      <p:pic>
        <p:nvPicPr>
          <p:cNvPr id="18" name="Рисунок 17" descr="111653260_pPzUb5L6hk0.jpg"/>
          <p:cNvPicPr>
            <a:picLocks noChangeAspect="1"/>
          </p:cNvPicPr>
          <p:nvPr/>
        </p:nvPicPr>
        <p:blipFill>
          <a:blip r:embed="rId5" cstate="print"/>
          <a:stretch>
            <a:fillRect/>
          </a:stretch>
        </p:blipFill>
        <p:spPr>
          <a:xfrm>
            <a:off x="6156176" y="3789040"/>
            <a:ext cx="2733571" cy="2348880"/>
          </a:xfrm>
          <a:prstGeom prst="rect">
            <a:avLst/>
          </a:prstGeom>
        </p:spPr>
      </p:pic>
      <p:pic>
        <p:nvPicPr>
          <p:cNvPr id="5" name="Picture 2"/>
          <p:cNvPicPr>
            <a:picLocks noChangeAspect="1" noChangeArrowheads="1"/>
          </p:cNvPicPr>
          <p:nvPr/>
        </p:nvPicPr>
        <p:blipFill>
          <a:blip r:embed="rId6" cstate="print"/>
          <a:srcRect/>
          <a:stretch>
            <a:fillRect/>
          </a:stretch>
        </p:blipFill>
        <p:spPr bwMode="auto">
          <a:xfrm>
            <a:off x="3059832" y="2060848"/>
            <a:ext cx="2730500" cy="1828800"/>
          </a:xfrm>
          <a:prstGeom prst="rect">
            <a:avLst/>
          </a:prstGeom>
          <a:noFill/>
          <a:ln w="9525">
            <a:noFill/>
            <a:miter lim="800000"/>
            <a:headEnd/>
            <a:tailEnd/>
          </a:ln>
          <a:effectLst/>
        </p:spPr>
      </p:pic>
      <p:pic>
        <p:nvPicPr>
          <p:cNvPr id="1027" name="Picture 3"/>
          <p:cNvPicPr>
            <a:picLocks noChangeAspect="1" noChangeArrowheads="1"/>
          </p:cNvPicPr>
          <p:nvPr/>
        </p:nvPicPr>
        <p:blipFill>
          <a:blip r:embed="rId7" cstate="print"/>
          <a:srcRect/>
          <a:stretch>
            <a:fillRect/>
          </a:stretch>
        </p:blipFill>
        <p:spPr bwMode="auto">
          <a:xfrm>
            <a:off x="323528" y="4581128"/>
            <a:ext cx="2930922" cy="198884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68" decel="100000"/>
                                        <p:tgtEl>
                                          <p:spTgt spid="2"/>
                                        </p:tgtEl>
                                      </p:cBhvr>
                                    </p:animEffect>
                                    <p:animScale>
                                      <p:cBhvr>
                                        <p:cTn id="8" dur="768" decel="100000"/>
                                        <p:tgtEl>
                                          <p:spTgt spid="2"/>
                                        </p:tgtEl>
                                      </p:cBhvr>
                                      <p:from x="10000" y="10000"/>
                                      <p:to x="200000" y="450000"/>
                                    </p:animScale>
                                    <p:animScale>
                                      <p:cBhvr>
                                        <p:cTn id="9" dur="1230" accel="100000" fill="hold">
                                          <p:stCondLst>
                                            <p:cond delay="768"/>
                                          </p:stCondLst>
                                        </p:cTn>
                                        <p:tgtEl>
                                          <p:spTgt spid="2"/>
                                        </p:tgtEl>
                                      </p:cBhvr>
                                      <p:from x="200000" y="450000"/>
                                      <p:to x="100000" y="100000"/>
                                    </p:animScale>
                                    <p:set>
                                      <p:cBhvr>
                                        <p:cTn id="10" dur="768" fill="hold"/>
                                        <p:tgtEl>
                                          <p:spTgt spid="2"/>
                                        </p:tgtEl>
                                        <p:attrNameLst>
                                          <p:attrName>ppt_x</p:attrName>
                                        </p:attrNameLst>
                                      </p:cBhvr>
                                      <p:to>
                                        <p:strVal val="(0.5)"/>
                                      </p:to>
                                    </p:set>
                                    <p:anim from="(0.5)" to="(#ppt_x)" calcmode="lin" valueType="num">
                                      <p:cBhvr>
                                        <p:cTn id="11" dur="1230" accel="100000" fill="hold">
                                          <p:stCondLst>
                                            <p:cond delay="768"/>
                                          </p:stCondLst>
                                        </p:cTn>
                                        <p:tgtEl>
                                          <p:spTgt spid="2"/>
                                        </p:tgtEl>
                                        <p:attrNameLst>
                                          <p:attrName>ppt_x</p:attrName>
                                        </p:attrNameLst>
                                      </p:cBhvr>
                                    </p:anim>
                                    <p:set>
                                      <p:cBhvr>
                                        <p:cTn id="12" dur="768" fill="hold"/>
                                        <p:tgtEl>
                                          <p:spTgt spid="2"/>
                                        </p:tgtEl>
                                        <p:attrNameLst>
                                          <p:attrName>ppt_y</p:attrName>
                                        </p:attrNameLst>
                                      </p:cBhvr>
                                      <p:to>
                                        <p:strVal val="(#ppt_y+0.4)"/>
                                      </p:to>
                                    </p:set>
                                    <p:anim from="(#ppt_y+0.4)" to="(#ppt_y)" calcmode="lin" valueType="num">
                                      <p:cBhvr>
                                        <p:cTn id="13" dur="1230" accel="100000" fill="hold">
                                          <p:stCondLst>
                                            <p:cond delay="768"/>
                                          </p:stCondLst>
                                        </p:cTn>
                                        <p:tgtEl>
                                          <p:spTgt spid="2"/>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diamond(in)">
                                      <p:cBhvr>
                                        <p:cTn id="18" dur="20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ox(in)">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blinds(horizontal)">
                                      <p:cBhvr>
                                        <p:cTn id="28" dur="500"/>
                                        <p:tgtEl>
                                          <p:spTgt spid="3"/>
                                        </p:tgtEl>
                                      </p:cBhvr>
                                    </p:animEffect>
                                  </p:childTnLst>
                                </p:cTn>
                              </p:par>
                            </p:childTnLst>
                          </p:cTn>
                        </p:par>
                      </p:childTnLst>
                    </p:cTn>
                  </p:par>
                  <p:par>
                    <p:cTn id="29" fill="hold">
                      <p:stCondLst>
                        <p:cond delay="indefinite"/>
                      </p:stCondLst>
                      <p:childTnLst>
                        <p:par>
                          <p:cTn id="30" fill="hold">
                            <p:stCondLst>
                              <p:cond delay="0"/>
                            </p:stCondLst>
                            <p:childTnLst>
                              <p:par>
                                <p:cTn id="31" presetID="5" presetClass="entr" presetSubtype="1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checkerboard(across)">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5" presetClass="entr" presetSubtype="10" fill="hold" grpId="0" nodeType="click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checkerboard(across)">
                                      <p:cBhvr>
                                        <p:cTn id="3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7" grpId="0"/>
      <p:bldP spid="10" grpId="0"/>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1907704" y="404664"/>
            <a:ext cx="5688632" cy="1080120"/>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ru-RU" sz="3600" b="1" i="0" u="none" strike="noStrike" kern="1200" cap="none" spc="0" normalizeH="0" baseline="0" noProof="0" dirty="0" smtClean="0">
                <a:ln>
                  <a:noFill/>
                </a:ln>
                <a:solidFill>
                  <a:schemeClr val="accent4">
                    <a:lumMod val="75000"/>
                  </a:schemeClr>
                </a:solidFill>
                <a:effectLst>
                  <a:outerShdw blurRad="38100" dist="38100" dir="2700000" algn="tl">
                    <a:srgbClr val="000000">
                      <a:alpha val="43137"/>
                    </a:srgbClr>
                  </a:outerShdw>
                </a:effectLst>
                <a:uLnTx/>
                <a:uFillTx/>
                <a:latin typeface="+mj-lt"/>
                <a:ea typeface="+mj-ea"/>
                <a:cs typeface="+mj-cs"/>
              </a:rPr>
              <a:t>ИЗ ИСТОРИИ КУКОЛЬНОГО ТЕАТРА</a:t>
            </a:r>
          </a:p>
        </p:txBody>
      </p:sp>
      <p:sp>
        <p:nvSpPr>
          <p:cNvPr id="8" name="Text Box 5"/>
          <p:cNvSpPr txBox="1">
            <a:spLocks noChangeArrowheads="1"/>
          </p:cNvSpPr>
          <p:nvPr/>
        </p:nvSpPr>
        <p:spPr bwMode="auto">
          <a:xfrm>
            <a:off x="4283968" y="1124744"/>
            <a:ext cx="4608512" cy="3323987"/>
          </a:xfrm>
          <a:prstGeom prst="rect">
            <a:avLst/>
          </a:prstGeom>
          <a:noFill/>
          <a:ln w="9525">
            <a:noFill/>
            <a:miter lim="800000"/>
            <a:headEnd/>
            <a:tailEnd/>
          </a:ln>
        </p:spPr>
        <p:txBody>
          <a:bodyPr wrap="square">
            <a:spAutoFit/>
          </a:bodyPr>
          <a:lstStyle/>
          <a:p>
            <a:r>
              <a:rPr lang="ru-RU" sz="1400" dirty="0" smtClean="0"/>
              <a:t>В старой России не было государственных кукольных театров. На ярмарках, на бульварах, в городских дворах давали маленькие представления бродячие фокусники, акробаты и кукольники. Обычно один из них крутил ручку шарманки. Под громкие звуки музыки кукольник показывал из-за маленькой ширмы, как смешной, длинноносый крикливый Петрушка бьет палкой царского офицера, который его хочет забрать в солдаты. От ловкого Петрушки доставалось и невежде-доктору, не умевшему лечить, и обманщику-торговцу.</a:t>
            </a:r>
          </a:p>
          <a:p>
            <a:r>
              <a:rPr lang="ru-RU" sz="1400" dirty="0" smtClean="0"/>
              <a:t>Жизнь народных кукольников — бродячих актеров была очень тяжелой и мало чем отличалась от жизни нищих. После представления актер-кукольник снимал шапку и протягивал ее зрителям. Кто хотел, бросал в шапку медные копейки.</a:t>
            </a:r>
            <a:endParaRPr lang="ru-RU" sz="1400" dirty="0"/>
          </a:p>
        </p:txBody>
      </p:sp>
      <p:pic>
        <p:nvPicPr>
          <p:cNvPr id="11" name="Рисунок 10" descr="p4317.jpg"/>
          <p:cNvPicPr>
            <a:picLocks noChangeAspect="1"/>
          </p:cNvPicPr>
          <p:nvPr/>
        </p:nvPicPr>
        <p:blipFill>
          <a:blip r:embed="rId2" cstate="print"/>
          <a:stretch>
            <a:fillRect/>
          </a:stretch>
        </p:blipFill>
        <p:spPr>
          <a:xfrm>
            <a:off x="179512" y="1556792"/>
            <a:ext cx="3981450" cy="5078338"/>
          </a:xfrm>
          <a:prstGeom prst="rect">
            <a:avLst/>
          </a:prstGeom>
        </p:spPr>
      </p:pic>
      <p:pic>
        <p:nvPicPr>
          <p:cNvPr id="12" name="Рисунок 11" descr="small44.jpg"/>
          <p:cNvPicPr>
            <a:picLocks noChangeAspect="1"/>
          </p:cNvPicPr>
          <p:nvPr/>
        </p:nvPicPr>
        <p:blipFill>
          <a:blip r:embed="rId3" cstate="print"/>
          <a:stretch>
            <a:fillRect/>
          </a:stretch>
        </p:blipFill>
        <p:spPr>
          <a:xfrm>
            <a:off x="5940152" y="4552436"/>
            <a:ext cx="3023332" cy="2116923"/>
          </a:xfrm>
          <a:prstGeom prst="rect">
            <a:avLst/>
          </a:prstGeom>
        </p:spPr>
      </p:pic>
      <p:pic>
        <p:nvPicPr>
          <p:cNvPr id="13" name="Рисунок 12" descr="puppet01.jpg"/>
          <p:cNvPicPr>
            <a:picLocks noChangeAspect="1"/>
          </p:cNvPicPr>
          <p:nvPr/>
        </p:nvPicPr>
        <p:blipFill>
          <a:blip r:embed="rId4" cstate="print"/>
          <a:stretch>
            <a:fillRect/>
          </a:stretch>
        </p:blipFill>
        <p:spPr>
          <a:xfrm>
            <a:off x="4211960" y="4581128"/>
            <a:ext cx="1552131" cy="205944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2268538" y="2420938"/>
            <a:ext cx="4175125" cy="1800225"/>
          </a:xfrm>
          <a:prstGeom prst="rect">
            <a:avLst/>
          </a:prstGeom>
        </p:spPr>
        <p:txBody>
          <a:bodyPr vert="horz" lIns="91440" tIns="45720" rIns="91440" bIns="45720" rtlCol="0" anchor="ctr">
            <a:normAutofit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3800" b="0" i="0" u="none" strike="noStrike" kern="1200" cap="none" spc="0" normalizeH="0" baseline="0" noProof="0" smtClean="0">
                <a:ln>
                  <a:noFill/>
                </a:ln>
                <a:solidFill>
                  <a:schemeClr val="accent2">
                    <a:lumMod val="75000"/>
                  </a:schemeClr>
                </a:solidFill>
                <a:effectLst/>
                <a:uLnTx/>
                <a:uFillTx/>
                <a:latin typeface="+mj-lt"/>
                <a:ea typeface="+mj-ea"/>
                <a:cs typeface="+mj-cs"/>
              </a:rPr>
              <a:t>ВИДЫ ТЕАТРАЛЬНЫХ КУКОЛ</a:t>
            </a:r>
            <a:endParaRPr kumimoji="0" lang="ru-RU" sz="3800" b="0" i="0" u="none" strike="noStrike" kern="1200" cap="none" spc="0" normalizeH="0" baseline="0" noProof="0" dirty="0" smtClean="0">
              <a:ln>
                <a:noFill/>
              </a:ln>
              <a:solidFill>
                <a:schemeClr val="accent2">
                  <a:lumMod val="75000"/>
                </a:schemeClr>
              </a:solidFill>
              <a:effectLst/>
              <a:uLnTx/>
              <a:uFillTx/>
              <a:latin typeface="+mj-lt"/>
              <a:ea typeface="+mj-ea"/>
              <a:cs typeface="+mj-cs"/>
            </a:endParaRPr>
          </a:p>
        </p:txBody>
      </p:sp>
      <p:sp>
        <p:nvSpPr>
          <p:cNvPr id="3" name="Text Box 4"/>
          <p:cNvSpPr txBox="1">
            <a:spLocks noChangeArrowheads="1"/>
          </p:cNvSpPr>
          <p:nvPr/>
        </p:nvSpPr>
        <p:spPr bwMode="auto">
          <a:xfrm>
            <a:off x="250825" y="1412875"/>
            <a:ext cx="1944688" cy="1015663"/>
          </a:xfrm>
          <a:prstGeom prst="rect">
            <a:avLst/>
          </a:prstGeom>
          <a:noFill/>
          <a:ln w="9525">
            <a:noFill/>
            <a:miter lim="800000"/>
            <a:headEnd/>
            <a:tailEnd/>
          </a:ln>
        </p:spPr>
        <p:txBody>
          <a:bodyPr>
            <a:spAutoFit/>
          </a:bodyPr>
          <a:lstStyle/>
          <a:p>
            <a:pPr algn="ctr">
              <a:spcBef>
                <a:spcPct val="50000"/>
              </a:spcBef>
            </a:pPr>
            <a:r>
              <a:rPr lang="ru-RU" sz="2400">
                <a:solidFill>
                  <a:schemeClr val="accent2">
                    <a:lumMod val="75000"/>
                  </a:schemeClr>
                </a:solidFill>
                <a:hlinkClick r:id="rId2" action="ppaction://hlinksldjump"/>
              </a:rPr>
              <a:t>ВЕРХОВЫЕ</a:t>
            </a:r>
          </a:p>
          <a:p>
            <a:pPr algn="ctr">
              <a:spcBef>
                <a:spcPct val="50000"/>
              </a:spcBef>
            </a:pPr>
            <a:r>
              <a:rPr lang="ru-RU" sz="2400">
                <a:solidFill>
                  <a:schemeClr val="accent2">
                    <a:lumMod val="75000"/>
                  </a:schemeClr>
                </a:solidFill>
                <a:hlinkClick r:id="rId2" action="ppaction://hlinksldjump"/>
              </a:rPr>
              <a:t>КУКЛЫ</a:t>
            </a:r>
            <a:endParaRPr lang="ru-RU" sz="2400">
              <a:solidFill>
                <a:schemeClr val="accent2">
                  <a:lumMod val="75000"/>
                </a:schemeClr>
              </a:solidFill>
            </a:endParaRPr>
          </a:p>
        </p:txBody>
      </p:sp>
      <p:sp>
        <p:nvSpPr>
          <p:cNvPr id="4" name="Text Box 5"/>
          <p:cNvSpPr txBox="1">
            <a:spLocks noChangeArrowheads="1"/>
          </p:cNvSpPr>
          <p:nvPr/>
        </p:nvSpPr>
        <p:spPr bwMode="auto">
          <a:xfrm>
            <a:off x="6659563" y="1484313"/>
            <a:ext cx="2160587" cy="1015663"/>
          </a:xfrm>
          <a:prstGeom prst="rect">
            <a:avLst/>
          </a:prstGeom>
          <a:noFill/>
          <a:ln w="9525">
            <a:noFill/>
            <a:miter lim="800000"/>
            <a:headEnd/>
            <a:tailEnd/>
          </a:ln>
        </p:spPr>
        <p:txBody>
          <a:bodyPr>
            <a:spAutoFit/>
          </a:bodyPr>
          <a:lstStyle/>
          <a:p>
            <a:pPr algn="ctr">
              <a:spcBef>
                <a:spcPct val="50000"/>
              </a:spcBef>
            </a:pPr>
            <a:r>
              <a:rPr lang="ru-RU" sz="2400">
                <a:solidFill>
                  <a:schemeClr val="accent2">
                    <a:lumMod val="75000"/>
                  </a:schemeClr>
                </a:solidFill>
                <a:hlinkClick r:id="rId3" action="ppaction://hlinksldjump"/>
              </a:rPr>
              <a:t>ТЕНЕВЫЕ </a:t>
            </a:r>
          </a:p>
          <a:p>
            <a:pPr algn="ctr">
              <a:spcBef>
                <a:spcPct val="50000"/>
              </a:spcBef>
            </a:pPr>
            <a:r>
              <a:rPr lang="ru-RU" sz="2400">
                <a:solidFill>
                  <a:schemeClr val="accent2">
                    <a:lumMod val="75000"/>
                  </a:schemeClr>
                </a:solidFill>
                <a:hlinkClick r:id="rId3" action="ppaction://hlinksldjump"/>
              </a:rPr>
              <a:t>КУКЛЫ</a:t>
            </a:r>
            <a:endParaRPr lang="ru-RU" sz="2400">
              <a:solidFill>
                <a:schemeClr val="accent2">
                  <a:lumMod val="75000"/>
                </a:schemeClr>
              </a:solidFill>
            </a:endParaRPr>
          </a:p>
        </p:txBody>
      </p:sp>
      <p:sp>
        <p:nvSpPr>
          <p:cNvPr id="5" name="Text Box 6"/>
          <p:cNvSpPr txBox="1">
            <a:spLocks noChangeArrowheads="1"/>
          </p:cNvSpPr>
          <p:nvPr/>
        </p:nvSpPr>
        <p:spPr bwMode="auto">
          <a:xfrm>
            <a:off x="3348038" y="476250"/>
            <a:ext cx="2232025" cy="457200"/>
          </a:xfrm>
          <a:prstGeom prst="rect">
            <a:avLst/>
          </a:prstGeom>
          <a:noFill/>
          <a:ln w="9525">
            <a:noFill/>
            <a:miter lim="800000"/>
            <a:headEnd/>
            <a:tailEnd/>
          </a:ln>
        </p:spPr>
        <p:txBody>
          <a:bodyPr>
            <a:spAutoFit/>
          </a:bodyPr>
          <a:lstStyle/>
          <a:p>
            <a:pPr>
              <a:spcBef>
                <a:spcPct val="50000"/>
              </a:spcBef>
            </a:pPr>
            <a:r>
              <a:rPr lang="ru-RU" sz="2400">
                <a:solidFill>
                  <a:schemeClr val="accent2">
                    <a:lumMod val="75000"/>
                  </a:schemeClr>
                </a:solidFill>
                <a:hlinkClick r:id="rId4" action="ppaction://hlinksldjump"/>
              </a:rPr>
              <a:t>МАРИОНЕТКИ</a:t>
            </a:r>
            <a:endParaRPr lang="ru-RU" sz="2400">
              <a:solidFill>
                <a:schemeClr val="accent2">
                  <a:lumMod val="75000"/>
                </a:schemeClr>
              </a:solidFill>
            </a:endParaRPr>
          </a:p>
        </p:txBody>
      </p:sp>
      <p:sp>
        <p:nvSpPr>
          <p:cNvPr id="6" name="Text Box 7"/>
          <p:cNvSpPr txBox="1">
            <a:spLocks noChangeArrowheads="1"/>
          </p:cNvSpPr>
          <p:nvPr/>
        </p:nvSpPr>
        <p:spPr bwMode="auto">
          <a:xfrm>
            <a:off x="827088" y="5157788"/>
            <a:ext cx="2736850" cy="461665"/>
          </a:xfrm>
          <a:prstGeom prst="rect">
            <a:avLst/>
          </a:prstGeom>
          <a:noFill/>
          <a:ln w="9525">
            <a:noFill/>
            <a:miter lim="800000"/>
            <a:headEnd/>
            <a:tailEnd/>
          </a:ln>
        </p:spPr>
        <p:txBody>
          <a:bodyPr>
            <a:spAutoFit/>
          </a:bodyPr>
          <a:lstStyle/>
          <a:p>
            <a:pPr algn="ctr">
              <a:spcBef>
                <a:spcPct val="50000"/>
              </a:spcBef>
            </a:pPr>
            <a:r>
              <a:rPr lang="ru-RU" sz="2400">
                <a:solidFill>
                  <a:schemeClr val="accent2">
                    <a:lumMod val="75000"/>
                  </a:schemeClr>
                </a:solidFill>
                <a:hlinkClick r:id="rId5" action="ppaction://hlinksldjump"/>
              </a:rPr>
              <a:t>КУКЛЫ-АВТОМАТЫ</a:t>
            </a:r>
            <a:endParaRPr lang="ru-RU" sz="2400">
              <a:solidFill>
                <a:schemeClr val="accent2">
                  <a:lumMod val="75000"/>
                </a:schemeClr>
              </a:solidFill>
            </a:endParaRPr>
          </a:p>
        </p:txBody>
      </p:sp>
      <p:sp>
        <p:nvSpPr>
          <p:cNvPr id="7" name="Text Box 8"/>
          <p:cNvSpPr txBox="1">
            <a:spLocks noChangeArrowheads="1"/>
          </p:cNvSpPr>
          <p:nvPr/>
        </p:nvSpPr>
        <p:spPr bwMode="auto">
          <a:xfrm>
            <a:off x="5364163" y="5229225"/>
            <a:ext cx="2520950" cy="830997"/>
          </a:xfrm>
          <a:prstGeom prst="rect">
            <a:avLst/>
          </a:prstGeom>
          <a:noFill/>
          <a:ln w="9525">
            <a:noFill/>
            <a:miter lim="800000"/>
            <a:headEnd/>
            <a:tailEnd/>
          </a:ln>
        </p:spPr>
        <p:txBody>
          <a:bodyPr>
            <a:spAutoFit/>
          </a:bodyPr>
          <a:lstStyle/>
          <a:p>
            <a:pPr algn="ctr">
              <a:spcBef>
                <a:spcPct val="50000"/>
              </a:spcBef>
            </a:pPr>
            <a:r>
              <a:rPr lang="ru-RU" sz="2400">
                <a:solidFill>
                  <a:schemeClr val="accent2">
                    <a:lumMod val="75000"/>
                  </a:schemeClr>
                </a:solidFill>
                <a:hlinkClick r:id="rId6" action="ppaction://hlinksldjump"/>
              </a:rPr>
              <a:t>КУКЛЫ-ВЕЛИКАНЫ</a:t>
            </a:r>
            <a:endParaRPr lang="ru-RU" sz="2400">
              <a:solidFill>
                <a:schemeClr val="accent2">
                  <a:lumMod val="75000"/>
                </a:schemeClr>
              </a:solidFill>
            </a:endParaRPr>
          </a:p>
        </p:txBody>
      </p:sp>
      <p:sp>
        <p:nvSpPr>
          <p:cNvPr id="8" name="AutoShape 9"/>
          <p:cNvSpPr>
            <a:spLocks noChangeArrowheads="1"/>
          </p:cNvSpPr>
          <p:nvPr/>
        </p:nvSpPr>
        <p:spPr bwMode="auto">
          <a:xfrm rot="12264805">
            <a:off x="1979613" y="2133600"/>
            <a:ext cx="976312" cy="269875"/>
          </a:xfrm>
          <a:prstGeom prst="rightArrow">
            <a:avLst>
              <a:gd name="adj1" fmla="val 50000"/>
              <a:gd name="adj2" fmla="val 90441"/>
            </a:avLst>
          </a:prstGeom>
          <a:solidFill>
            <a:schemeClr val="accent1"/>
          </a:solidFill>
          <a:ln w="9525">
            <a:solidFill>
              <a:schemeClr val="tx1"/>
            </a:solidFill>
            <a:miter lim="800000"/>
            <a:headEnd/>
            <a:tailEnd/>
          </a:ln>
        </p:spPr>
        <p:txBody>
          <a:bodyPr wrap="none" anchor="ctr"/>
          <a:lstStyle/>
          <a:p>
            <a:endParaRPr lang="ru-RU">
              <a:solidFill>
                <a:schemeClr val="accent2">
                  <a:lumMod val="75000"/>
                </a:schemeClr>
              </a:solidFill>
            </a:endParaRPr>
          </a:p>
        </p:txBody>
      </p:sp>
      <p:sp>
        <p:nvSpPr>
          <p:cNvPr id="9" name="AutoShape 10"/>
          <p:cNvSpPr>
            <a:spLocks noChangeArrowheads="1"/>
          </p:cNvSpPr>
          <p:nvPr/>
        </p:nvSpPr>
        <p:spPr bwMode="auto">
          <a:xfrm rot="16200000">
            <a:off x="3931445" y="1405731"/>
            <a:ext cx="976312" cy="269875"/>
          </a:xfrm>
          <a:prstGeom prst="rightArrow">
            <a:avLst>
              <a:gd name="adj1" fmla="val 50000"/>
              <a:gd name="adj2" fmla="val 90441"/>
            </a:avLst>
          </a:prstGeom>
          <a:solidFill>
            <a:schemeClr val="accent1"/>
          </a:solidFill>
          <a:ln w="9525">
            <a:solidFill>
              <a:schemeClr val="tx1"/>
            </a:solidFill>
            <a:miter lim="800000"/>
            <a:headEnd/>
            <a:tailEnd/>
          </a:ln>
        </p:spPr>
        <p:txBody>
          <a:bodyPr wrap="none" anchor="ctr"/>
          <a:lstStyle/>
          <a:p>
            <a:endParaRPr lang="ru-RU">
              <a:solidFill>
                <a:schemeClr val="accent2">
                  <a:lumMod val="75000"/>
                </a:schemeClr>
              </a:solidFill>
            </a:endParaRPr>
          </a:p>
        </p:txBody>
      </p:sp>
      <p:sp>
        <p:nvSpPr>
          <p:cNvPr id="10" name="AutoShape 11"/>
          <p:cNvSpPr>
            <a:spLocks noChangeArrowheads="1"/>
          </p:cNvSpPr>
          <p:nvPr/>
        </p:nvSpPr>
        <p:spPr bwMode="auto">
          <a:xfrm rot="19701031">
            <a:off x="6084888" y="2276475"/>
            <a:ext cx="976312" cy="269875"/>
          </a:xfrm>
          <a:prstGeom prst="rightArrow">
            <a:avLst>
              <a:gd name="adj1" fmla="val 50000"/>
              <a:gd name="adj2" fmla="val 90441"/>
            </a:avLst>
          </a:prstGeom>
          <a:solidFill>
            <a:schemeClr val="accent1"/>
          </a:solidFill>
          <a:ln w="9525">
            <a:solidFill>
              <a:schemeClr val="tx1"/>
            </a:solidFill>
            <a:miter lim="800000"/>
            <a:headEnd/>
            <a:tailEnd/>
          </a:ln>
        </p:spPr>
        <p:txBody>
          <a:bodyPr wrap="none" anchor="ctr"/>
          <a:lstStyle/>
          <a:p>
            <a:endParaRPr lang="ru-RU">
              <a:solidFill>
                <a:schemeClr val="accent2">
                  <a:lumMod val="75000"/>
                </a:schemeClr>
              </a:solidFill>
            </a:endParaRPr>
          </a:p>
        </p:txBody>
      </p:sp>
      <p:sp>
        <p:nvSpPr>
          <p:cNvPr id="11" name="AutoShape 12"/>
          <p:cNvSpPr>
            <a:spLocks noChangeArrowheads="1"/>
          </p:cNvSpPr>
          <p:nvPr/>
        </p:nvSpPr>
        <p:spPr bwMode="auto">
          <a:xfrm rot="8381889">
            <a:off x="2484438" y="4508500"/>
            <a:ext cx="976312" cy="269875"/>
          </a:xfrm>
          <a:prstGeom prst="rightArrow">
            <a:avLst>
              <a:gd name="adj1" fmla="val 50000"/>
              <a:gd name="adj2" fmla="val 90441"/>
            </a:avLst>
          </a:prstGeom>
          <a:solidFill>
            <a:schemeClr val="accent1"/>
          </a:solidFill>
          <a:ln w="9525">
            <a:solidFill>
              <a:schemeClr val="tx1"/>
            </a:solidFill>
            <a:miter lim="800000"/>
            <a:headEnd/>
            <a:tailEnd/>
          </a:ln>
        </p:spPr>
        <p:txBody>
          <a:bodyPr wrap="none" anchor="ctr"/>
          <a:lstStyle/>
          <a:p>
            <a:endParaRPr lang="ru-RU">
              <a:solidFill>
                <a:schemeClr val="accent2">
                  <a:lumMod val="75000"/>
                </a:schemeClr>
              </a:solidFill>
            </a:endParaRPr>
          </a:p>
        </p:txBody>
      </p:sp>
      <p:sp>
        <p:nvSpPr>
          <p:cNvPr id="12" name="AutoShape 13"/>
          <p:cNvSpPr>
            <a:spLocks noChangeArrowheads="1"/>
          </p:cNvSpPr>
          <p:nvPr/>
        </p:nvSpPr>
        <p:spPr bwMode="auto">
          <a:xfrm rot="3018266">
            <a:off x="5155406" y="4502944"/>
            <a:ext cx="976313" cy="269875"/>
          </a:xfrm>
          <a:prstGeom prst="rightArrow">
            <a:avLst>
              <a:gd name="adj1" fmla="val 50000"/>
              <a:gd name="adj2" fmla="val 90441"/>
            </a:avLst>
          </a:prstGeom>
          <a:solidFill>
            <a:schemeClr val="accent1"/>
          </a:solidFill>
          <a:ln w="9525">
            <a:solidFill>
              <a:schemeClr val="tx1"/>
            </a:solidFill>
            <a:miter lim="800000"/>
            <a:headEnd/>
            <a:tailEnd/>
          </a:ln>
        </p:spPr>
        <p:txBody>
          <a:bodyPr wrap="none" anchor="ctr"/>
          <a:lstStyle/>
          <a:p>
            <a:endParaRPr lang="ru-RU">
              <a:solidFill>
                <a:schemeClr val="accent2">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2"/>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checkerboard(across)">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checkerboard(across)">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5" presetClass="entr" presetSubtype="10"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checkerboard(across)">
                                      <p:cBhvr>
                                        <p:cTn id="39" dur="500"/>
                                        <p:tgtEl>
                                          <p:spTgt spid="4"/>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5" presetClass="entr" presetSubtype="10" fill="hold" grpId="0" nodeType="clickEffect">
                                  <p:stCondLst>
                                    <p:cond delay="0"/>
                                  </p:stCondLst>
                                  <p:childTnLst>
                                    <p:set>
                                      <p:cBhvr>
                                        <p:cTn id="49" dur="1" fill="hold">
                                          <p:stCondLst>
                                            <p:cond delay="0"/>
                                          </p:stCondLst>
                                        </p:cTn>
                                        <p:tgtEl>
                                          <p:spTgt spid="7"/>
                                        </p:tgtEl>
                                        <p:attrNameLst>
                                          <p:attrName>style.visibility</p:attrName>
                                        </p:attrNameLst>
                                      </p:cBhvr>
                                      <p:to>
                                        <p:strVal val="visible"/>
                                      </p:to>
                                    </p:set>
                                    <p:animEffect transition="in" filter="checkerboard(across)">
                                      <p:cBhvr>
                                        <p:cTn id="50" dur="500"/>
                                        <p:tgtEl>
                                          <p:spTgt spid="7"/>
                                        </p:tgtEl>
                                      </p:cBhvr>
                                    </p:animEffect>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additive="base">
                                        <p:cTn id="55" dur="500" fill="hold"/>
                                        <p:tgtEl>
                                          <p:spTgt spid="11"/>
                                        </p:tgtEl>
                                        <p:attrNameLst>
                                          <p:attrName>ppt_x</p:attrName>
                                        </p:attrNameLst>
                                      </p:cBhvr>
                                      <p:tavLst>
                                        <p:tav tm="0">
                                          <p:val>
                                            <p:strVal val="#ppt_x"/>
                                          </p:val>
                                        </p:tav>
                                        <p:tav tm="100000">
                                          <p:val>
                                            <p:strVal val="#ppt_x"/>
                                          </p:val>
                                        </p:tav>
                                      </p:tavLst>
                                    </p:anim>
                                    <p:anim calcmode="lin" valueType="num">
                                      <p:cBhvr additive="base">
                                        <p:cTn id="5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5" presetClass="entr" presetSubtype="10" fill="hold" grpId="0" nodeType="clickEffect">
                                  <p:stCondLst>
                                    <p:cond delay="0"/>
                                  </p:stCondLst>
                                  <p:childTnLst>
                                    <p:set>
                                      <p:cBhvr>
                                        <p:cTn id="60" dur="1" fill="hold">
                                          <p:stCondLst>
                                            <p:cond delay="0"/>
                                          </p:stCondLst>
                                        </p:cTn>
                                        <p:tgtEl>
                                          <p:spTgt spid="6"/>
                                        </p:tgtEl>
                                        <p:attrNameLst>
                                          <p:attrName>style.visibility</p:attrName>
                                        </p:attrNameLst>
                                      </p:cBhvr>
                                      <p:to>
                                        <p:strVal val="visible"/>
                                      </p:to>
                                    </p:set>
                                    <p:animEffect transition="in" filter="checkerboard(across)">
                                      <p:cBhvr>
                                        <p:cTn id="6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animBg="1"/>
      <p:bldP spid="9" grpId="0" animBg="1"/>
      <p:bldP spid="10" grpId="0" animBg="1"/>
      <p:bldP spid="11"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1412776"/>
            <a:ext cx="8229600" cy="5112568"/>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4400" b="1" i="0" u="none" strike="noStrike" kern="1200" cap="none" spc="0" normalizeH="0" baseline="0" noProof="0" dirty="0" smtClean="0">
                <a:ln>
                  <a:noFill/>
                </a:ln>
                <a:solidFill>
                  <a:schemeClr val="accent4">
                    <a:lumMod val="75000"/>
                  </a:schemeClr>
                </a:solidFill>
                <a:effectLst>
                  <a:outerShdw blurRad="38100" dist="38100" dir="2700000" algn="tl">
                    <a:srgbClr val="000000">
                      <a:alpha val="43137"/>
                    </a:srgbClr>
                  </a:outerShdw>
                </a:effectLst>
                <a:uLnTx/>
                <a:uFillTx/>
                <a:latin typeface="+mj-lt"/>
                <a:ea typeface="+mj-ea"/>
                <a:cs typeface="+mj-cs"/>
              </a:rPr>
              <a:t>ВЕРХОВЫЕ КУКЛЫ</a:t>
            </a:r>
            <a:r>
              <a:rPr kumimoji="0" lang="ru-RU" sz="1400" b="1" i="0" u="none" strike="noStrike" kern="1200" cap="none" spc="0" normalizeH="0" baseline="0" noProof="0" dirty="0" smtClean="0">
                <a:ln>
                  <a:noFill/>
                </a:ln>
                <a:solidFill>
                  <a:schemeClr val="accent4">
                    <a:lumMod val="75000"/>
                  </a:schemeClr>
                </a:solidFill>
                <a:effectLst>
                  <a:outerShdw blurRad="38100" dist="38100" dir="2700000" algn="tl">
                    <a:srgbClr val="000000">
                      <a:alpha val="43137"/>
                    </a:srgbClr>
                  </a:outerShdw>
                </a:effectLst>
                <a:uLnTx/>
                <a:uFillTx/>
                <a:latin typeface="+mj-lt"/>
                <a:ea typeface="+mj-ea"/>
                <a:cs typeface="+mj-cs"/>
              </a:rPr>
              <a:t/>
            </a:r>
            <a:br>
              <a:rPr kumimoji="0" lang="ru-RU" sz="1400" b="1" i="0" u="none" strike="noStrike" kern="1200" cap="none" spc="0" normalizeH="0" baseline="0" noProof="0" dirty="0" smtClean="0">
                <a:ln>
                  <a:noFill/>
                </a:ln>
                <a:solidFill>
                  <a:schemeClr val="accent4">
                    <a:lumMod val="75000"/>
                  </a:schemeClr>
                </a:solidFill>
                <a:effectLst>
                  <a:outerShdw blurRad="38100" dist="38100" dir="2700000" algn="tl">
                    <a:srgbClr val="000000">
                      <a:alpha val="43137"/>
                    </a:srgbClr>
                  </a:outerShdw>
                </a:effectLst>
                <a:uLnTx/>
                <a:uFillTx/>
                <a:latin typeface="+mj-lt"/>
                <a:ea typeface="+mj-ea"/>
                <a:cs typeface="+mj-cs"/>
              </a:rPr>
            </a:br>
            <a:r>
              <a:rPr kumimoji="0" lang="ru-RU" sz="1400" b="1" i="0" u="none" strike="noStrike" kern="1200" cap="none" spc="0" normalizeH="0" baseline="0" noProof="0" dirty="0" smtClean="0">
                <a:ln>
                  <a:noFill/>
                </a:ln>
                <a:solidFill>
                  <a:schemeClr val="accent4">
                    <a:lumMod val="75000"/>
                  </a:schemeClr>
                </a:solidFill>
                <a:effectLst>
                  <a:outerShdw blurRad="38100" dist="38100" dir="2700000" algn="tl">
                    <a:srgbClr val="000000">
                      <a:alpha val="43137"/>
                    </a:srgbClr>
                  </a:outerShdw>
                </a:effectLst>
                <a:uLnTx/>
                <a:uFillTx/>
                <a:latin typeface="+mj-lt"/>
                <a:ea typeface="+mj-ea"/>
                <a:cs typeface="+mj-cs"/>
              </a:rPr>
              <a:t>НАД ШИРМОЙ</a:t>
            </a:r>
            <a:endParaRPr kumimoji="0" lang="ru-RU" sz="4400" b="1" i="0" u="none" strike="noStrike" kern="1200" cap="none" spc="0" normalizeH="0" baseline="0" noProof="0" dirty="0" smtClean="0">
              <a:ln>
                <a:noFill/>
              </a:ln>
              <a:solidFill>
                <a:schemeClr val="accent4">
                  <a:lumMod val="75000"/>
                </a:schemeClr>
              </a:solidFill>
              <a:effectLst>
                <a:outerShdw blurRad="38100" dist="38100" dir="2700000" algn="tl">
                  <a:srgbClr val="000000">
                    <a:alpha val="43137"/>
                  </a:srgbClr>
                </a:outerShdw>
              </a:effectLst>
              <a:uLnTx/>
              <a:uFillTx/>
              <a:latin typeface="+mj-lt"/>
              <a:ea typeface="+mj-ea"/>
              <a:cs typeface="+mj-cs"/>
            </a:endParaRPr>
          </a:p>
        </p:txBody>
      </p:sp>
      <p:sp>
        <p:nvSpPr>
          <p:cNvPr id="3" name="Text Box 17"/>
          <p:cNvSpPr txBox="1">
            <a:spLocks noChangeArrowheads="1"/>
          </p:cNvSpPr>
          <p:nvPr/>
        </p:nvSpPr>
        <p:spPr bwMode="auto">
          <a:xfrm>
            <a:off x="611560" y="1772981"/>
            <a:ext cx="1871662" cy="1431161"/>
          </a:xfrm>
          <a:prstGeom prst="rect">
            <a:avLst/>
          </a:prstGeom>
          <a:noFill/>
          <a:ln w="9525">
            <a:noFill/>
            <a:miter lim="800000"/>
            <a:headEnd/>
            <a:tailEnd/>
          </a:ln>
        </p:spPr>
        <p:txBody>
          <a:bodyPr wrap="square">
            <a:spAutoFit/>
          </a:bodyPr>
          <a:lstStyle/>
          <a:p>
            <a:pPr>
              <a:spcBef>
                <a:spcPct val="50000"/>
              </a:spcBef>
            </a:pPr>
            <a:r>
              <a:rPr lang="ru-RU" sz="2400" dirty="0"/>
              <a:t>ТРОСТЕВАЯ</a:t>
            </a:r>
            <a:endParaRPr lang="ru-RU" sz="1400" dirty="0"/>
          </a:p>
          <a:p>
            <a:pPr algn="ctr">
              <a:spcBef>
                <a:spcPct val="50000"/>
              </a:spcBef>
            </a:pPr>
            <a:r>
              <a:rPr lang="ru-RU" sz="1400" dirty="0"/>
              <a:t>Управляется одним или несколькими актёрами с помощью тростей</a:t>
            </a:r>
            <a:endParaRPr lang="ru-RU" sz="2400" dirty="0"/>
          </a:p>
        </p:txBody>
      </p:sp>
      <p:sp>
        <p:nvSpPr>
          <p:cNvPr id="4" name="Text Box 16"/>
          <p:cNvSpPr txBox="1">
            <a:spLocks noChangeArrowheads="1"/>
          </p:cNvSpPr>
          <p:nvPr/>
        </p:nvSpPr>
        <p:spPr bwMode="auto">
          <a:xfrm>
            <a:off x="3347864" y="3068960"/>
            <a:ext cx="2303462" cy="1000274"/>
          </a:xfrm>
          <a:prstGeom prst="rect">
            <a:avLst/>
          </a:prstGeom>
          <a:noFill/>
          <a:ln w="9525">
            <a:noFill/>
            <a:miter lim="800000"/>
            <a:headEnd/>
            <a:tailEnd/>
          </a:ln>
        </p:spPr>
        <p:txBody>
          <a:bodyPr wrap="square">
            <a:spAutoFit/>
          </a:bodyPr>
          <a:lstStyle/>
          <a:p>
            <a:pPr>
              <a:spcBef>
                <a:spcPct val="50000"/>
              </a:spcBef>
            </a:pPr>
            <a:r>
              <a:rPr lang="ru-RU" sz="2400" dirty="0"/>
              <a:t>ПЕРЧАТОЧНАЯ</a:t>
            </a:r>
            <a:endParaRPr lang="ru-RU" sz="1400" dirty="0"/>
          </a:p>
          <a:p>
            <a:pPr algn="ctr">
              <a:spcBef>
                <a:spcPct val="50000"/>
              </a:spcBef>
            </a:pPr>
            <a:r>
              <a:rPr lang="ru-RU" sz="1400" dirty="0"/>
              <a:t>Управляется кистью кукловода</a:t>
            </a:r>
            <a:endParaRPr lang="ru-RU" sz="2400" dirty="0"/>
          </a:p>
        </p:txBody>
      </p:sp>
      <p:sp>
        <p:nvSpPr>
          <p:cNvPr id="5" name="Text Box 18"/>
          <p:cNvSpPr txBox="1">
            <a:spLocks noChangeArrowheads="1"/>
          </p:cNvSpPr>
          <p:nvPr/>
        </p:nvSpPr>
        <p:spPr bwMode="auto">
          <a:xfrm>
            <a:off x="6732240" y="1628800"/>
            <a:ext cx="2232248" cy="1000274"/>
          </a:xfrm>
          <a:prstGeom prst="rect">
            <a:avLst/>
          </a:prstGeom>
          <a:noFill/>
          <a:ln w="9525">
            <a:noFill/>
            <a:miter lim="800000"/>
            <a:headEnd/>
            <a:tailEnd/>
          </a:ln>
        </p:spPr>
        <p:txBody>
          <a:bodyPr wrap="square">
            <a:spAutoFit/>
          </a:bodyPr>
          <a:lstStyle/>
          <a:p>
            <a:pPr>
              <a:spcBef>
                <a:spcPct val="50000"/>
              </a:spcBef>
            </a:pPr>
            <a:r>
              <a:rPr lang="ru-RU" sz="2400" dirty="0"/>
              <a:t>ПАЛЬЧИКОВАЯ</a:t>
            </a:r>
            <a:endParaRPr lang="ru-RU" sz="1400" dirty="0"/>
          </a:p>
          <a:p>
            <a:pPr algn="ctr">
              <a:spcBef>
                <a:spcPct val="50000"/>
              </a:spcBef>
            </a:pPr>
            <a:r>
              <a:rPr lang="ru-RU" sz="1400" dirty="0"/>
              <a:t>Управляется пальцами кукловода</a:t>
            </a:r>
            <a:endParaRPr lang="ru-RU" sz="2400" dirty="0"/>
          </a:p>
        </p:txBody>
      </p:sp>
      <p:pic>
        <p:nvPicPr>
          <p:cNvPr id="6" name="Рисунок 5" descr="puppet01.jpg"/>
          <p:cNvPicPr>
            <a:picLocks noChangeAspect="1"/>
          </p:cNvPicPr>
          <p:nvPr/>
        </p:nvPicPr>
        <p:blipFill>
          <a:blip r:embed="rId2" cstate="print"/>
          <a:stretch>
            <a:fillRect/>
          </a:stretch>
        </p:blipFill>
        <p:spPr>
          <a:xfrm>
            <a:off x="3491880" y="4149080"/>
            <a:ext cx="1552131" cy="2059448"/>
          </a:xfrm>
          <a:prstGeom prst="rect">
            <a:avLst/>
          </a:prstGeom>
        </p:spPr>
      </p:pic>
      <p:pic>
        <p:nvPicPr>
          <p:cNvPr id="8" name="Picture 5" descr=" "/>
          <p:cNvPicPr>
            <a:picLocks noChangeAspect="1" noChangeArrowheads="1"/>
          </p:cNvPicPr>
          <p:nvPr/>
        </p:nvPicPr>
        <p:blipFill>
          <a:blip r:embed="rId3" cstate="print"/>
          <a:srcRect/>
          <a:stretch>
            <a:fillRect/>
          </a:stretch>
        </p:blipFill>
        <p:spPr bwMode="auto">
          <a:xfrm>
            <a:off x="323528" y="3284984"/>
            <a:ext cx="2214028" cy="2757686"/>
          </a:xfrm>
          <a:prstGeom prst="rect">
            <a:avLst/>
          </a:prstGeom>
          <a:noFill/>
          <a:ln w="9525">
            <a:noFill/>
            <a:miter lim="800000"/>
            <a:headEnd/>
            <a:tailEnd/>
          </a:ln>
        </p:spPr>
      </p:pic>
      <p:pic>
        <p:nvPicPr>
          <p:cNvPr id="9" name="Picture 7" descr=" "/>
          <p:cNvPicPr>
            <a:picLocks noGrp="1" noChangeAspect="1" noChangeArrowheads="1"/>
          </p:cNvPicPr>
          <p:nvPr>
            <p:ph sz="half" idx="4294967295"/>
          </p:nvPr>
        </p:nvPicPr>
        <p:blipFill>
          <a:blip r:embed="rId4" cstate="print"/>
          <a:srcRect/>
          <a:stretch>
            <a:fillRect/>
          </a:stretch>
        </p:blipFill>
        <p:spPr>
          <a:xfrm>
            <a:off x="6732240" y="2612996"/>
            <a:ext cx="2159669" cy="1438481"/>
          </a:xfrm>
          <a:prstGeom prst="rect">
            <a:avLst/>
          </a:prstGeom>
          <a:noFill/>
          <a:ln/>
        </p:spPr>
      </p:pic>
      <p:pic>
        <p:nvPicPr>
          <p:cNvPr id="2050" name="Picture 2"/>
          <p:cNvPicPr>
            <a:picLocks noChangeAspect="1" noChangeArrowheads="1"/>
          </p:cNvPicPr>
          <p:nvPr/>
        </p:nvPicPr>
        <p:blipFill>
          <a:blip r:embed="rId5" cstate="print"/>
          <a:srcRect/>
          <a:stretch>
            <a:fillRect/>
          </a:stretch>
        </p:blipFill>
        <p:spPr bwMode="auto">
          <a:xfrm>
            <a:off x="6732240" y="3933056"/>
            <a:ext cx="2072150" cy="2380506"/>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68" decel="100000"/>
                                        <p:tgtEl>
                                          <p:spTgt spid="2"/>
                                        </p:tgtEl>
                                      </p:cBhvr>
                                    </p:animEffect>
                                    <p:animScale>
                                      <p:cBhvr>
                                        <p:cTn id="8" dur="768" decel="100000"/>
                                        <p:tgtEl>
                                          <p:spTgt spid="2"/>
                                        </p:tgtEl>
                                      </p:cBhvr>
                                      <p:from x="10000" y="10000"/>
                                      <p:to x="200000" y="450000"/>
                                    </p:animScale>
                                    <p:animScale>
                                      <p:cBhvr>
                                        <p:cTn id="9" dur="1230" accel="100000" fill="hold">
                                          <p:stCondLst>
                                            <p:cond delay="768"/>
                                          </p:stCondLst>
                                        </p:cTn>
                                        <p:tgtEl>
                                          <p:spTgt spid="2"/>
                                        </p:tgtEl>
                                      </p:cBhvr>
                                      <p:from x="200000" y="450000"/>
                                      <p:to x="100000" y="100000"/>
                                    </p:animScale>
                                    <p:set>
                                      <p:cBhvr>
                                        <p:cTn id="10" dur="768" fill="hold"/>
                                        <p:tgtEl>
                                          <p:spTgt spid="2"/>
                                        </p:tgtEl>
                                        <p:attrNameLst>
                                          <p:attrName>ppt_x</p:attrName>
                                        </p:attrNameLst>
                                      </p:cBhvr>
                                      <p:to>
                                        <p:strVal val="(0.5)"/>
                                      </p:to>
                                    </p:set>
                                    <p:anim from="(0.5)" to="(#ppt_x)" calcmode="lin" valueType="num">
                                      <p:cBhvr>
                                        <p:cTn id="11" dur="1230" accel="100000" fill="hold">
                                          <p:stCondLst>
                                            <p:cond delay="768"/>
                                          </p:stCondLst>
                                        </p:cTn>
                                        <p:tgtEl>
                                          <p:spTgt spid="2"/>
                                        </p:tgtEl>
                                        <p:attrNameLst>
                                          <p:attrName>ppt_x</p:attrName>
                                        </p:attrNameLst>
                                      </p:cBhvr>
                                    </p:anim>
                                    <p:set>
                                      <p:cBhvr>
                                        <p:cTn id="12" dur="768" fill="hold"/>
                                        <p:tgtEl>
                                          <p:spTgt spid="2"/>
                                        </p:tgtEl>
                                        <p:attrNameLst>
                                          <p:attrName>ppt_y</p:attrName>
                                        </p:attrNameLst>
                                      </p:cBhvr>
                                      <p:to>
                                        <p:strVal val="(#ppt_y+0.4)"/>
                                      </p:to>
                                    </p:set>
                                    <p:anim from="(#ppt_y+0.4)" to="(#ppt_y)" calcmode="lin" valueType="num">
                                      <p:cBhvr>
                                        <p:cTn id="13" dur="1230" accel="100000" fill="hold">
                                          <p:stCondLst>
                                            <p:cond delay="768"/>
                                          </p:stCondLst>
                                        </p:cTn>
                                        <p:tgtEl>
                                          <p:spTgt spid="2"/>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checkerboard(across)">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checkerboard(across)">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checkerboard(across)">
                                      <p:cBhvr>
                                        <p:cTn id="2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395536" y="620688"/>
            <a:ext cx="7772400" cy="417513"/>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4000" b="1" i="0" u="none" strike="noStrike" kern="1200" cap="none" spc="0" normalizeH="0" baseline="0" noProof="0" dirty="0" smtClean="0">
                <a:ln>
                  <a:noFill/>
                </a:ln>
                <a:solidFill>
                  <a:schemeClr val="accent6">
                    <a:lumMod val="50000"/>
                  </a:schemeClr>
                </a:solidFill>
                <a:effectLst>
                  <a:outerShdw blurRad="38100" dist="38100" dir="2700000" algn="tl">
                    <a:srgbClr val="000000">
                      <a:alpha val="43137"/>
                    </a:srgbClr>
                  </a:outerShdw>
                </a:effectLst>
                <a:uLnTx/>
                <a:uFillTx/>
                <a:latin typeface="+mj-lt"/>
                <a:ea typeface="+mj-ea"/>
                <a:cs typeface="+mj-cs"/>
              </a:rPr>
              <a:t>ТРОСТЕВЫЕ КУКЛЫ</a:t>
            </a:r>
            <a:endParaRPr kumimoji="0" lang="ru-RU" sz="4000" b="1" i="0" u="none" strike="noStrike" kern="1200" cap="none" spc="0" normalizeH="0" baseline="0" noProof="0" dirty="0">
              <a:ln>
                <a:noFill/>
              </a:ln>
              <a:solidFill>
                <a:schemeClr val="accent6">
                  <a:lumMod val="50000"/>
                </a:schemeClr>
              </a:solidFill>
              <a:effectLst>
                <a:outerShdw blurRad="38100" dist="38100" dir="2700000" algn="tl">
                  <a:srgbClr val="000000">
                    <a:alpha val="43137"/>
                  </a:srgbClr>
                </a:outerShdw>
              </a:effectLst>
              <a:uLnTx/>
              <a:uFillTx/>
              <a:latin typeface="+mj-lt"/>
              <a:ea typeface="+mj-ea"/>
              <a:cs typeface="+mj-cs"/>
            </a:endParaRPr>
          </a:p>
        </p:txBody>
      </p:sp>
      <p:sp>
        <p:nvSpPr>
          <p:cNvPr id="6" name="Rectangle 3"/>
          <p:cNvSpPr>
            <a:spLocks noGrp="1" noChangeArrowheads="1"/>
          </p:cNvSpPr>
          <p:nvPr>
            <p:ph sz="half" idx="1"/>
          </p:nvPr>
        </p:nvSpPr>
        <p:spPr>
          <a:xfrm>
            <a:off x="179511" y="1412776"/>
            <a:ext cx="3744417" cy="5184575"/>
          </a:xfrm>
        </p:spPr>
        <p:txBody>
          <a:bodyPr>
            <a:normAutofit lnSpcReduction="10000"/>
          </a:bodyPr>
          <a:lstStyle/>
          <a:p>
            <a:pPr>
              <a:buFontTx/>
              <a:buNone/>
            </a:pPr>
            <a:r>
              <a:rPr lang="ru-RU" sz="1400" b="0" dirty="0">
                <a:solidFill>
                  <a:schemeClr val="tx1"/>
                </a:solidFill>
                <a:latin typeface="Times New Roman" pitchFamily="18" charset="0"/>
              </a:rPr>
              <a:t>        </a:t>
            </a:r>
            <a:r>
              <a:rPr lang="ru-RU" sz="1400" dirty="0">
                <a:solidFill>
                  <a:schemeClr val="tx1"/>
                </a:solidFill>
                <a:latin typeface="Times New Roman" pitchFamily="18" charset="0"/>
              </a:rPr>
              <a:t>Тростевые куклы - больше перчаточных (размер головы может быть до 20 см). Эту куклу поднимают над ширмой с помощью вставленного внутрь стержня, который называется "</a:t>
            </a:r>
            <a:r>
              <a:rPr lang="ru-RU" sz="1400" dirty="0" err="1">
                <a:solidFill>
                  <a:schemeClr val="tx1"/>
                </a:solidFill>
                <a:latin typeface="Times New Roman" pitchFamily="18" charset="0"/>
              </a:rPr>
              <a:t>гапит</a:t>
            </a:r>
            <a:r>
              <a:rPr lang="ru-RU" sz="1400" dirty="0">
                <a:solidFill>
                  <a:schemeClr val="tx1"/>
                </a:solidFill>
                <a:latin typeface="Times New Roman" pitchFamily="18" charset="0"/>
              </a:rPr>
              <a:t>". К рукам куклы прикреплены трости - палочки (проволочки), которыми двигает кукловод. Руки куклы сгибаются в локтях, голова может поворачиваться и наклоняться. Такие куклы с их плавными и величественными движениями незаменимы в героических и романтических представлениях. Конструкция их позволяет совершить самые разнообразные движения и насыщать спектакль интересными трюками и находками. </a:t>
            </a:r>
            <a:br>
              <a:rPr lang="ru-RU" sz="1400" dirty="0">
                <a:solidFill>
                  <a:schemeClr val="tx1"/>
                </a:solidFill>
                <a:latin typeface="Times New Roman" pitchFamily="18" charset="0"/>
              </a:rPr>
            </a:br>
            <a:r>
              <a:rPr lang="ru-RU" sz="1400" dirty="0">
                <a:solidFill>
                  <a:schemeClr val="tx1"/>
                </a:solidFill>
                <a:latin typeface="Times New Roman" pitchFamily="18" charset="0"/>
              </a:rPr>
              <a:t>Большинство кукольных театров нашей страны, в том числе и Центральный театр кукол С.В. Образцова, в своей работе используют самые разнообразные системы тростевых кукол. </a:t>
            </a:r>
            <a:br>
              <a:rPr lang="ru-RU" sz="1400" dirty="0">
                <a:solidFill>
                  <a:schemeClr val="tx1"/>
                </a:solidFill>
                <a:latin typeface="Times New Roman" pitchFamily="18" charset="0"/>
              </a:rPr>
            </a:br>
            <a:r>
              <a:rPr lang="ru-RU" sz="1400" dirty="0">
                <a:solidFill>
                  <a:schemeClr val="tx1"/>
                </a:solidFill>
                <a:latin typeface="Times New Roman" pitchFamily="18" charset="0"/>
              </a:rPr>
              <a:t>Эти куклы называются верховыми, так как актёры во время выступления поднимают их над собой. При этом зритель видит их не в полный рост - нижняя часть скрыта ширмой. Поэтому верховых кукол часто делают без ног</a:t>
            </a:r>
          </a:p>
        </p:txBody>
      </p:sp>
      <p:pic>
        <p:nvPicPr>
          <p:cNvPr id="3074" name="Picture 2"/>
          <p:cNvPicPr>
            <a:picLocks noChangeAspect="1" noChangeArrowheads="1"/>
          </p:cNvPicPr>
          <p:nvPr/>
        </p:nvPicPr>
        <p:blipFill>
          <a:blip r:embed="rId2" cstate="print"/>
          <a:srcRect/>
          <a:stretch>
            <a:fillRect/>
          </a:stretch>
        </p:blipFill>
        <p:spPr bwMode="auto">
          <a:xfrm>
            <a:off x="4932040" y="1484784"/>
            <a:ext cx="3095625" cy="4267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nvSpPr>
        <p:spPr bwMode="auto">
          <a:xfrm>
            <a:off x="4860032" y="1916832"/>
            <a:ext cx="3816424" cy="4392487"/>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b="1">
                <a:solidFill>
                  <a:schemeClr val="tx1"/>
                </a:solidFill>
                <a:latin typeface="+mn-lt"/>
              </a:defRPr>
            </a:lvl2pPr>
            <a:lvl3pPr marL="1143000" indent="-228600" algn="l" rtl="0" fontAlgn="base">
              <a:spcBef>
                <a:spcPct val="20000"/>
              </a:spcBef>
              <a:spcAft>
                <a:spcPct val="0"/>
              </a:spcAft>
              <a:buChar char="•"/>
              <a:defRPr sz="2000" b="1">
                <a:solidFill>
                  <a:schemeClr val="tx1"/>
                </a:solidFill>
                <a:latin typeface="+mn-lt"/>
              </a:defRPr>
            </a:lvl3pPr>
            <a:lvl4pPr marL="1600200" indent="-228600" algn="l" rtl="0" fontAlgn="base">
              <a:spcBef>
                <a:spcPct val="20000"/>
              </a:spcBef>
              <a:spcAft>
                <a:spcPct val="0"/>
              </a:spcAft>
              <a:buChar char="–"/>
              <a:defRPr sz="1800" b="1">
                <a:solidFill>
                  <a:schemeClr val="tx1"/>
                </a:solidFill>
                <a:latin typeface="+mn-lt"/>
              </a:defRPr>
            </a:lvl4pPr>
            <a:lvl5pPr marL="2057400" indent="-228600" algn="l" rtl="0" fontAlgn="base">
              <a:spcBef>
                <a:spcPct val="20000"/>
              </a:spcBef>
              <a:spcAft>
                <a:spcPct val="0"/>
              </a:spcAft>
              <a:buChar char="•"/>
              <a:defRPr sz="1800" b="1">
                <a:solidFill>
                  <a:schemeClr val="tx1"/>
                </a:solidFill>
                <a:latin typeface="+mn-lt"/>
              </a:defRPr>
            </a:lvl5pPr>
            <a:lvl6pPr marL="2514600" indent="-228600" algn="l" rtl="0" fontAlgn="base">
              <a:spcBef>
                <a:spcPct val="20000"/>
              </a:spcBef>
              <a:spcAft>
                <a:spcPct val="0"/>
              </a:spcAft>
              <a:buChar char="•"/>
              <a:defRPr sz="1800" b="1">
                <a:solidFill>
                  <a:schemeClr val="tx1"/>
                </a:solidFill>
                <a:latin typeface="+mn-lt"/>
              </a:defRPr>
            </a:lvl6pPr>
            <a:lvl7pPr marL="2971800" indent="-228600" algn="l" rtl="0" fontAlgn="base">
              <a:spcBef>
                <a:spcPct val="20000"/>
              </a:spcBef>
              <a:spcAft>
                <a:spcPct val="0"/>
              </a:spcAft>
              <a:buChar char="•"/>
              <a:defRPr sz="1800" b="1">
                <a:solidFill>
                  <a:schemeClr val="tx1"/>
                </a:solidFill>
                <a:latin typeface="+mn-lt"/>
              </a:defRPr>
            </a:lvl7pPr>
            <a:lvl8pPr marL="3429000" indent="-228600" algn="l" rtl="0" fontAlgn="base">
              <a:spcBef>
                <a:spcPct val="20000"/>
              </a:spcBef>
              <a:spcAft>
                <a:spcPct val="0"/>
              </a:spcAft>
              <a:buChar char="•"/>
              <a:defRPr sz="1800" b="1">
                <a:solidFill>
                  <a:schemeClr val="tx1"/>
                </a:solidFill>
                <a:latin typeface="+mn-lt"/>
              </a:defRPr>
            </a:lvl8pPr>
            <a:lvl9pPr marL="3886200" indent="-228600" algn="l" rtl="0" fontAlgn="base">
              <a:spcBef>
                <a:spcPct val="20000"/>
              </a:spcBef>
              <a:spcAft>
                <a:spcPct val="0"/>
              </a:spcAft>
              <a:buChar char="•"/>
              <a:defRPr sz="1800" b="1">
                <a:solidFill>
                  <a:schemeClr val="tx1"/>
                </a:solidFill>
                <a:latin typeface="+mn-lt"/>
              </a:defRPr>
            </a:lvl9pPr>
          </a:lstStyle>
          <a:p>
            <a:pPr>
              <a:buFontTx/>
              <a:buNone/>
            </a:pPr>
            <a:r>
              <a:rPr lang="ru-RU" sz="3600" dirty="0" smtClean="0"/>
              <a:t>   </a:t>
            </a:r>
            <a:r>
              <a:rPr lang="ru-RU" sz="1600" dirty="0" smtClean="0">
                <a:latin typeface="Times New Roman" pitchFamily="18" charset="0"/>
              </a:rPr>
              <a:t>Куклы - варежки родились из обыкновенных вязаных варежек. </a:t>
            </a:r>
            <a:r>
              <a:rPr lang="ru-RU" sz="1600" dirty="0">
                <a:latin typeface="Times New Roman" pitchFamily="18" charset="0"/>
              </a:rPr>
              <a:t>Варежки не обязательно должны быть вязаными из пряжи, выразительнее смотрятся куклы, сшитые на основе рабочих рукавиц, т.к. здесь имеется большая возможность для аппликации лиц, мордочек и одежды. Эти куклы хороши тем, что очень просты в управлении, предназначены для детей самых </a:t>
            </a:r>
            <a:r>
              <a:rPr lang="ru-RU" sz="1600" dirty="0" smtClean="0">
                <a:latin typeface="Times New Roman" pitchFamily="18" charset="0"/>
              </a:rPr>
              <a:t>младших </a:t>
            </a:r>
            <a:r>
              <a:rPr lang="ru-RU" sz="1600" dirty="0">
                <a:latin typeface="Times New Roman" pitchFamily="18" charset="0"/>
              </a:rPr>
              <a:t>возрастов. Мы можем изготовить такие "варежки" по любой сказке. </a:t>
            </a:r>
          </a:p>
        </p:txBody>
      </p:sp>
      <p:sp>
        <p:nvSpPr>
          <p:cNvPr id="6" name="Rectangle 2"/>
          <p:cNvSpPr txBox="1">
            <a:spLocks noChangeArrowheads="1"/>
          </p:cNvSpPr>
          <p:nvPr/>
        </p:nvSpPr>
        <p:spPr>
          <a:xfrm>
            <a:off x="1475655" y="332656"/>
            <a:ext cx="7666757" cy="1368152"/>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3600" b="1" i="0" u="none" strike="noStrike" kern="1200" cap="none" spc="300" normalizeH="0" baseline="0" noProof="0" dirty="0" smtClean="0">
                <a:ln>
                  <a:noFill/>
                </a:ln>
                <a:solidFill>
                  <a:schemeClr val="accent4">
                    <a:lumMod val="75000"/>
                  </a:schemeClr>
                </a:solidFill>
                <a:effectLst>
                  <a:outerShdw blurRad="38100" dist="38100" dir="2700000" algn="tl">
                    <a:srgbClr val="000000">
                      <a:alpha val="43137"/>
                    </a:srgbClr>
                  </a:outerShdw>
                </a:effectLst>
                <a:uLnTx/>
                <a:uFillTx/>
                <a:latin typeface="+mj-lt"/>
                <a:ea typeface="+mj-ea"/>
                <a:cs typeface="+mj-cs"/>
              </a:rPr>
              <a:t>КУКЛЫ - ВАРЕЖКИ.</a:t>
            </a:r>
            <a:endParaRPr kumimoji="0" lang="ru-RU" sz="3600" b="1" i="0" u="none" strike="noStrike" kern="1200" cap="none" spc="300" normalizeH="0" baseline="0" noProof="0" dirty="0">
              <a:ln>
                <a:noFill/>
              </a:ln>
              <a:solidFill>
                <a:schemeClr val="accent4">
                  <a:lumMod val="75000"/>
                </a:schemeClr>
              </a:solidFill>
              <a:effectLst>
                <a:outerShdw blurRad="38100" dist="38100" dir="2700000" algn="tl">
                  <a:srgbClr val="000000">
                    <a:alpha val="43137"/>
                  </a:srgbClr>
                </a:outerShdw>
              </a:effectLst>
              <a:uLnTx/>
              <a:uFillTx/>
              <a:latin typeface="+mj-lt"/>
              <a:ea typeface="+mj-ea"/>
              <a:cs typeface="+mj-cs"/>
            </a:endParaRPr>
          </a:p>
        </p:txBody>
      </p:sp>
      <p:pic>
        <p:nvPicPr>
          <p:cNvPr id="4098" name="Picture 2"/>
          <p:cNvPicPr>
            <a:picLocks noChangeAspect="1" noChangeArrowheads="1"/>
          </p:cNvPicPr>
          <p:nvPr/>
        </p:nvPicPr>
        <p:blipFill>
          <a:blip r:embed="rId2" cstate="print"/>
          <a:srcRect/>
          <a:stretch>
            <a:fillRect/>
          </a:stretch>
        </p:blipFill>
        <p:spPr bwMode="auto">
          <a:xfrm>
            <a:off x="971600" y="1628800"/>
            <a:ext cx="3848100" cy="3200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457200" y="260350"/>
            <a:ext cx="8229600" cy="136845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3600" b="1" i="0" u="none" strike="noStrike" kern="1200" cap="none" spc="0" normalizeH="0" baseline="0" noProof="0" dirty="0" smtClean="0">
                <a:ln>
                  <a:noFill/>
                </a:ln>
                <a:solidFill>
                  <a:schemeClr val="accent2">
                    <a:lumMod val="75000"/>
                  </a:schemeClr>
                </a:solidFill>
                <a:effectLst/>
                <a:uLnTx/>
                <a:uFillTx/>
                <a:latin typeface="+mj-lt"/>
                <a:ea typeface="+mj-ea"/>
                <a:cs typeface="+mj-cs"/>
              </a:rPr>
              <a:t>ТРОСТЕВАЯ КУКЛА С ОТКРЫВАЮЩИМСЯ  РТОМ.</a:t>
            </a:r>
            <a:endParaRPr kumimoji="0" lang="ru-RU" sz="3600" b="1" i="0" u="none" strike="noStrike" kern="1200" cap="none" spc="0" normalizeH="0" baseline="0" noProof="0" dirty="0">
              <a:ln>
                <a:noFill/>
              </a:ln>
              <a:solidFill>
                <a:schemeClr val="accent2">
                  <a:lumMod val="75000"/>
                </a:schemeClr>
              </a:solidFill>
              <a:effectLst/>
              <a:uLnTx/>
              <a:uFillTx/>
              <a:latin typeface="+mj-lt"/>
              <a:ea typeface="+mj-ea"/>
              <a:cs typeface="+mj-cs"/>
            </a:endParaRPr>
          </a:p>
        </p:txBody>
      </p:sp>
      <p:sp>
        <p:nvSpPr>
          <p:cNvPr id="7" name="Rectangle 3"/>
          <p:cNvSpPr>
            <a:spLocks noGrp="1" noChangeArrowheads="1"/>
          </p:cNvSpPr>
          <p:nvPr>
            <p:ph sz="half" idx="1"/>
          </p:nvPr>
        </p:nvSpPr>
        <p:spPr>
          <a:xfrm>
            <a:off x="323528" y="1484784"/>
            <a:ext cx="3672408" cy="4641379"/>
          </a:xfrm>
        </p:spPr>
        <p:txBody>
          <a:bodyPr>
            <a:normAutofit fontScale="77500" lnSpcReduction="20000"/>
          </a:bodyPr>
          <a:lstStyle/>
          <a:p>
            <a:pPr>
              <a:buFontTx/>
              <a:buNone/>
            </a:pPr>
            <a:r>
              <a:rPr lang="ru-RU" dirty="0">
                <a:solidFill>
                  <a:schemeClr val="tx1"/>
                </a:solidFill>
              </a:rPr>
              <a:t>   </a:t>
            </a:r>
            <a:r>
              <a:rPr lang="ru-RU" dirty="0">
                <a:solidFill>
                  <a:schemeClr val="tx1"/>
                </a:solidFill>
                <a:latin typeface="Times New Roman" pitchFamily="18" charset="0"/>
              </a:rPr>
              <a:t>Представляем Вам новые игрушки для кукольного театра. Это тростевые куклы с открывающимся ртом. </a:t>
            </a:r>
            <a:br>
              <a:rPr lang="ru-RU" dirty="0">
                <a:solidFill>
                  <a:schemeClr val="tx1"/>
                </a:solidFill>
                <a:latin typeface="Times New Roman" pitchFamily="18" charset="0"/>
              </a:rPr>
            </a:br>
            <a:r>
              <a:rPr lang="ru-RU" dirty="0">
                <a:solidFill>
                  <a:schemeClr val="tx1"/>
                </a:solidFill>
                <a:latin typeface="Times New Roman" pitchFamily="18" charset="0"/>
              </a:rPr>
              <a:t>Рука всовывается в рот (пасть) игрушки и управляет им. Другая рука с помощью тростей управляет « руками» куклы.</a:t>
            </a:r>
            <a:br>
              <a:rPr lang="ru-RU" dirty="0">
                <a:solidFill>
                  <a:schemeClr val="tx1"/>
                </a:solidFill>
                <a:latin typeface="Times New Roman" pitchFamily="18" charset="0"/>
              </a:rPr>
            </a:br>
            <a:r>
              <a:rPr lang="ru-RU" dirty="0">
                <a:solidFill>
                  <a:schemeClr val="tx1"/>
                </a:solidFill>
                <a:latin typeface="Times New Roman" pitchFamily="18" charset="0"/>
              </a:rPr>
              <a:t/>
            </a:r>
            <a:br>
              <a:rPr lang="ru-RU" dirty="0">
                <a:solidFill>
                  <a:schemeClr val="tx1"/>
                </a:solidFill>
                <a:latin typeface="Times New Roman" pitchFamily="18" charset="0"/>
              </a:rPr>
            </a:br>
            <a:r>
              <a:rPr lang="ru-RU" dirty="0">
                <a:solidFill>
                  <a:schemeClr val="tx1"/>
                </a:solidFill>
                <a:latin typeface="Times New Roman" pitchFamily="18" charset="0"/>
              </a:rPr>
              <a:t>Общая высота куклы 50-55 см</a:t>
            </a:r>
            <a:r>
              <a:rPr lang="ru-RU" dirty="0" smtClean="0">
                <a:solidFill>
                  <a:schemeClr val="tx1"/>
                </a:solidFill>
                <a:latin typeface="Times New Roman" pitchFamily="18" charset="0"/>
              </a:rPr>
              <a:t>.</a:t>
            </a:r>
            <a:endParaRPr lang="ru-RU" dirty="0">
              <a:solidFill>
                <a:schemeClr val="tx1"/>
              </a:solidFill>
              <a:latin typeface="Times New Roman" pitchFamily="18" charset="0"/>
            </a:endParaRPr>
          </a:p>
          <a:p>
            <a:pPr>
              <a:buFontTx/>
              <a:buNone/>
            </a:pPr>
            <a:r>
              <a:rPr lang="ru-RU" sz="1200" dirty="0">
                <a:latin typeface="Times New Roman" pitchFamily="18" charset="0"/>
              </a:rPr>
              <a:t/>
            </a:r>
            <a:br>
              <a:rPr lang="ru-RU" sz="1200" dirty="0">
                <a:latin typeface="Times New Roman" pitchFamily="18" charset="0"/>
              </a:rPr>
            </a:br>
            <a:endParaRPr lang="ru-RU" sz="1200" dirty="0">
              <a:latin typeface="Times New Roman" pitchFamily="18" charset="0"/>
            </a:endParaRPr>
          </a:p>
        </p:txBody>
      </p:sp>
      <p:pic>
        <p:nvPicPr>
          <p:cNvPr id="5122" name="Picture 2"/>
          <p:cNvPicPr>
            <a:picLocks noChangeAspect="1" noChangeArrowheads="1"/>
          </p:cNvPicPr>
          <p:nvPr/>
        </p:nvPicPr>
        <p:blipFill>
          <a:blip r:embed="rId2" cstate="print"/>
          <a:srcRect/>
          <a:stretch>
            <a:fillRect/>
          </a:stretch>
        </p:blipFill>
        <p:spPr bwMode="auto">
          <a:xfrm>
            <a:off x="4572000" y="1628800"/>
            <a:ext cx="3200400" cy="39814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Специальное оформление">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191</TotalTime>
  <Words>1244</Words>
  <Application>Microsoft Office PowerPoint</Application>
  <PresentationFormat>Экран (4:3)</PresentationFormat>
  <Paragraphs>74</Paragraphs>
  <Slides>23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23</vt:i4>
      </vt:variant>
    </vt:vector>
  </HeadingPairs>
  <TitlesOfParts>
    <vt:vector size="24" baseType="lpstr">
      <vt:lpstr>Специальное оформление</vt:lpstr>
      <vt:lpstr>И немного о театре</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Планшетная кукла (театр на фланелеграфе)</vt:lpstr>
      <vt:lpstr>Слайд 21</vt:lpstr>
      <vt:lpstr>Слайд 22</vt:lpstr>
      <vt:lpstr>Спасибо за внимание!!!</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Мельпомена</dc:title>
  <dc:creator>Татьяна Ивановна</dc:creator>
  <cp:lastModifiedBy>Александр</cp:lastModifiedBy>
  <cp:revision>45</cp:revision>
  <dcterms:created xsi:type="dcterms:W3CDTF">2015-05-23T04:10:10Z</dcterms:created>
  <dcterms:modified xsi:type="dcterms:W3CDTF">2016-01-28T18:01:10Z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276165</vt:lpwstr>
  </property>
  <property fmtid="{D5CDD505-2E9C-101B-9397-08002B2CF9AE}" pid="3" name="NXPowerLiteSettings">
    <vt:lpwstr>F7000400038000</vt:lpwstr>
  </property>
  <property fmtid="{D5CDD505-2E9C-101B-9397-08002B2CF9AE}" pid="4" name="NXPowerLiteVersion">
    <vt:lpwstr>D6.2.8</vt:lpwstr>
  </property>
</Properties>
</file>