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0" r:id="rId6"/>
    <p:sldId id="259" r:id="rId7"/>
    <p:sldId id="261" r:id="rId8"/>
    <p:sldId id="263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2999"/>
            <a:ext cx="7772400" cy="1096963"/>
          </a:xfrm>
        </p:spPr>
        <p:txBody>
          <a:bodyPr anchor="b"/>
          <a:lstStyle>
            <a:lvl1pPr algn="ctr">
              <a:defRPr sz="6000">
                <a:latin typeface="Monotype Corsiva" panose="03010101010201010101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868362"/>
          </a:xfrm>
        </p:spPr>
        <p:txBody>
          <a:bodyPr/>
          <a:lstStyle>
            <a:lvl1pPr marL="0" indent="0" algn="ctr">
              <a:buNone/>
              <a:defRPr sz="2400">
                <a:latin typeface="Monotype Corsiva" panose="03010101010201010101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3363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149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764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834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542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312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9990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8518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11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0788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5ABEE-E828-43B0-82B1-B6AF7E0772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23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5ABEE-E828-43B0-82B1-B6AF7E07729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EE4AD-90E1-41D6-8E32-F70B9A318D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046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Monotype Corsiva" panose="03010101010201010101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artorbita.ru/tipy_rospisi/pic_hohloma/pic26.html" TargetMode="External"/><Relationship Id="rId13" Type="http://schemas.openxmlformats.org/officeDocument/2006/relationships/hyperlink" Target="http://stranamasterov.ru/node/448433" TargetMode="External"/><Relationship Id="rId3" Type="http://schemas.openxmlformats.org/officeDocument/2006/relationships/hyperlink" Target="http://karat773.ru/post135001211/" TargetMode="External"/><Relationship Id="rId7" Type="http://schemas.openxmlformats.org/officeDocument/2006/relationships/hyperlink" Target="http://artorbita.ru/tipy_rospisi/pic_hohloma/pic2.html" TargetMode="External"/><Relationship Id="rId12" Type="http://schemas.openxmlformats.org/officeDocument/2006/relationships/hyperlink" Target="http://www.liveinternet.ru/tags/%F5%EE%F5%EB%EE%EC%E0/page6.html" TargetMode="External"/><Relationship Id="rId2" Type="http://schemas.openxmlformats.org/officeDocument/2006/relationships/hyperlink" Target="http://mirpps.ru/index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hemeat.ucoz.ru/news/kakoj_kist_nuzhna_dlja_rospisi_pod_khokhlo" TargetMode="External"/><Relationship Id="rId11" Type="http://schemas.openxmlformats.org/officeDocument/2006/relationships/hyperlink" Target="http://subscribe.ru/group/ukraina-bez-politiki/3983251/" TargetMode="External"/><Relationship Id="rId5" Type="http://schemas.openxmlformats.org/officeDocument/2006/relationships/hyperlink" Target="http://rospisi.narod.ru/hohloma.html" TargetMode="External"/><Relationship Id="rId10" Type="http://schemas.openxmlformats.org/officeDocument/2006/relationships/hyperlink" Target="http://finsauna.ru/catalog/Razdel793/Id155954/" TargetMode="External"/><Relationship Id="rId4" Type="http://schemas.openxmlformats.org/officeDocument/2006/relationships/hyperlink" Target="http://www.khokhloma.ru/izdelie6.html" TargetMode="External"/><Relationship Id="rId9" Type="http://schemas.openxmlformats.org/officeDocument/2006/relationships/hyperlink" Target="http://lib.znate.ru/docs/index-57512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5%D0%B1%D0%B5%D0%BB%D1%8C" TargetMode="External"/><Relationship Id="rId13" Type="http://schemas.openxmlformats.org/officeDocument/2006/relationships/hyperlink" Target="https://ru.wikipedia.org/w/index.php?title=%D0%9C%D0%B0%D1%81%D1%81%D0%B8%D0%B2%D0%BD%D0%BE%D1%81%D1%82%D1%8C&amp;action=edit&amp;redlink=1" TargetMode="External"/><Relationship Id="rId3" Type="http://schemas.openxmlformats.org/officeDocument/2006/relationships/hyperlink" Target="https://ru.wikipedia.org/wiki/%D0%9D%D0%B0%D1%80%D0%BE%D0%B4%D0%BD%D1%8B%D0%B9_%D0%BF%D1%80%D0%BE%D0%BC%D1%8B%D1%81%D0%B5%D0%BB" TargetMode="External"/><Relationship Id="rId7" Type="http://schemas.openxmlformats.org/officeDocument/2006/relationships/hyperlink" Target="https://ru.wikipedia.org/wiki/%D0%9F%D0%BE%D1%81%D1%83%D0%B4%D0%B0" TargetMode="External"/><Relationship Id="rId12" Type="http://schemas.openxmlformats.org/officeDocument/2006/relationships/hyperlink" Target="https://ru.wikipedia.org/w/index.php?title=%D0%94%D0%B5%D1%80%D0%B5%D0%B2%D1%8F%D0%BD%D0%BD%D0%B0%D1%8F_%D0%BF%D0%BE%D1%81%D1%83%D0%B4%D0%B0&amp;action=edit&amp;redlink=1" TargetMode="External"/><Relationship Id="rId2" Type="http://schemas.openxmlformats.org/officeDocument/2006/relationships/hyperlink" Target="https://ru.wikipedia.org/wiki/%D0%A0%D0%BE%D1%81%D1%81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/index.php?title=%D0%94%D0%B5%D0%BA%D0%BE%D1%80%D0%B0%D1%82%D0%B8%D0%B2%D0%BD%D0%B0%D1%8F_%D1%80%D0%BE%D1%81%D0%BF%D0%B8%D1%81%D1%8C&amp;action=edit&amp;redlink=1" TargetMode="External"/><Relationship Id="rId11" Type="http://schemas.openxmlformats.org/officeDocument/2006/relationships/hyperlink" Target="https://ru.wikipedia.org/wiki/%D0%9F%D0%BE%D1%80%D0%BE%D1%88%D0%BE%D0%BA" TargetMode="External"/><Relationship Id="rId5" Type="http://schemas.openxmlformats.org/officeDocument/2006/relationships/hyperlink" Target="https://ru.wikipedia.org/wiki/%D0%9D%D0%B8%D0%B6%D0%BD%D0%B8%D0%B9_%D0%9D%D0%BE%D0%B2%D0%B3%D0%BE%D1%80%D0%BE%D0%B4" TargetMode="External"/><Relationship Id="rId10" Type="http://schemas.openxmlformats.org/officeDocument/2006/relationships/hyperlink" Target="https://ru.wikipedia.org/wiki/%D0%9E%D0%BB%D0%BE%D0%B2%D0%BE" TargetMode="External"/><Relationship Id="rId4" Type="http://schemas.openxmlformats.org/officeDocument/2006/relationships/hyperlink" Target="https://ru.wikipedia.org/wiki/XVII_%D0%B2%D0%B5%D0%BA" TargetMode="External"/><Relationship Id="rId9" Type="http://schemas.openxmlformats.org/officeDocument/2006/relationships/hyperlink" Target="https://ru.wikipedia.org/wiki/%D0%97%D0%BE%D0%BB%D0%BE%D1%82%D0%B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1%8F%D0%B1%D0%B8%D0%BD%D0%B0" TargetMode="External"/><Relationship Id="rId2" Type="http://schemas.openxmlformats.org/officeDocument/2006/relationships/hyperlink" Target="https://ru.wikipedia.org/wiki/%D0%AF%D0%B3%D0%BE%D0%B4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7%D0%B5%D0%BC%D0%BB%D1%8F%D0%BD%D0%B8%D0%BA%D0%B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E%D1%80%D0%BD%D0%B0%D0%BC%D0%B5%D0%BD%D1%8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8890" y="247135"/>
            <a:ext cx="6103883" cy="3510454"/>
          </a:xfrm>
        </p:spPr>
        <p:txBody>
          <a:bodyPr>
            <a:normAutofit/>
          </a:bodyPr>
          <a:lstStyle/>
          <a:p>
            <a:r>
              <a:rPr lang="ru-RU" dirty="0" smtClean="0"/>
              <a:t>Хохломская роспись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 </a:t>
            </a:r>
            <a:r>
              <a:rPr lang="ru-RU" dirty="0" smtClean="0"/>
              <a:t>класс, УМК «Перспектива»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676" y="2837792"/>
            <a:ext cx="5370786" cy="1632607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ru-RU" dirty="0"/>
          </a:p>
        </p:txBody>
      </p:sp>
      <p:pic>
        <p:nvPicPr>
          <p:cNvPr id="1026" name="Picture 2" descr="C:\Users\Света\Desktop\163671-92966-17756739-m750x7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1285" y="1555532"/>
            <a:ext cx="2564853" cy="3847279"/>
          </a:xfrm>
          <a:prstGeom prst="rect">
            <a:avLst/>
          </a:prstGeom>
          <a:noFill/>
        </p:spPr>
      </p:pic>
      <p:pic>
        <p:nvPicPr>
          <p:cNvPr id="1028" name="Picture 4" descr="C:\Users\Света\Desktop\vaza-hohloma-330-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55581" y="3735114"/>
            <a:ext cx="2786554" cy="2786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116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7488359_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9161" y="349928"/>
            <a:ext cx="3886200" cy="2636139"/>
          </a:xfrm>
        </p:spPr>
      </p:pic>
      <p:pic>
        <p:nvPicPr>
          <p:cNvPr id="6" name="Содержимое 5" descr="1314624696_1314020201_image_4cdc488de6c37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933950" y="2848912"/>
            <a:ext cx="3886200" cy="297742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825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72359"/>
            <a:ext cx="7886700" cy="530460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1)Шаблон презентации - сайт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mirpps.ru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 http://karat773.ru/post135001211/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 http://www.khokhloma.ru/izdelie6.html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5"/>
              </a:rPr>
              <a:t> http://rospisi.narod.ru/hohloma.html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http://hhemeat.ucoz.ru/news/kakoj_kist_nuzhna_dlja_rospisi_pod_khokhlo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http://artorbita.ru/tipy_rospisi/pic_hohloma/pic2.html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http://artorbita.ru/tipy_rospisi/pic_hohloma/pic26.html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9"/>
              </a:rPr>
              <a:t> http://lib.znate.ru/docs/index-57512.html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9)</a:t>
            </a:r>
            <a:r>
              <a:rPr lang="en-US" sz="2000" dirty="0" smtClean="0">
                <a:hlinkClick r:id="rId10"/>
              </a:rPr>
              <a:t> http://finsauna.ru/catalog/Razdel793/Id155954/</a:t>
            </a:r>
            <a:endParaRPr lang="ru-RU" sz="2000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10)</a:t>
            </a:r>
            <a:r>
              <a:rPr lang="en-US" sz="2000" dirty="0" smtClean="0">
                <a:hlinkClick r:id="rId11"/>
              </a:rPr>
              <a:t> http://subscribe.ru/group/ukraina-bez-politiki/3983251/</a:t>
            </a:r>
            <a:endParaRPr lang="ru-RU" sz="2000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11)</a:t>
            </a:r>
            <a:r>
              <a:rPr lang="en-US" sz="2000" dirty="0" smtClean="0">
                <a:hlinkClick r:id="rId12"/>
              </a:rPr>
              <a:t>http://www.liveinternet.ru/tags/%F5%EE%F5%EB%EE%EC%E0/page6.html</a:t>
            </a:r>
            <a:endParaRPr lang="ru-RU" sz="2000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12)</a:t>
            </a:r>
            <a:r>
              <a:rPr lang="en-US" sz="2000" smtClean="0">
                <a:hlinkClick r:id="rId13"/>
              </a:rPr>
              <a:t> http://stranamasterov.ru/node/448433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630621"/>
            <a:ext cx="7886700" cy="554634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Хохлома́ — старинный </a:t>
            </a:r>
            <a:r>
              <a:rPr lang="ru-RU" dirty="0" smtClean="0">
                <a:hlinkClick r:id="rId2" tooltip="Россия"/>
              </a:rPr>
              <a:t>русский</a:t>
            </a:r>
            <a:r>
              <a:rPr lang="ru-RU" dirty="0" smtClean="0"/>
              <a:t> </a:t>
            </a:r>
            <a:r>
              <a:rPr lang="ru-RU" dirty="0" smtClean="0">
                <a:hlinkClick r:id="rId3" tooltip="Народный промысел"/>
              </a:rPr>
              <a:t>народный промысел</a:t>
            </a:r>
            <a:r>
              <a:rPr lang="ru-RU" dirty="0" smtClean="0"/>
              <a:t>, родившийся в </a:t>
            </a:r>
            <a:r>
              <a:rPr lang="ru-RU" dirty="0" smtClean="0">
                <a:hlinkClick r:id="rId4" tooltip="XVII век"/>
              </a:rPr>
              <a:t>XVII веке</a:t>
            </a:r>
            <a:r>
              <a:rPr lang="ru-RU" dirty="0" smtClean="0"/>
              <a:t> в округе </a:t>
            </a:r>
            <a:r>
              <a:rPr lang="ru-RU" dirty="0" smtClean="0">
                <a:hlinkClick r:id="rId5" tooltip="Нижний Новгород"/>
              </a:rPr>
              <a:t>Нижнего Новгорода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Хохлома представляет собой </a:t>
            </a:r>
            <a:r>
              <a:rPr lang="ru-RU" dirty="0" smtClean="0">
                <a:hlinkClick r:id="rId6" tooltip="Декоративная роспись (страница отсутствует)"/>
              </a:rPr>
              <a:t>декоративную роспись</a:t>
            </a:r>
            <a:r>
              <a:rPr lang="ru-RU" dirty="0" smtClean="0"/>
              <a:t> деревянной </a:t>
            </a:r>
            <a:r>
              <a:rPr lang="ru-RU" dirty="0" smtClean="0">
                <a:hlinkClick r:id="rId7" tooltip="Посуда"/>
              </a:rPr>
              <a:t>посуды</a:t>
            </a:r>
            <a:r>
              <a:rPr lang="ru-RU" dirty="0" smtClean="0"/>
              <a:t> и </a:t>
            </a:r>
            <a:r>
              <a:rPr lang="ru-RU" dirty="0" smtClean="0">
                <a:hlinkClick r:id="rId8" tooltip="Мебель"/>
              </a:rPr>
              <a:t>мебели</a:t>
            </a:r>
            <a:r>
              <a:rPr lang="ru-RU" dirty="0" smtClean="0"/>
              <a:t>, выполненную красным, зелеными и золотистыми тонами по чёрному фону. На дерево при выполнении росписи наносится не </a:t>
            </a:r>
            <a:r>
              <a:rPr lang="ru-RU" dirty="0" smtClean="0">
                <a:hlinkClick r:id="rId9" tooltip="Золото"/>
              </a:rPr>
              <a:t>золотой</a:t>
            </a:r>
            <a:r>
              <a:rPr lang="ru-RU" dirty="0" smtClean="0"/>
              <a:t>, а серебристо- </a:t>
            </a:r>
            <a:r>
              <a:rPr lang="ru-RU" dirty="0" smtClean="0">
                <a:hlinkClick r:id="rId10" tooltip="Олово"/>
              </a:rPr>
              <a:t>оловянный</a:t>
            </a:r>
            <a:r>
              <a:rPr lang="ru-RU" dirty="0" smtClean="0"/>
              <a:t> </a:t>
            </a:r>
            <a:r>
              <a:rPr lang="ru-RU" dirty="0" smtClean="0">
                <a:hlinkClick r:id="rId11" tooltip="Порошок"/>
              </a:rPr>
              <a:t>порошок</a:t>
            </a:r>
            <a:r>
              <a:rPr lang="ru-RU" dirty="0" smtClean="0"/>
              <a:t>. После этого изделие покрывается специальным составом и три-четыре раза обрабатывается в печи, чем достигается медово-золотистый цвет, придающий лёгкой </a:t>
            </a:r>
            <a:r>
              <a:rPr lang="ru-RU" dirty="0" smtClean="0">
                <a:hlinkClick r:id="rId12" tooltip="Деревянная посуда (страница отсутствует)"/>
              </a:rPr>
              <a:t>деревянной посуде</a:t>
            </a:r>
            <a:r>
              <a:rPr lang="ru-RU" dirty="0" smtClean="0"/>
              <a:t> эффект </a:t>
            </a:r>
            <a:r>
              <a:rPr lang="ru-RU" dirty="0" smtClean="0">
                <a:hlinkClick r:id="rId13" tooltip="Массивность (страница отсутствует)"/>
              </a:rPr>
              <a:t>массивности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767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Виды росписи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81959"/>
            <a:ext cx="7886700" cy="4695004"/>
          </a:xfrm>
        </p:spPr>
        <p:txBody>
          <a:bodyPr>
            <a:normAutofit/>
          </a:bodyPr>
          <a:lstStyle/>
          <a:p>
            <a:r>
              <a:rPr lang="ru-RU" dirty="0" smtClean="0"/>
              <a:t>При "</a:t>
            </a:r>
            <a:r>
              <a:rPr lang="ru-RU" b="1" dirty="0" smtClean="0"/>
              <a:t>верховом</a:t>
            </a:r>
            <a:r>
              <a:rPr lang="ru-RU" dirty="0" smtClean="0"/>
              <a:t>" письме мастер наносит рисунок черной или красной краской на золотой или серебряный фон изделия. Здесь можно выделить три типа орнамента: </a:t>
            </a:r>
            <a:br>
              <a:rPr lang="ru-RU" dirty="0" smtClean="0"/>
            </a:br>
            <a:r>
              <a:rPr lang="ru-RU" dirty="0" smtClean="0"/>
              <a:t>- "</a:t>
            </a:r>
            <a:r>
              <a:rPr lang="ru-RU" b="1" dirty="0" smtClean="0"/>
              <a:t>травная" роспись; </a:t>
            </a:r>
            <a:br>
              <a:rPr lang="ru-RU" b="1" dirty="0" smtClean="0"/>
            </a:br>
            <a:r>
              <a:rPr lang="ru-RU" b="1" dirty="0" smtClean="0"/>
              <a:t>- роспись "под листок" или "под ягодку"; </a:t>
            </a:r>
            <a:br>
              <a:rPr lang="ru-RU" b="1" dirty="0" smtClean="0"/>
            </a:br>
            <a:r>
              <a:rPr lang="ru-RU" b="1" dirty="0" smtClean="0"/>
              <a:t>- роспись "пряник" или "рыжик".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Разновидностью "</a:t>
            </a:r>
            <a:r>
              <a:rPr lang="ru-RU" b="1" dirty="0" smtClean="0"/>
              <a:t>фоновой</a:t>
            </a:r>
            <a:r>
              <a:rPr lang="ru-RU" dirty="0" smtClean="0"/>
              <a:t>" росписи является "</a:t>
            </a:r>
            <a:r>
              <a:rPr lang="ru-RU" b="1" dirty="0" smtClean="0"/>
              <a:t>Кудрина</a:t>
            </a:r>
            <a:r>
              <a:rPr lang="ru-RU" dirty="0" smtClean="0"/>
              <a:t>".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Роспись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Роспись выглядит ярко, несмотря на темный фон. Для создания рисунка используются такие краски как </a:t>
            </a:r>
            <a:r>
              <a:rPr lang="ru-RU" b="1" dirty="0" smtClean="0"/>
              <a:t>красная, жёлтая, оранжевая,</a:t>
            </a:r>
            <a:r>
              <a:rPr lang="ru-RU" dirty="0" smtClean="0"/>
              <a:t> немного </a:t>
            </a:r>
            <a:r>
              <a:rPr lang="ru-RU" b="1" dirty="0" smtClean="0"/>
              <a:t>зелёной</a:t>
            </a:r>
            <a:r>
              <a:rPr lang="ru-RU" dirty="0" smtClean="0"/>
              <a:t> и </a:t>
            </a:r>
            <a:r>
              <a:rPr lang="ru-RU" b="1" dirty="0" smtClean="0"/>
              <a:t>голубой.</a:t>
            </a:r>
            <a:r>
              <a:rPr lang="ru-RU" dirty="0" smtClean="0"/>
              <a:t> Также в росписи всегда присутствует золотой цвет. Традиционные элементы Хохломы — красные сочные </a:t>
            </a:r>
            <a:r>
              <a:rPr lang="ru-RU" dirty="0" smtClean="0">
                <a:hlinkClick r:id="rId2" tooltip="Ягода"/>
              </a:rPr>
              <a:t>ягоды</a:t>
            </a:r>
            <a:r>
              <a:rPr lang="ru-RU" dirty="0" smtClean="0"/>
              <a:t> </a:t>
            </a:r>
            <a:r>
              <a:rPr lang="ru-RU" dirty="0" smtClean="0">
                <a:hlinkClick r:id="rId3" tooltip="Рябина"/>
              </a:rPr>
              <a:t>рябины</a:t>
            </a:r>
            <a:r>
              <a:rPr lang="ru-RU" dirty="0" smtClean="0"/>
              <a:t> и </a:t>
            </a:r>
            <a:r>
              <a:rPr lang="ru-RU" dirty="0" smtClean="0">
                <a:hlinkClick r:id="rId4" tooltip="Земляника"/>
              </a:rPr>
              <a:t>земляники</a:t>
            </a:r>
            <a:r>
              <a:rPr lang="ru-RU" dirty="0" smtClean="0"/>
              <a:t>, цветы и ветки. Нередко встречаются птицы, рыбы и звери.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Ягоды рябины и земляники</a:t>
            </a:r>
            <a:endParaRPr lang="ru-RU" dirty="0"/>
          </a:p>
        </p:txBody>
      </p:sp>
      <p:pic>
        <p:nvPicPr>
          <p:cNvPr id="5" name="Содержимое 4" descr="8089_html_6890f37b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50521" y="2097679"/>
            <a:ext cx="3042458" cy="3807229"/>
          </a:xfrm>
        </p:spPr>
      </p:pic>
      <p:pic>
        <p:nvPicPr>
          <p:cNvPr id="6" name="Содержимое 5" descr="df462d8bf1dbe48450f8a8a14c624f84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9150" y="2058194"/>
            <a:ext cx="3886200" cy="3886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36028"/>
            <a:ext cx="7886700" cy="564093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Выделяют роспись «верховую» (когда по закрашенному серебристому фону наносят рисунок (</a:t>
            </a:r>
            <a:r>
              <a:rPr lang="ru-RU" dirty="0" err="1" smtClean="0"/>
              <a:t>криуль</a:t>
            </a:r>
            <a:r>
              <a:rPr lang="ru-RU" dirty="0" smtClean="0"/>
              <a:t> — основная линия композиции, на нее «насаживают» такие элементы как </a:t>
            </a:r>
            <a:r>
              <a:rPr lang="ru-RU" dirty="0" err="1" smtClean="0"/>
              <a:t>осочки</a:t>
            </a:r>
            <a:r>
              <a:rPr lang="ru-RU" dirty="0" smtClean="0"/>
              <a:t>, капельки, усики, завитки т. д.) красным и черным цветом) и «под фон» (сначала намечается контур </a:t>
            </a:r>
            <a:r>
              <a:rPr lang="ru-RU" dirty="0" smtClean="0">
                <a:hlinkClick r:id="rId2" tooltip="Орнамент"/>
              </a:rPr>
              <a:t>орнамента</a:t>
            </a:r>
            <a:r>
              <a:rPr lang="ru-RU" dirty="0" smtClean="0"/>
              <a:t>, а потом заполняется чёрной краской фон, рисунок листа или цветочка остается золотым). Кроме того, существуют разнообразные виды орнаментов: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«пряник»</a:t>
            </a:r>
            <a:r>
              <a:rPr lang="ru-RU" dirty="0" smtClean="0"/>
              <a:t> — обычно внутри чашки или блюда геометрическая фигура — квадрат или ромб — украшенная травкой, ягодами, цветами;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«травка»</a:t>
            </a:r>
            <a:r>
              <a:rPr lang="ru-RU" dirty="0" smtClean="0"/>
              <a:t> — узор из крупных и мелких травинок;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кудрина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r>
              <a:rPr lang="ru-RU" dirty="0" smtClean="0"/>
              <a:t> — листья и цветы в виде золотых завитков на красном или чёрном фоне;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Травка, </a:t>
            </a:r>
            <a:r>
              <a:rPr lang="ru-RU" dirty="0" err="1" smtClean="0"/>
              <a:t>кудрина</a:t>
            </a:r>
            <a:endParaRPr lang="ru-RU" dirty="0"/>
          </a:p>
        </p:txBody>
      </p:sp>
      <p:pic>
        <p:nvPicPr>
          <p:cNvPr id="7" name="Содержимое 6" descr="pic_hohloma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42029" y="1825625"/>
            <a:ext cx="3060441" cy="4351338"/>
          </a:xfrm>
        </p:spPr>
      </p:pic>
      <p:pic>
        <p:nvPicPr>
          <p:cNvPr id="8" name="Содержимое 7" descr="травка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28650" y="1944414"/>
            <a:ext cx="3886200" cy="428821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Ягодки</a:t>
            </a:r>
            <a:endParaRPr lang="ru-RU" dirty="0"/>
          </a:p>
        </p:txBody>
      </p:sp>
      <p:pic>
        <p:nvPicPr>
          <p:cNvPr id="4" name="Содержимое 3" descr="94207313_Hohlomskaya_rospis0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5007" y="1650123"/>
            <a:ext cx="8103476" cy="447740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Готовые изделия</a:t>
            </a:r>
            <a:endParaRPr lang="ru-RU" dirty="0"/>
          </a:p>
        </p:txBody>
      </p:sp>
      <p:pic>
        <p:nvPicPr>
          <p:cNvPr id="10" name="Содержимое 9" descr="93626830_90908853_2222299_240000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004441" y="1576552"/>
            <a:ext cx="4908331" cy="4088524"/>
          </a:xfrm>
        </p:spPr>
      </p:pic>
      <p:pic>
        <p:nvPicPr>
          <p:cNvPr id="9" name="Содержимое 8" descr="18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44596" y="259584"/>
            <a:ext cx="3381646" cy="435133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</TotalTime>
  <Words>157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Хохломская роспись 2 класс, УМК «Перспектива» </vt:lpstr>
      <vt:lpstr>Слайд 2</vt:lpstr>
      <vt:lpstr>Виды росписи</vt:lpstr>
      <vt:lpstr>Роспись</vt:lpstr>
      <vt:lpstr>Ягоды рябины и земляники</vt:lpstr>
      <vt:lpstr>Слайд 6</vt:lpstr>
      <vt:lpstr>Травка, кудрина</vt:lpstr>
      <vt:lpstr>Ягодки</vt:lpstr>
      <vt:lpstr>Готовые изделия</vt:lpstr>
      <vt:lpstr>Слайд 10</vt:lpstr>
      <vt:lpstr>Ресурсы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Татьянв</cp:lastModifiedBy>
  <cp:revision>13</cp:revision>
  <dcterms:created xsi:type="dcterms:W3CDTF">2014-10-24T11:55:36Z</dcterms:created>
  <dcterms:modified xsi:type="dcterms:W3CDTF">2016-01-23T16:22:06Z</dcterms:modified>
</cp:coreProperties>
</file>