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96944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Технология критического мышления.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7840960" cy="165618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/>
              <a:t>       Критическое мышление - способ мышления, при котором человек ставит под сомнение поступающую информацию, собственные убеждения.         </a:t>
            </a:r>
            <a:endParaRPr lang="ru-RU" dirty="0"/>
          </a:p>
        </p:txBody>
      </p:sp>
      <p:pic>
        <p:nvPicPr>
          <p:cNvPr id="1031" name="Picture 7" descr="http://fs00.infourok.ru/images/doc/235/113315/5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112568" cy="6529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Прием </a:t>
            </a:r>
            <a:r>
              <a:rPr lang="ru-RU" b="1" i="1" dirty="0" smtClean="0">
                <a:solidFill>
                  <a:schemeClr val="tx1"/>
                </a:solidFill>
              </a:rPr>
              <a:t>«Ассоциация»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988840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"</a:t>
            </a:r>
            <a:r>
              <a:rPr lang="ru-RU" sz="2000" b="1" dirty="0" smtClean="0"/>
              <a:t>Весна, весна! Как воздух чист!.."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24744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Е.А. Баратынский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96136" y="2492896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016" y="2564904"/>
            <a:ext cx="5040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043608" y="2492896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771800" y="2780928"/>
            <a:ext cx="5040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11560" y="4005064"/>
          <a:ext cx="671736" cy="243840"/>
        </p:xfrm>
        <a:graphic>
          <a:graphicData uri="http://schemas.openxmlformats.org/drawingml/2006/table">
            <a:tbl>
              <a:tblPr/>
              <a:tblGrid>
                <a:gridCol w="67173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ручьи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979712" y="4437112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пение птиц</a:t>
            </a:r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716016" y="4221088"/>
          <a:ext cx="1224136" cy="822960"/>
        </p:xfrm>
        <a:graphic>
          <a:graphicData uri="http://schemas.openxmlformats.org/drawingml/2006/table">
            <a:tbl>
              <a:tblPr/>
              <a:tblGrid>
                <a:gridCol w="122413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свежий,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чистый воздух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372200" y="3789040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первые цветы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580926"/>
          </a:xfrm>
        </p:spPr>
        <p:txBody>
          <a:bodyPr/>
          <a:lstStyle/>
          <a:p>
            <a:r>
              <a:rPr lang="ru-RU" dirty="0" smtClean="0"/>
              <a:t>Б.Житков «Как я ловил человечков»</a:t>
            </a:r>
            <a:endParaRPr lang="ru-RU" dirty="0"/>
          </a:p>
        </p:txBody>
      </p:sp>
      <p:pic>
        <p:nvPicPr>
          <p:cNvPr id="24578" name="Picture 2" descr="C:\Users\максим\Pictures\45309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3"/>
            <a:ext cx="4724242" cy="35022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65313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50851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игрушка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4127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человечки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19888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паруса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763688" y="2276872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32240" y="4509120"/>
            <a:ext cx="648072" cy="374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691680" y="443711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092552" y="242927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580926"/>
          </a:xfrm>
        </p:spPr>
        <p:txBody>
          <a:bodyPr/>
          <a:lstStyle/>
          <a:p>
            <a:r>
              <a:rPr lang="ru-RU" dirty="0" smtClean="0"/>
              <a:t>Прием «</a:t>
            </a:r>
            <a:r>
              <a:rPr lang="ru-RU" i="1" dirty="0" smtClean="0"/>
              <a:t>Чтение с пометами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990226"/>
            <a:ext cx="5940152" cy="33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 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я знал;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новое для меня;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lang="ru-RU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этим я удивлен;</a:t>
            </a: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было интересно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104456" cy="72494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</a:t>
            </a:r>
            <a:r>
              <a:rPr lang="ru-RU" sz="4400" dirty="0" err="1" smtClean="0"/>
              <a:t>Синквейн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1338874"/>
            <a:ext cx="55446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Кто? Что?                                                   Существительное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Какой?                                                        2 прилагательных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Что делает?                                     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3 глагола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Что автор думает                                       Фраза из 4 слов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о данном персонаже?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      </a:t>
            </a:r>
            <a:endParaRPr lang="ru-RU" sz="1400" dirty="0" smtClean="0">
              <a:latin typeface="Times New Roman CYR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 Кто? Что?                                                  Существительное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                                                                    (Новое   имя героя)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Эква-пыгрысь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Смелый, находчивый </a:t>
            </a:r>
          </a:p>
          <a:p>
            <a:r>
              <a:rPr lang="ru-RU" dirty="0" smtClean="0"/>
              <a:t>Обрадовался, подготовился, сражался </a:t>
            </a:r>
          </a:p>
          <a:p>
            <a:r>
              <a:rPr lang="ru-RU" dirty="0" err="1" smtClean="0"/>
              <a:t>Эква-пыгрысь</a:t>
            </a:r>
            <a:r>
              <a:rPr lang="ru-RU" dirty="0" smtClean="0"/>
              <a:t> стал лучшим охотником. </a:t>
            </a:r>
          </a:p>
          <a:p>
            <a:r>
              <a:rPr lang="ru-RU" dirty="0" smtClean="0"/>
              <a:t>Богатырь </a:t>
            </a:r>
            <a:endParaRPr lang="ru-RU" dirty="0"/>
          </a:p>
        </p:txBody>
      </p:sp>
      <p:pic>
        <p:nvPicPr>
          <p:cNvPr id="26626" name="Picture 2" descr="C:\Users\максим\Pictures\e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12975"/>
            <a:ext cx="2520280" cy="331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652934"/>
          </a:xfrm>
        </p:spPr>
        <p:txBody>
          <a:bodyPr/>
          <a:lstStyle/>
          <a:p>
            <a:r>
              <a:rPr lang="ru-RU" dirty="0" smtClean="0"/>
              <a:t>Тема Н.Носов «Огурцы»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772816"/>
          <a:ext cx="6432376" cy="304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188"/>
                <a:gridCol w="3216188"/>
              </a:tblGrid>
              <a:tr h="38866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Тонкие вопросы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Толстые вопросы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651446">
                <a:tc>
                  <a:txBody>
                    <a:bodyPr/>
                    <a:lstStyle/>
                    <a:p>
                      <a:pPr marL="457200" algn="just" rtl="0" fontAlgn="t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Кто главный герой рассказа?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457200" algn="just" rtl="0" fontAlgn="t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Что произошло с мальчиком?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457200" algn="just" rtl="0" fontAlgn="t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Когда происходит действие рассказа?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Дайте объяснение, почему мама отправила мальчика обратно?</a:t>
                      </a:r>
                    </a:p>
                    <a:p>
                      <a:pPr rtl="0"/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вы думаете, что мальчик совершил плохой поступок?</a:t>
                      </a:r>
                    </a:p>
                    <a:p>
                      <a:pPr rtl="0"/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Предположите, что будет, если мальчик не вернёт огурцы.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Затруднения, в работе по данной технологии.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99592" y="1700808"/>
            <a:ext cx="7128792" cy="390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Реализовать полностью урок в данной технологии  в рамках классно-урочной системы очень сложно. Лучше урок сдваивать, если есть такая возможность.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Не все дети способны работать с большим объёмом информации. 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Техника чтения не у всех одинакова, не все синхронно могут работать.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Непринятие некоторых приёмов детьми, нелюбимые (творческого характера и работа с большим объёмом информации).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 технологии огромное количество приёмов – затруднение в выборе.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Сложность в подборе материала (из разных источников).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Большие моральные, временные затраты.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Преимущества ТРКМ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334714"/>
            <a:ext cx="829400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в паре и в малой группе увеличивает интеллектуальный потенциал участников, </a:t>
            </a:r>
          </a:p>
          <a:p>
            <a:pPr marL="0" marR="0" lvl="0" indent="5715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значительно расширяется их словарный запас;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совместная работа способствует лучшему пониманию трудного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текста;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возможность повторения, усвоения материала;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вырабатывается уважение к собственным мыслям и опыту;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появляется большая глубина понимания, возникает новая, еще более интересная мысль;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обостряется любознательность, наблюдательность;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учатся слушать друг друга, несут ответственность за совместный способ познания;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письменная речь развивает в детях навыки чтения и наоборот;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ходе обсуждения обнаруживается несколько трактовок одного и того же содержания, </a:t>
            </a:r>
          </a:p>
          <a:p>
            <a:pPr marL="0" marR="0" lvl="0" indent="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это еще раз работает на понимание;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активное слушание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9409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критического мышления позволяет решать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Повышение качества образовательного процесса путем разработки системы уроков по технологии РКМ при изучении учебного предмета</a:t>
            </a:r>
          </a:p>
          <a:p>
            <a:pPr lvl="0"/>
            <a:r>
              <a:rPr lang="ru-RU" dirty="0" smtClean="0"/>
              <a:t>Повышение учебной мотивации:</a:t>
            </a:r>
          </a:p>
          <a:p>
            <a:pPr lvl="0"/>
            <a:r>
              <a:rPr lang="ru-RU" dirty="0" smtClean="0"/>
              <a:t>Повышения интереса к процессу обучения и активного восприятия учебного материала по предмету;</a:t>
            </a:r>
          </a:p>
          <a:p>
            <a:pPr lvl="0"/>
            <a:r>
              <a:rPr lang="ru-RU" dirty="0" smtClean="0"/>
              <a:t>Формирование информационной грамотности: развития способности к самостоятельной аналитической и оценочной работе с информацией любого вида и разного типа сложности;</a:t>
            </a:r>
          </a:p>
          <a:p>
            <a:pPr lvl="0"/>
            <a:r>
              <a:rPr lang="ru-RU" dirty="0" smtClean="0"/>
              <a:t>Повышение социальной компетентности</a:t>
            </a:r>
          </a:p>
          <a:p>
            <a:pPr lvl="0"/>
            <a:r>
              <a:rPr lang="ru-RU" dirty="0" smtClean="0"/>
              <a:t>Формирование навыков анализа и синтеза предметных текстов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Основные задачи уроков литературного чтения: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Целенаправленно развивать навыки чтения, сочетая их с работой над литературно-художественным текстом;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Рассматривать художественное произведение, как со стороны содержания, так и со стороны его формы, не забывая о многофункциональном характере литературного произведения.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700" b="1" dirty="0" smtClean="0"/>
              <a:t>Основные методические приемы развития критического мышления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“Кластер”.</a:t>
            </a:r>
          </a:p>
          <a:p>
            <a:r>
              <a:rPr lang="ru-RU" dirty="0" smtClean="0"/>
              <a:t>Таблица “тонких” и “толстых” вопросов.</a:t>
            </a:r>
          </a:p>
          <a:p>
            <a:r>
              <a:rPr lang="ru-RU" dirty="0" smtClean="0"/>
              <a:t>Таблица “Знаю-хочу, знал – узнал”.</a:t>
            </a:r>
          </a:p>
          <a:p>
            <a:r>
              <a:rPr lang="ru-RU" dirty="0" smtClean="0"/>
              <a:t>“Дерево предсказаний”.</a:t>
            </a:r>
          </a:p>
          <a:p>
            <a:r>
              <a:rPr lang="ru-RU" dirty="0" smtClean="0"/>
              <a:t>“Ромашка </a:t>
            </a:r>
            <a:r>
              <a:rPr lang="ru-RU" dirty="0" err="1" smtClean="0"/>
              <a:t>Блума</a:t>
            </a:r>
            <a:r>
              <a:rPr lang="ru-RU" dirty="0" smtClean="0"/>
              <a:t>”.</a:t>
            </a:r>
          </a:p>
          <a:p>
            <a:r>
              <a:rPr lang="ru-RU" dirty="0" smtClean="0"/>
              <a:t>“Верные и неверные утверждения”.</a:t>
            </a:r>
          </a:p>
          <a:p>
            <a:r>
              <a:rPr lang="ru-RU" dirty="0" smtClean="0"/>
              <a:t>“Верите ли вы?”.</a:t>
            </a:r>
          </a:p>
          <a:p>
            <a:r>
              <a:rPr lang="ru-RU" dirty="0" smtClean="0"/>
              <a:t>“Корзина идей”.</a:t>
            </a:r>
          </a:p>
          <a:p>
            <a:r>
              <a:rPr lang="ru-RU" dirty="0" smtClean="0"/>
              <a:t>Рассказ-предположение по “ключевым” словам.</a:t>
            </a:r>
          </a:p>
          <a:p>
            <a:r>
              <a:rPr lang="ru-RU" dirty="0" smtClean="0"/>
              <a:t>“</a:t>
            </a:r>
            <a:r>
              <a:rPr lang="ru-RU" dirty="0" err="1" smtClean="0"/>
              <a:t>Синквейн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e807eb107ecfd2b78ce915f83f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63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47664" y="692696"/>
          <a:ext cx="6096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Знаю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Автор рассказов «Живая шляпа», «Фантазеры», «Огурцы</a:t>
                      </a: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Затейники».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Его герои попадают в смешные, иногда нелепые ситуации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Хочу знать     </a:t>
                      </a:r>
                      <a:endParaRPr kumimoji="0" lang="ru-RU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Что-то новое из жизни писателя.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Прочитать новые  рассказы Н. Носова.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Узнал</a:t>
                      </a:r>
                      <a:endParaRPr kumimoji="0"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Н. Носов -  автор рассказа «На горке».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 Н. Носова учит тому, что если что-то сделал неправильно, то это можно исправить.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nigamir.com/upload/iblock/15b/15ba7324f25cbf7bebb0acb6a6b417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knigamir.com/upload/iblock/15b/15ba7324f25cbf7bebb0acb6a6b41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4620"/>
            <a:ext cx="3528392" cy="599269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67944" y="764704"/>
          <a:ext cx="4608512" cy="482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</a:tblGrid>
              <a:tr h="1897413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Знаю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К. Г. Паустовский - автор произведений « Барсучий нос», «Кот-ворюга».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 его произведения посвящены природе  и пронизаны чувством любви к ней.</a:t>
                      </a:r>
                      <a:endParaRPr lang="ru-RU" dirty="0"/>
                    </a:p>
                  </a:txBody>
                  <a:tcPr/>
                </a:tc>
              </a:tr>
              <a:tr h="1159891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Хочу знать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ещё произведения написал К. Г. Паустовский. Каким был писатель в детстве.</a:t>
                      </a:r>
                      <a:endParaRPr lang="ru-RU" dirty="0"/>
                    </a:p>
                  </a:txBody>
                  <a:tcPr/>
                </a:tc>
              </a:tr>
              <a:tr h="169522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Узнал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Паустовский писал не только о природе, но ещё и о композиторах, художниках, писателях, т.е. о людях, тонко чувствовавших красоту окружающего нас мира.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Прием «</a:t>
            </a:r>
            <a:r>
              <a:rPr lang="ru-RU" i="1" dirty="0" smtClean="0">
                <a:solidFill>
                  <a:schemeClr val="tx1"/>
                </a:solidFill>
              </a:rPr>
              <a:t>Прогнозирование по иллюстрации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максим\Pictures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524" y="1600200"/>
            <a:ext cx="6070952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аксим\Pictures\140915151936355232_f0_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721" b="872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372200" y="620688"/>
            <a:ext cx="2304256" cy="495604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u-RU" sz="1800" b="1" dirty="0" smtClean="0"/>
              <a:t>Вывод учеников: </a:t>
            </a:r>
            <a:r>
              <a:rPr lang="ru-RU" sz="1800" dirty="0" smtClean="0"/>
              <a:t>маленькая красивая девочка, в национальной одежде, она смотрит в своё отражение, любуется собой, она себе очень нравится.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</TotalTime>
  <Words>641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Технология критического мышления. </vt:lpstr>
      <vt:lpstr>   Технология критического мышления позволяет решать задачи: </vt:lpstr>
      <vt:lpstr>Основные задачи уроков литературного чтения:</vt:lpstr>
      <vt:lpstr>Основные методические приемы развития критического мышления</vt:lpstr>
      <vt:lpstr>Слайд 5</vt:lpstr>
      <vt:lpstr>Слайд 6</vt:lpstr>
      <vt:lpstr>Слайд 7</vt:lpstr>
      <vt:lpstr>Прием «Прогнозирование по иллюстрации» </vt:lpstr>
      <vt:lpstr>Слайд 9</vt:lpstr>
      <vt:lpstr>Прием «Ассоциация» </vt:lpstr>
      <vt:lpstr>Б.Житков «Как я ловил человечков»</vt:lpstr>
      <vt:lpstr>Прием «Чтение с пометами». </vt:lpstr>
      <vt:lpstr>«Синквейн»</vt:lpstr>
      <vt:lpstr>Тема Н.Носов «Огурцы»</vt:lpstr>
      <vt:lpstr>Затруднения, в работе по данной технологии. </vt:lpstr>
      <vt:lpstr>Преимущества ТРКМ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критического мышления. </dc:title>
  <dc:creator>максим</dc:creator>
  <cp:lastModifiedBy>максим</cp:lastModifiedBy>
  <cp:revision>20</cp:revision>
  <dcterms:created xsi:type="dcterms:W3CDTF">2016-01-19T16:31:10Z</dcterms:created>
  <dcterms:modified xsi:type="dcterms:W3CDTF">2016-01-22T16:15:02Z</dcterms:modified>
</cp:coreProperties>
</file>