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DFA28-87F8-40C8-9560-6BEF5C9E4EF3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714357"/>
            <a:ext cx="4572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Учимся </a:t>
            </a:r>
          </a:p>
          <a:p>
            <a:pPr algn="ctr">
              <a:defRPr/>
            </a:pPr>
            <a:r>
              <a:rPr lang="ru-RU" sz="4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составлять </a:t>
            </a:r>
          </a:p>
          <a:p>
            <a:pPr algn="ctr">
              <a:defRPr/>
            </a:pPr>
            <a:r>
              <a:rPr lang="ru-RU" sz="44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синквейн</a:t>
            </a:r>
            <a:endParaRPr lang="ru-RU" sz="44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63370117_1283114586_24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500313"/>
            <a:ext cx="3143250" cy="406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5715008" y="2921169"/>
            <a:ext cx="31432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Автор презентации</a:t>
            </a:r>
          </a:p>
          <a:p>
            <a:pPr algn="r">
              <a:defRPr/>
            </a:pP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</a:rPr>
              <a:t>Лаштур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Евгения Степановна</a:t>
            </a:r>
          </a:p>
          <a:p>
            <a:pPr algn="r"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учитель  начальных классов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7" descr="Математика. Учебник. 3 класс. В 2-х частях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333375"/>
            <a:ext cx="2303462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Павлиний глаз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476250"/>
            <a:ext cx="3744912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500562" y="3071810"/>
            <a:ext cx="464343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1. Бабочка.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2. Оранжевая, </a:t>
            </a:r>
            <a:r>
              <a:rPr lang="ru-RU" b="1" dirty="0" err="1" smtClean="0">
                <a:solidFill>
                  <a:srgbClr val="C00000"/>
                </a:solidFill>
              </a:rPr>
              <a:t>голубая</a:t>
            </a:r>
            <a:r>
              <a:rPr lang="ru-RU" b="1" dirty="0" smtClean="0">
                <a:solidFill>
                  <a:srgbClr val="C00000"/>
                </a:solidFill>
              </a:rPr>
              <a:t> …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3. Размножается, питается, улетает.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4. Появляется на свет, преображаясь из обычной гусеницы.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5. Насекомое.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400050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1. Математика.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2. Точная, полезная.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3.  Вычисляет, обучает, развивает.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4.  Царица всех наук.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5.  Учитель.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64" y="274638"/>
            <a:ext cx="568643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Что такое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синквейн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?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pic>
        <p:nvPicPr>
          <p:cNvPr id="4" name="Содержимое 3" descr="Neznaika2a.JPG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214290"/>
            <a:ext cx="271464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286000" y="1285861"/>
            <a:ext cx="6572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Кто ясно мыслит – тот ясно излагает.</a:t>
            </a:r>
          </a:p>
          <a:p>
            <a:pPr algn="r"/>
            <a:r>
              <a:rPr lang="ru-RU" i="1" dirty="0" smtClean="0">
                <a:solidFill>
                  <a:srgbClr val="C00000"/>
                </a:solidFill>
              </a:rPr>
              <a:t>(Античная поговорка)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2357429"/>
            <a:ext cx="8072494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Психологи и практикующие педагоги отмечают, что у старших дошкольников и у младших школьников часто имеются нарушения речи, бедный словарный запас, дети не умеют составлять рассказ по картинке, пересказать прочитанное, им трудно выучить наизусть стихотворение. </a:t>
            </a: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Составление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синкваейна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dirty="0" smtClean="0">
                <a:solidFill>
                  <a:srgbClr val="C00000"/>
                </a:solidFill>
              </a:rPr>
              <a:t>– один из способов частичного решения этих проблем. </a:t>
            </a:r>
          </a:p>
          <a:p>
            <a:r>
              <a:rPr lang="ru-RU" sz="2000" b="1" i="1" dirty="0" err="1" smtClean="0">
                <a:solidFill>
                  <a:srgbClr val="C00000"/>
                </a:solidFill>
              </a:rPr>
              <a:t>Синквейны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dirty="0" smtClean="0">
                <a:solidFill>
                  <a:srgbClr val="C00000"/>
                </a:solidFill>
              </a:rPr>
              <a:t>часто используются современными педагогами. Уже в дошкольном возрасте можно учить детей составлять </a:t>
            </a:r>
            <a:r>
              <a:rPr lang="ru-RU" sz="2000" dirty="0" err="1" smtClean="0">
                <a:solidFill>
                  <a:srgbClr val="C00000"/>
                </a:solidFill>
              </a:rPr>
              <a:t>синквейны</a:t>
            </a:r>
            <a:r>
              <a:rPr lang="ru-RU" sz="2000" dirty="0" smtClean="0">
                <a:solidFill>
                  <a:srgbClr val="C00000"/>
                </a:solidFill>
              </a:rPr>
              <a:t> в форме игры</a:t>
            </a:r>
            <a:r>
              <a:rPr lang="ru-RU" sz="2000" dirty="0" smtClean="0">
                <a:solidFill>
                  <a:srgbClr val="C00000"/>
                </a:solidFill>
              </a:rPr>
              <a:t>.</a:t>
            </a:r>
          </a:p>
          <a:p>
            <a:endParaRPr lang="ru-RU" sz="2800" dirty="0" smtClean="0">
              <a:solidFill>
                <a:srgbClr val="C00000"/>
              </a:solidFill>
            </a:endParaRPr>
          </a:p>
          <a:p>
            <a:endParaRPr lang="ru-RU" sz="2800" dirty="0" smtClean="0">
              <a:solidFill>
                <a:srgbClr val="C00000"/>
              </a:solidFill>
            </a:endParaRPr>
          </a:p>
          <a:p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785794"/>
            <a:ext cx="73581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err="1" smtClean="0">
                <a:solidFill>
                  <a:srgbClr val="C00000"/>
                </a:solidFill>
              </a:rPr>
              <a:t>Синквейн</a:t>
            </a:r>
            <a:r>
              <a:rPr lang="ru-RU" sz="2800" dirty="0" smtClean="0">
                <a:solidFill>
                  <a:srgbClr val="C00000"/>
                </a:solidFill>
              </a:rPr>
              <a:t> – это не обычное стихотворение написанное в соответствии с определёнными правилами.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6" name="Рисунок 9" descr="znayka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688" y="3159125"/>
            <a:ext cx="2265362" cy="348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714348" y="2714620"/>
            <a:ext cx="60007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i="1" dirty="0" err="1" smtClean="0">
                <a:solidFill>
                  <a:srgbClr val="C00000"/>
                </a:solidFill>
              </a:rPr>
              <a:t>Синквейн</a:t>
            </a:r>
            <a:r>
              <a:rPr lang="ru-RU" sz="2400" dirty="0" smtClean="0">
                <a:solidFill>
                  <a:srgbClr val="C00000"/>
                </a:solidFill>
              </a:rPr>
              <a:t> — слово французское, в переводе означает «стихотворение из пяти строк».</a:t>
            </a:r>
          </a:p>
          <a:p>
            <a:pPr algn="r"/>
            <a:r>
              <a:rPr lang="ru-RU" sz="2400" dirty="0" smtClean="0">
                <a:solidFill>
                  <a:srgbClr val="C00000"/>
                </a:solidFill>
              </a:rPr>
              <a:t> Форма </a:t>
            </a:r>
            <a:r>
              <a:rPr lang="ru-RU" sz="2400" dirty="0" err="1" smtClean="0">
                <a:solidFill>
                  <a:srgbClr val="C00000"/>
                </a:solidFill>
              </a:rPr>
              <a:t>синквейна</a:t>
            </a:r>
            <a:r>
              <a:rPr lang="ru-RU" sz="2400" dirty="0" smtClean="0">
                <a:solidFill>
                  <a:srgbClr val="C00000"/>
                </a:solidFill>
              </a:rPr>
              <a:t> была разработана американской поэтессой Аделаидой </a:t>
            </a:r>
            <a:r>
              <a:rPr lang="ru-RU" sz="2400" dirty="0" err="1" smtClean="0">
                <a:solidFill>
                  <a:srgbClr val="C00000"/>
                </a:solidFill>
              </a:rPr>
              <a:t>Крэпси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611560" y="764704"/>
            <a:ext cx="8064896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4" name="Рисунок 3" descr="1328967010_model-vypusknika-nachalnoy-shkoly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4429125"/>
            <a:ext cx="24288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71472" y="1285860"/>
            <a:ext cx="678661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Чтобы составить </a:t>
            </a:r>
            <a:r>
              <a:rPr lang="ru-RU" sz="2400" b="1" i="1" dirty="0" err="1" smtClean="0">
                <a:solidFill>
                  <a:srgbClr val="C00000"/>
                </a:solidFill>
              </a:rPr>
              <a:t>синквейн</a:t>
            </a:r>
            <a:r>
              <a:rPr lang="ru-RU" sz="2400" dirty="0" smtClean="0">
                <a:solidFill>
                  <a:srgbClr val="C00000"/>
                </a:solidFill>
              </a:rPr>
              <a:t>, нужно научиться находить в тексте, в материале главные элементы, делать выводы и заключения, высказывать своё мнение, анализировать, обобщать, вычленять, объединять и кратко излагать.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Можно сказать, что это полёт мысли, свободное мини-творчество, подчиненное определенным правилам.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Правила составления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синквейна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643050"/>
            <a:ext cx="61436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ru-RU" b="1" dirty="0" err="1" smtClean="0">
                <a:solidFill>
                  <a:srgbClr val="C00000"/>
                </a:solidFill>
              </a:rPr>
              <a:t>Синквейн</a:t>
            </a:r>
            <a:r>
              <a:rPr lang="ru-RU" b="1" dirty="0" smtClean="0">
                <a:solidFill>
                  <a:srgbClr val="C00000"/>
                </a:solidFill>
              </a:rPr>
              <a:t> состоит из 5 строк;</a:t>
            </a: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pPr>
              <a:buFont typeface="Arial" charset="0"/>
              <a:buChar char="•"/>
            </a:pPr>
            <a:r>
              <a:rPr lang="ru-RU" b="1" dirty="0" smtClean="0">
                <a:solidFill>
                  <a:srgbClr val="C00000"/>
                </a:solidFill>
              </a:rPr>
              <a:t> Его форма напоминает ёлочку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</a:p>
          <a:p>
            <a:pPr>
              <a:buFont typeface="Arial" charset="0"/>
              <a:buChar char="•"/>
            </a:pPr>
            <a:endParaRPr lang="ru-RU" dirty="0" smtClean="0"/>
          </a:p>
          <a:p>
            <a:r>
              <a:rPr lang="ru-RU" dirty="0" smtClean="0"/>
              <a:t>  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714620"/>
            <a:ext cx="400052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rgbClr val="C00000"/>
                </a:solidFill>
              </a:rPr>
              <a:t>1 слово</a:t>
            </a:r>
          </a:p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rgbClr val="C00000"/>
                </a:solidFill>
              </a:rPr>
              <a:t>2 слова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3 слова</a:t>
            </a:r>
          </a:p>
          <a:p>
            <a:pPr algn="ctr">
              <a:lnSpc>
                <a:spcPct val="150000"/>
              </a:lnSpc>
            </a:pPr>
            <a:r>
              <a:rPr lang="ru-RU" sz="4000" b="1" dirty="0" smtClean="0">
                <a:solidFill>
                  <a:srgbClr val="C00000"/>
                </a:solidFill>
              </a:rPr>
              <a:t>4 слова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rgbClr val="C00000"/>
                </a:solidFill>
              </a:rPr>
              <a:t>1 слово</a:t>
            </a:r>
            <a:endParaRPr lang="ru-RU" b="1" dirty="0">
              <a:solidFill>
                <a:srgbClr val="C00000"/>
              </a:solidFill>
            </a:endParaRPr>
          </a:p>
        </p:txBody>
      </p:sp>
      <p:grpSp>
        <p:nvGrpSpPr>
          <p:cNvPr id="7" name="Группа 20"/>
          <p:cNvGrpSpPr>
            <a:grpSpLocks/>
          </p:cNvGrpSpPr>
          <p:nvPr/>
        </p:nvGrpSpPr>
        <p:grpSpPr bwMode="auto">
          <a:xfrm>
            <a:off x="4000496" y="3429000"/>
            <a:ext cx="2705100" cy="2862263"/>
            <a:chOff x="4562355" y="3442110"/>
            <a:chExt cx="2705861" cy="2862080"/>
          </a:xfrm>
        </p:grpSpPr>
        <p:grpSp>
          <p:nvGrpSpPr>
            <p:cNvPr id="8" name="Группа 23"/>
            <p:cNvGrpSpPr>
              <a:grpSpLocks/>
            </p:cNvGrpSpPr>
            <p:nvPr/>
          </p:nvGrpSpPr>
          <p:grpSpPr bwMode="auto">
            <a:xfrm>
              <a:off x="4562355" y="3442110"/>
              <a:ext cx="2705861" cy="2304903"/>
              <a:chOff x="4386419" y="3212976"/>
              <a:chExt cx="2705861" cy="2304903"/>
            </a:xfrm>
          </p:grpSpPr>
          <p:sp>
            <p:nvSpPr>
              <p:cNvPr id="10" name="Равнобедренный треугольник 9"/>
              <p:cNvSpPr/>
              <p:nvPr/>
            </p:nvSpPr>
            <p:spPr>
              <a:xfrm>
                <a:off x="6444398" y="4941654"/>
                <a:ext cx="647882" cy="576225"/>
              </a:xfrm>
              <a:prstGeom prst="triangl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C00000"/>
                  </a:solidFill>
                </a:endParaRPr>
              </a:p>
            </p:txBody>
          </p:sp>
          <p:sp>
            <p:nvSpPr>
              <p:cNvPr id="11" name="Равнобедренный треугольник 10"/>
              <p:cNvSpPr/>
              <p:nvPr/>
            </p:nvSpPr>
            <p:spPr>
              <a:xfrm>
                <a:off x="5723470" y="4941654"/>
                <a:ext cx="649471" cy="576225"/>
              </a:xfrm>
              <a:prstGeom prst="triangl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C00000"/>
                  </a:solidFill>
                </a:endParaRPr>
              </a:p>
            </p:txBody>
          </p:sp>
          <p:sp>
            <p:nvSpPr>
              <p:cNvPr id="12" name="Равнобедренный треугольник 11"/>
              <p:cNvSpPr/>
              <p:nvPr/>
            </p:nvSpPr>
            <p:spPr>
              <a:xfrm>
                <a:off x="5394766" y="3212976"/>
                <a:ext cx="647882" cy="576226"/>
              </a:xfrm>
              <a:prstGeom prst="triangl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C00000"/>
                  </a:solidFill>
                </a:endParaRPr>
              </a:p>
            </p:txBody>
          </p:sp>
          <p:sp>
            <p:nvSpPr>
              <p:cNvPr id="13" name="Равнобедренный треугольник 12"/>
              <p:cNvSpPr/>
              <p:nvPr/>
            </p:nvSpPr>
            <p:spPr>
              <a:xfrm>
                <a:off x="5105759" y="3789202"/>
                <a:ext cx="649470" cy="576225"/>
              </a:xfrm>
              <a:prstGeom prst="triangl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C00000"/>
                  </a:solidFill>
                </a:endParaRPr>
              </a:p>
            </p:txBody>
          </p:sp>
          <p:sp>
            <p:nvSpPr>
              <p:cNvPr id="14" name="Равнобедренный треугольник 13"/>
              <p:cNvSpPr/>
              <p:nvPr/>
            </p:nvSpPr>
            <p:spPr>
              <a:xfrm>
                <a:off x="5755229" y="3789202"/>
                <a:ext cx="647882" cy="576225"/>
              </a:xfrm>
              <a:prstGeom prst="triangl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C00000"/>
                  </a:solidFill>
                </a:endParaRPr>
              </a:p>
            </p:txBody>
          </p:sp>
          <p:sp>
            <p:nvSpPr>
              <p:cNvPr id="15" name="Равнобедренный треугольник 14"/>
              <p:cNvSpPr/>
              <p:nvPr/>
            </p:nvSpPr>
            <p:spPr>
              <a:xfrm>
                <a:off x="6114105" y="4365427"/>
                <a:ext cx="647882" cy="576226"/>
              </a:xfrm>
              <a:prstGeom prst="triangl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C00000"/>
                  </a:solidFill>
                </a:endParaRPr>
              </a:p>
            </p:txBody>
          </p:sp>
          <p:sp>
            <p:nvSpPr>
              <p:cNvPr id="16" name="Равнобедренный треугольник 15"/>
              <p:cNvSpPr/>
              <p:nvPr/>
            </p:nvSpPr>
            <p:spPr>
              <a:xfrm>
                <a:off x="5394766" y="4365427"/>
                <a:ext cx="647882" cy="576226"/>
              </a:xfrm>
              <a:prstGeom prst="triangl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C00000"/>
                  </a:solidFill>
                </a:endParaRPr>
              </a:p>
            </p:txBody>
          </p:sp>
          <p:sp>
            <p:nvSpPr>
              <p:cNvPr id="17" name="Равнобедренный треугольник 16"/>
              <p:cNvSpPr/>
              <p:nvPr/>
            </p:nvSpPr>
            <p:spPr>
              <a:xfrm>
                <a:off x="4746883" y="4365427"/>
                <a:ext cx="647882" cy="576226"/>
              </a:xfrm>
              <a:prstGeom prst="triangl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C00000"/>
                  </a:solidFill>
                </a:endParaRPr>
              </a:p>
            </p:txBody>
          </p:sp>
          <p:sp>
            <p:nvSpPr>
              <p:cNvPr id="18" name="Равнобедренный треугольник 17"/>
              <p:cNvSpPr/>
              <p:nvPr/>
            </p:nvSpPr>
            <p:spPr>
              <a:xfrm>
                <a:off x="4386419" y="4941654"/>
                <a:ext cx="647882" cy="576225"/>
              </a:xfrm>
              <a:prstGeom prst="triangl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C00000"/>
                  </a:solidFill>
                </a:endParaRPr>
              </a:p>
            </p:txBody>
          </p:sp>
          <p:sp>
            <p:nvSpPr>
              <p:cNvPr id="19" name="Равнобедренный треугольник 18"/>
              <p:cNvSpPr/>
              <p:nvPr/>
            </p:nvSpPr>
            <p:spPr>
              <a:xfrm>
                <a:off x="5034301" y="4941654"/>
                <a:ext cx="647882" cy="576225"/>
              </a:xfrm>
              <a:prstGeom prst="triangl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9" name="Равнобедренный треугольник 8"/>
            <p:cNvSpPr/>
            <p:nvPr/>
          </p:nvSpPr>
          <p:spPr>
            <a:xfrm>
              <a:off x="5562761" y="5727964"/>
              <a:ext cx="647882" cy="576226"/>
            </a:xfrm>
            <a:prstGeom prst="triangl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500042"/>
            <a:ext cx="87154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Первая строка </a:t>
            </a:r>
            <a:r>
              <a:rPr lang="ru-RU" b="1" i="1" dirty="0" err="1" smtClean="0">
                <a:solidFill>
                  <a:srgbClr val="C00000"/>
                </a:solidFill>
              </a:rPr>
              <a:t>синквейна</a:t>
            </a:r>
            <a:r>
              <a:rPr lang="ru-RU" dirty="0" smtClean="0">
                <a:solidFill>
                  <a:srgbClr val="C00000"/>
                </a:solidFill>
              </a:rPr>
              <a:t> – заголовок, тема, состоящие из одного слова (обычно </a:t>
            </a:r>
            <a:r>
              <a:rPr lang="ru-RU" b="1" dirty="0" smtClean="0">
                <a:solidFill>
                  <a:srgbClr val="C00000"/>
                </a:solidFill>
              </a:rPr>
              <a:t>существительное</a:t>
            </a:r>
            <a:r>
              <a:rPr lang="ru-RU" dirty="0" smtClean="0">
                <a:solidFill>
                  <a:srgbClr val="C00000"/>
                </a:solidFill>
              </a:rPr>
              <a:t>, означающее предмет или действие, о котором идёт речь).</a:t>
            </a:r>
          </a:p>
          <a:p>
            <a:endParaRPr lang="ru-RU" dirty="0" smtClean="0">
              <a:solidFill>
                <a:srgbClr val="C00000"/>
              </a:solidFill>
            </a:endParaRPr>
          </a:p>
          <a:p>
            <a:r>
              <a:rPr lang="ru-RU" b="1" i="1" dirty="0" smtClean="0">
                <a:solidFill>
                  <a:srgbClr val="C00000"/>
                </a:solidFill>
              </a:rPr>
              <a:t>Вторая строка </a:t>
            </a:r>
            <a:r>
              <a:rPr lang="ru-RU" dirty="0" smtClean="0">
                <a:solidFill>
                  <a:srgbClr val="C00000"/>
                </a:solidFill>
              </a:rPr>
              <a:t>– два слова. </a:t>
            </a:r>
            <a:r>
              <a:rPr lang="ru-RU" b="1" dirty="0" smtClean="0">
                <a:solidFill>
                  <a:srgbClr val="C00000"/>
                </a:solidFill>
              </a:rPr>
              <a:t>Прилагательные. </a:t>
            </a:r>
            <a:r>
              <a:rPr lang="ru-RU" dirty="0" smtClean="0">
                <a:solidFill>
                  <a:srgbClr val="C00000"/>
                </a:solidFill>
              </a:rPr>
              <a:t>Это описание признаков предмета или его свойства, раскрывающие тему </a:t>
            </a:r>
            <a:r>
              <a:rPr lang="ru-RU" dirty="0" err="1" smtClean="0">
                <a:solidFill>
                  <a:srgbClr val="C00000"/>
                </a:solidFill>
              </a:rPr>
              <a:t>синквейна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</a:p>
          <a:p>
            <a:endParaRPr lang="ru-RU" dirty="0" smtClean="0">
              <a:solidFill>
                <a:srgbClr val="C00000"/>
              </a:solidFill>
            </a:endParaRPr>
          </a:p>
          <a:p>
            <a:r>
              <a:rPr lang="ru-RU" b="1" i="1" dirty="0" smtClean="0">
                <a:solidFill>
                  <a:srgbClr val="C00000"/>
                </a:solidFill>
              </a:rPr>
              <a:t>Третья строка</a:t>
            </a:r>
            <a:r>
              <a:rPr lang="ru-RU" dirty="0" smtClean="0">
                <a:solidFill>
                  <a:srgbClr val="C00000"/>
                </a:solidFill>
              </a:rPr>
              <a:t> обычно состоит </a:t>
            </a:r>
            <a:r>
              <a:rPr lang="ru-RU" b="1" dirty="0" smtClean="0">
                <a:solidFill>
                  <a:srgbClr val="C00000"/>
                </a:solidFill>
              </a:rPr>
              <a:t>из трёх глаголов </a:t>
            </a:r>
            <a:r>
              <a:rPr lang="ru-RU" dirty="0" smtClean="0">
                <a:solidFill>
                  <a:srgbClr val="C00000"/>
                </a:solidFill>
              </a:rPr>
              <a:t>или деепричастий, описывающих действия предмета.</a:t>
            </a:r>
          </a:p>
          <a:p>
            <a:endParaRPr lang="ru-RU" dirty="0" smtClean="0">
              <a:solidFill>
                <a:srgbClr val="C00000"/>
              </a:solidFill>
            </a:endParaRPr>
          </a:p>
          <a:p>
            <a:r>
              <a:rPr lang="ru-RU" b="1" i="1" dirty="0" smtClean="0">
                <a:solidFill>
                  <a:srgbClr val="C00000"/>
                </a:solidFill>
              </a:rPr>
              <a:t>Четвёртая строка </a:t>
            </a:r>
            <a:r>
              <a:rPr lang="ru-RU" dirty="0" smtClean="0">
                <a:solidFill>
                  <a:srgbClr val="C00000"/>
                </a:solidFill>
              </a:rPr>
              <a:t>– это </a:t>
            </a:r>
            <a:r>
              <a:rPr lang="ru-RU" b="1" dirty="0" smtClean="0">
                <a:solidFill>
                  <a:srgbClr val="C00000"/>
                </a:solidFill>
              </a:rPr>
              <a:t>словосочетание или предложение, </a:t>
            </a:r>
            <a:r>
              <a:rPr lang="ru-RU" dirty="0" smtClean="0">
                <a:solidFill>
                  <a:srgbClr val="C00000"/>
                </a:solidFill>
              </a:rPr>
              <a:t>состоящее из нескольких слов, которые отражают личное отношение автора </a:t>
            </a:r>
            <a:r>
              <a:rPr lang="ru-RU" dirty="0" err="1" smtClean="0">
                <a:solidFill>
                  <a:srgbClr val="C00000"/>
                </a:solidFill>
              </a:rPr>
              <a:t>синквейна</a:t>
            </a:r>
            <a:r>
              <a:rPr lang="ru-RU" dirty="0" smtClean="0">
                <a:solidFill>
                  <a:srgbClr val="C00000"/>
                </a:solidFill>
              </a:rPr>
              <a:t> к тому, о чем говорится в тексте.</a:t>
            </a:r>
          </a:p>
          <a:p>
            <a:endParaRPr lang="ru-RU" dirty="0" smtClean="0">
              <a:solidFill>
                <a:srgbClr val="C00000"/>
              </a:solidFill>
            </a:endParaRPr>
          </a:p>
          <a:p>
            <a:r>
              <a:rPr lang="ru-RU" b="1" i="1" dirty="0" smtClean="0">
                <a:solidFill>
                  <a:srgbClr val="C00000"/>
                </a:solidFill>
              </a:rPr>
              <a:t>Пятая строка </a:t>
            </a:r>
            <a:r>
              <a:rPr lang="ru-RU" dirty="0" smtClean="0">
                <a:solidFill>
                  <a:srgbClr val="C00000"/>
                </a:solidFill>
              </a:rPr>
              <a:t>– последняя. Одно слово – существительное для выражения своих чувств, ассоциаций, связанных с предметом, о котором говорится в </a:t>
            </a:r>
            <a:r>
              <a:rPr lang="ru-RU" dirty="0" err="1" smtClean="0">
                <a:solidFill>
                  <a:srgbClr val="C00000"/>
                </a:solidFill>
              </a:rPr>
              <a:t>синквейне</a:t>
            </a:r>
            <a:r>
              <a:rPr lang="ru-RU" dirty="0" smtClean="0">
                <a:solidFill>
                  <a:srgbClr val="C00000"/>
                </a:solidFill>
              </a:rPr>
              <a:t>, то есть это личное выражение автора к теме или повторение сути, синоним.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459540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О  чём можем написать </a:t>
            </a:r>
            <a:r>
              <a:rPr lang="ru-RU" sz="3600" b="1" dirty="0" err="1" smtClean="0">
                <a:solidFill>
                  <a:schemeClr val="accent6">
                    <a:lumMod val="75000"/>
                  </a:schemeClr>
                </a:solidFill>
              </a:rPr>
              <a:t>синквейн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  <a:b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Тема может быть любой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/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о природе </a:t>
            </a:r>
            <a:b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о картине </a:t>
            </a:r>
            <a:b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о литературном герое</a:t>
            </a:r>
            <a:b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о маме или папе</a:t>
            </a:r>
            <a:b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о настроении</a:t>
            </a:r>
            <a:b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об изученном уроке</a:t>
            </a:r>
            <a:b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88913"/>
            <a:ext cx="3168650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C:\Documents and Settings\Владелец\Рабочий стол\Лаштур\фото\фото04.01.14\день знаний\IMG_376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2714620"/>
            <a:ext cx="22320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domik86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5600" y="0"/>
            <a:ext cx="2916238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857884" y="2357430"/>
            <a:ext cx="307183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ru-RU" b="1" i="1" dirty="0" smtClean="0">
                <a:solidFill>
                  <a:srgbClr val="C00000"/>
                </a:solidFill>
              </a:rPr>
              <a:t>. </a:t>
            </a:r>
            <a:r>
              <a:rPr lang="ru-RU" b="1" i="1" u="sng" dirty="0" smtClean="0">
                <a:solidFill>
                  <a:srgbClr val="C00000"/>
                </a:solidFill>
              </a:rPr>
              <a:t>Дом</a:t>
            </a:r>
            <a:r>
              <a:rPr lang="ru-RU" b="1" i="1" dirty="0" smtClean="0">
                <a:solidFill>
                  <a:srgbClr val="C00000"/>
                </a:solidFill>
              </a:rPr>
              <a:t>                                       </a:t>
            </a:r>
          </a:p>
          <a:p>
            <a:pPr marL="457200" indent="-457200"/>
            <a:r>
              <a:rPr lang="ru-RU" b="1" i="1" dirty="0" smtClean="0">
                <a:solidFill>
                  <a:srgbClr val="C00000"/>
                </a:solidFill>
              </a:rPr>
              <a:t>2. Большой, красивый….</a:t>
            </a:r>
          </a:p>
          <a:p>
            <a:pPr marL="457200" indent="-457200"/>
            <a:r>
              <a:rPr lang="ru-RU" b="1" i="1" dirty="0" smtClean="0">
                <a:solidFill>
                  <a:srgbClr val="C00000"/>
                </a:solidFill>
              </a:rPr>
              <a:t>3. Защищает, греет….</a:t>
            </a:r>
          </a:p>
          <a:p>
            <a:pPr marL="457200" indent="-457200"/>
            <a:r>
              <a:rPr lang="ru-RU" b="1" i="1" dirty="0" smtClean="0">
                <a:solidFill>
                  <a:srgbClr val="C00000"/>
                </a:solidFill>
              </a:rPr>
              <a:t>4. Нужен всем людям….</a:t>
            </a:r>
          </a:p>
          <a:p>
            <a:pPr marL="457200" indent="-457200"/>
            <a:r>
              <a:rPr lang="ru-RU" b="1" i="1" dirty="0" smtClean="0">
                <a:solidFill>
                  <a:srgbClr val="C00000"/>
                </a:solidFill>
              </a:rPr>
              <a:t>5. Убежище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285992"/>
            <a:ext cx="27860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1. Дети.</a:t>
            </a:r>
            <a:br>
              <a:rPr lang="ru-RU" b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2. Прекрасные, озорные.</a:t>
            </a:r>
            <a:br>
              <a:rPr lang="ru-RU" b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3. Играют, шалят, радуют.</a:t>
            </a:r>
            <a:br>
              <a:rPr lang="ru-RU" b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4. Цветы нашей жизни.</a:t>
            </a:r>
            <a:br>
              <a:rPr lang="ru-RU" b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5. Радость.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3929067"/>
            <a:ext cx="41433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ru-RU" b="1" i="1" u="sng" dirty="0" smtClean="0">
                <a:solidFill>
                  <a:srgbClr val="C00000"/>
                </a:solidFill>
              </a:rPr>
              <a:t>Родители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</a:p>
          <a:p>
            <a:pPr marL="457200" indent="-457200">
              <a:buFontTx/>
              <a:buAutoNum type="arabicPeriod" startAt="2"/>
            </a:pPr>
            <a:r>
              <a:rPr lang="ru-RU" b="1" i="1" dirty="0" smtClean="0">
                <a:solidFill>
                  <a:srgbClr val="C00000"/>
                </a:solidFill>
              </a:rPr>
              <a:t>Добрые, заботливые…</a:t>
            </a:r>
          </a:p>
          <a:p>
            <a:pPr marL="457200" indent="-457200">
              <a:buFontTx/>
              <a:buAutoNum type="arabicPeriod" startAt="2"/>
            </a:pPr>
            <a:r>
              <a:rPr lang="ru-RU" b="1" i="1" dirty="0" smtClean="0">
                <a:solidFill>
                  <a:srgbClr val="C00000"/>
                </a:solidFill>
              </a:rPr>
              <a:t>Трудятся, заботятся, оберегают….</a:t>
            </a:r>
          </a:p>
          <a:p>
            <a:pPr marL="457200" indent="-457200">
              <a:buFontTx/>
              <a:buAutoNum type="arabicPeriod" startAt="2"/>
            </a:pPr>
            <a:r>
              <a:rPr lang="ru-RU" b="1" i="1" dirty="0" smtClean="0">
                <a:solidFill>
                  <a:srgbClr val="C00000"/>
                </a:solidFill>
              </a:rPr>
              <a:t>Мы любим наших родителей….</a:t>
            </a:r>
          </a:p>
          <a:p>
            <a:pPr marL="457200" indent="-457200">
              <a:buFontTx/>
              <a:buAutoNum type="arabicPeriod" startAt="2"/>
            </a:pPr>
            <a:r>
              <a:rPr lang="ru-RU" b="1" i="1" dirty="0" smtClean="0">
                <a:solidFill>
                  <a:srgbClr val="C00000"/>
                </a:solidFill>
              </a:rPr>
              <a:t>Семья…</a:t>
            </a:r>
            <a:endParaRPr lang="ru-RU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786314" y="1357298"/>
            <a:ext cx="407196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1.Каникулы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eaLnBrk="0" hangingPunct="0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Весенние, летние…</a:t>
            </a:r>
          </a:p>
          <a:p>
            <a:pPr eaLnBrk="0" hangingPunct="0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Отдыхать, гулять, рисовать….</a:t>
            </a:r>
          </a:p>
          <a:p>
            <a:pPr eaLnBrk="0" hangingPunct="0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</a:rPr>
              <a:t>4. Перерывы в занятиях в учебных заведениях в течение учебного года….</a:t>
            </a:r>
          </a:p>
          <a:p>
            <a:pPr eaLnBrk="0" hangingPunct="0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</a:rPr>
              <a:t>5. Отдых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ea typeface="Calibri" pitchFamily="34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2786058"/>
            <a:ext cx="273367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im0-tub-ru.yandex.net/i?id=14447977-57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785794"/>
            <a:ext cx="2736850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14348" y="3286124"/>
            <a:ext cx="41434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ru-RU" b="1" i="1" dirty="0" smtClean="0">
                <a:solidFill>
                  <a:srgbClr val="C00000"/>
                </a:solidFill>
              </a:rPr>
              <a:t>1. </a:t>
            </a:r>
            <a:r>
              <a:rPr lang="ru-RU" b="1" i="1" dirty="0" smtClean="0">
                <a:solidFill>
                  <a:srgbClr val="C00000"/>
                </a:solidFill>
              </a:rPr>
              <a:t>Книга</a:t>
            </a:r>
          </a:p>
          <a:p>
            <a:pPr marL="457200" indent="-457200"/>
            <a:r>
              <a:rPr lang="ru-RU" b="1" i="1" dirty="0" smtClean="0">
                <a:solidFill>
                  <a:srgbClr val="C00000"/>
                </a:solidFill>
              </a:rPr>
              <a:t>2. Мудрая, полезная.</a:t>
            </a:r>
          </a:p>
          <a:p>
            <a:pPr marL="457200" indent="-457200"/>
            <a:r>
              <a:rPr lang="ru-RU" b="1" i="1" dirty="0" smtClean="0">
                <a:solidFill>
                  <a:srgbClr val="C00000"/>
                </a:solidFill>
              </a:rPr>
              <a:t>3. Читаем, узнаём, советуем.</a:t>
            </a:r>
          </a:p>
          <a:p>
            <a:pPr marL="457200" indent="-457200"/>
            <a:r>
              <a:rPr lang="ru-RU" b="1" i="1" dirty="0" smtClean="0">
                <a:solidFill>
                  <a:srgbClr val="C00000"/>
                </a:solidFill>
              </a:rPr>
              <a:t>4. Книга – лучший друг.</a:t>
            </a:r>
          </a:p>
          <a:p>
            <a:pPr marL="457200" indent="-457200"/>
            <a:r>
              <a:rPr lang="ru-RU" b="1" i="1" dirty="0" smtClean="0">
                <a:solidFill>
                  <a:srgbClr val="C00000"/>
                </a:solidFill>
              </a:rPr>
              <a:t>5. Библиотека.</a:t>
            </a:r>
            <a:endParaRPr lang="ru-RU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7F7F"/>
      </a:hlink>
      <a:folHlink>
        <a:srgbClr val="FFE5E5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456</Words>
  <Application>Microsoft Office PowerPoint</Application>
  <PresentationFormat>Экран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Что такое синквейн? </vt:lpstr>
      <vt:lpstr>Слайд 3</vt:lpstr>
      <vt:lpstr>Слайд 4</vt:lpstr>
      <vt:lpstr>Правила составления синквейна. </vt:lpstr>
      <vt:lpstr>Слайд 6</vt:lpstr>
      <vt:lpstr>О  чём можем написать синквейн? Тема может быть любой  о природе  о картине  о литературном герое о маме или папе о настроении об изученном уроке 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ASDF</cp:lastModifiedBy>
  <cp:revision>7</cp:revision>
  <dcterms:created xsi:type="dcterms:W3CDTF">2013-08-17T08:34:50Z</dcterms:created>
  <dcterms:modified xsi:type="dcterms:W3CDTF">2016-01-29T09:04:04Z</dcterms:modified>
</cp:coreProperties>
</file>