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7" r:id="rId10"/>
    <p:sldId id="268" r:id="rId11"/>
    <p:sldId id="272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ECD23-698A-4835-B4EC-58DAFA1EBA4C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B4A8D-4982-475A-946B-FC5E9D4E0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B65F4-F62B-43FB-82A6-D250750A4BBA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43381-44EA-4681-A983-6AC98A771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9237-2B3E-43F7-95F5-0016FF93F1F3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04856-BA57-4B76-9FD6-3D2CF5FE3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7384A-ECC1-4A99-8C54-DBD4BEE8013E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BAFA6-64D7-430B-A76B-03D692D58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D60E2-D929-4043-A346-81391CD09681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DFD15-A50F-42B6-9385-538AD2100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A8C2-C10A-4378-8642-7996F7C1A50F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2F7F1-B095-46E5-88CA-00832E074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A14B4-BB84-45C6-8742-EFE6ED16F532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DB0B5-601E-4839-904F-810E82CED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043D0-1A09-482C-8208-8A59D0ACBF01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2213-6767-430C-BF5A-C34942800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1F88C-96D6-43B1-81DA-4A4F662CD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C3024-F36A-48E2-9A5F-10F4D2AF6092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A663-4B52-4127-ACA6-F8F7CAAB1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8AF5-E1DC-4E02-9F4E-F56443E79EE5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3E05-51AD-4E10-BE8F-86B3B314C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7F33-0DA7-43C6-98A6-4EF6A26AF9FF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EA3F-96C7-4E85-AAAB-F71A09F03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A0DE0-7A16-43E2-8500-54974414D490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908A-63D2-4E74-BE25-28838A72C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D194-489A-4763-A2B8-1D4A83F087E4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65924-B677-41DD-BD4D-2E18F7827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1372-F83B-4B41-A7D6-7D86BC2E33F8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FF4B1-C0BF-44E3-9186-7C01C4C4E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30EC-3ED7-413F-9EE8-B4391C5B38E8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368EF-DB0B-4333-8C5F-8A5A7C845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896A-4A24-4805-B16D-BD78A75E8E63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ED7C0-F9B4-4304-B1B6-2A6CFF09C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6C5FE6-4BDE-4BE5-BF2A-E890147C22C8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FFC2B2AA-1CE2-4602-AE1F-C6BA52E20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79" r:id="rId11"/>
    <p:sldLayoutId id="2147483668" r:id="rId12"/>
    <p:sldLayoutId id="2147483680" r:id="rId13"/>
    <p:sldLayoutId id="2147483667" r:id="rId14"/>
    <p:sldLayoutId id="2147483666" r:id="rId15"/>
    <p:sldLayoutId id="2147483665" r:id="rId16"/>
    <p:sldLayoutId id="2147483681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r>
              <a:rPr lang="ru-RU" smtClean="0"/>
              <a:t>Окружающий мир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7538" y="4051300"/>
            <a:ext cx="9520237" cy="1096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smtClean="0">
                <a:solidFill>
                  <a:schemeClr val="tx1"/>
                </a:solidFill>
              </a:rPr>
              <a:t>2 класс</a:t>
            </a:r>
          </a:p>
          <a:p>
            <a:pPr>
              <a:lnSpc>
                <a:spcPct val="80000"/>
              </a:lnSpc>
            </a:pPr>
            <a:r>
              <a:rPr lang="ru-RU" sz="2800" b="1" smtClean="0">
                <a:solidFill>
                  <a:schemeClr val="tx1"/>
                </a:solidFill>
              </a:rPr>
              <a:t>Для чего люди выращивают культурные растения?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smtClean="0">
                <a:latin typeface="Arial" charset="0"/>
              </a:rPr>
              <a:t>В 2014 году Тюменская область заняла лидирующее место 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по сбору зерновых культур</a:t>
            </a: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1748" name="Picture 4" descr="184735_12517d9dd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0" y="2335213"/>
            <a:ext cx="6172200" cy="4313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Распредели части культурных растений, </a:t>
            </a:r>
            <a:r>
              <a:rPr lang="ru-RU" sz="3200" smtClean="0">
                <a:latin typeface="Arial" charset="0"/>
              </a:rPr>
              <a:t/>
            </a:r>
            <a:br>
              <a:rPr lang="ru-RU" sz="3200" smtClean="0">
                <a:latin typeface="Arial" charset="0"/>
              </a:rPr>
            </a:br>
            <a:r>
              <a:rPr lang="ru-RU" sz="3200" smtClean="0"/>
              <a:t>по </a:t>
            </a:r>
            <a:r>
              <a:rPr lang="ru-RU" sz="3200" smtClean="0">
                <a:latin typeface="Arial" charset="0"/>
              </a:rPr>
              <a:t>признаку - где они растут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4400" smtClean="0">
                <a:latin typeface="Arial" charset="0"/>
              </a:rPr>
              <a:t> </a:t>
            </a:r>
            <a:r>
              <a:rPr lang="ru-RU" sz="4400" smtClean="0"/>
              <a:t>Сад             </a:t>
            </a:r>
            <a:r>
              <a:rPr lang="ru-RU" sz="4400" smtClean="0">
                <a:latin typeface="Arial" charset="0"/>
              </a:rPr>
              <a:t>         </a:t>
            </a:r>
            <a:r>
              <a:rPr lang="ru-RU" sz="4400" smtClean="0"/>
              <a:t>  Огород           Поле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10412412" cy="1320800"/>
          </a:xfrm>
        </p:spPr>
        <p:txBody>
          <a:bodyPr/>
          <a:lstStyle/>
          <a:p>
            <a:r>
              <a:rPr lang="ru-RU" smtClean="0"/>
              <a:t>Распредели части культурных растений, </a:t>
            </a:r>
            <a:r>
              <a:rPr lang="ru-RU" smtClean="0">
                <a:latin typeface="Arial" charset="0"/>
              </a:rPr>
              <a:t/>
            </a:r>
            <a:br>
              <a:rPr lang="ru-RU" smtClean="0">
                <a:latin typeface="Arial" charset="0"/>
              </a:rPr>
            </a:br>
            <a:r>
              <a:rPr lang="ru-RU" smtClean="0"/>
              <a:t>по </a:t>
            </a:r>
            <a:r>
              <a:rPr lang="ru-RU" smtClean="0">
                <a:latin typeface="Arial" charset="0"/>
              </a:rPr>
              <a:t>признаку - где они растут</a:t>
            </a: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677863" y="2160588"/>
            <a:ext cx="9342437" cy="3881437"/>
          </a:xfrm>
        </p:spPr>
        <p:txBody>
          <a:bodyPr/>
          <a:lstStyle/>
          <a:p>
            <a:pPr marL="0" indent="0" algn="ctr">
              <a:buFont typeface="Wingdings 3" pitchFamily="18" charset="2"/>
              <a:buNone/>
            </a:pPr>
            <a:r>
              <a:rPr lang="ru-RU" sz="4400" smtClean="0"/>
              <a:t>Сад               Огород           Поле</a:t>
            </a:r>
          </a:p>
        </p:txBody>
      </p:sp>
      <p:sp>
        <p:nvSpPr>
          <p:cNvPr id="32771" name="AutoShape 4" descr="Картинки по запросу лимон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32772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5349875"/>
            <a:ext cx="1878013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9825" y="2832100"/>
            <a:ext cx="19177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975" y="4241800"/>
            <a:ext cx="16652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Рисунок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4500" y="2859088"/>
            <a:ext cx="2806700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Рисунок 1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25863" y="4748213"/>
            <a:ext cx="2498725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Рисунок 1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16563" y="3587750"/>
            <a:ext cx="18510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Рисунок 1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50200" y="3379788"/>
            <a:ext cx="1744663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9" name="Рисунок 14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710613" y="5232400"/>
            <a:ext cx="2438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0" name="Рисунок 15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89775" y="4826000"/>
            <a:ext cx="15748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Цель урока:</a:t>
            </a:r>
            <a:br>
              <a:rPr lang="ru-RU" b="1" dirty="0"/>
            </a:br>
            <a:r>
              <a:rPr lang="ru-RU" b="1" dirty="0"/>
              <a:t>узнать, что такое культурные растения, для чего их выращивают.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2463800"/>
            <a:ext cx="8596312" cy="35782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 работы: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1)Название растений, которые выращивает человек.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2) Для чего он их выращивает.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3) Где выращивает?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globuss24.ru/userfiles/image/doc/hello_html_dfb228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28" y="609600"/>
            <a:ext cx="9229808" cy="591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Цель урока: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узнать, что такое культурные растения, для чего их выращивают.</a:t>
            </a:r>
            <a:endParaRPr lang="ru-RU" sz="3600" b="1" smtClean="0"/>
          </a:p>
          <a:p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Культура -</a:t>
            </a:r>
            <a:r>
              <a:rPr lang="ru-RU" smtClean="0"/>
              <a:t> 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smtClean="0"/>
              <a:t>возделывание, обработка, образование; </a:t>
            </a:r>
          </a:p>
          <a:p>
            <a:r>
              <a:rPr lang="ru-RU" sz="3200" b="1" smtClean="0"/>
              <a:t>это приобретенное качество благодаря специальной обработке, воспитанию, образованию.</a:t>
            </a: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План работы: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677863" y="2160588"/>
            <a:ext cx="9586912" cy="3881437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ru-RU" sz="3200" b="1" smtClean="0"/>
              <a:t>1)Название растений, которые выращивает человек.</a:t>
            </a:r>
          </a:p>
          <a:p>
            <a:pPr marL="0" indent="0">
              <a:buFont typeface="Wingdings 3" pitchFamily="18" charset="2"/>
              <a:buNone/>
            </a:pPr>
            <a:r>
              <a:rPr lang="ru-RU" sz="3200" b="1" smtClean="0"/>
              <a:t>2) Для чего он их выращивает.</a:t>
            </a:r>
          </a:p>
          <a:p>
            <a:pPr marL="0" indent="0">
              <a:buFont typeface="Wingdings 3" pitchFamily="18" charset="2"/>
              <a:buNone/>
            </a:pPr>
            <a:r>
              <a:rPr lang="ru-RU" sz="3200" b="1" smtClean="0"/>
              <a:t>3) Где выращивает?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77863" y="198438"/>
            <a:ext cx="8596312" cy="1216025"/>
          </a:xfrm>
        </p:spPr>
        <p:txBody>
          <a:bodyPr/>
          <a:lstStyle/>
          <a:p>
            <a:pPr algn="ctr"/>
            <a:r>
              <a:rPr lang="ru-RU" smtClean="0"/>
              <a:t>Сравните растения.</a:t>
            </a:r>
            <a:br>
              <a:rPr lang="ru-RU" smtClean="0"/>
            </a:br>
            <a:r>
              <a:rPr lang="ru-RU" smtClean="0"/>
              <a:t>Чем отличаются? Чем похожи?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677863" y="1474788"/>
            <a:ext cx="8596312" cy="521970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ru-RU" smtClean="0"/>
          </a:p>
          <a:p>
            <a:pPr marL="0" indent="0">
              <a:buFont typeface="Wingdings 3" pitchFamily="18" charset="2"/>
              <a:buNone/>
            </a:pPr>
            <a:endParaRPr lang="ru-RU" smtClean="0"/>
          </a:p>
          <a:p>
            <a:pPr marL="0" indent="0">
              <a:buFont typeface="Wingdings 3" pitchFamily="18" charset="2"/>
              <a:buNone/>
            </a:pPr>
            <a:endParaRPr lang="ru-RU" smtClean="0"/>
          </a:p>
          <a:p>
            <a:pPr marL="0" indent="0">
              <a:buFont typeface="Wingdings 3" pitchFamily="18" charset="2"/>
              <a:buNone/>
            </a:pPr>
            <a:endParaRPr lang="ru-RU" smtClean="0"/>
          </a:p>
          <a:p>
            <a:pPr marL="0" indent="0">
              <a:buFont typeface="Wingdings 3" pitchFamily="18" charset="2"/>
              <a:buNone/>
            </a:pPr>
            <a:endParaRPr lang="ru-RU" smtClean="0"/>
          </a:p>
          <a:p>
            <a:pPr marL="0" indent="0">
              <a:buFont typeface="Wingdings 3" pitchFamily="18" charset="2"/>
              <a:buNone/>
            </a:pPr>
            <a:endParaRPr lang="ru-RU" smtClean="0"/>
          </a:p>
          <a:p>
            <a:pPr marL="0" indent="0">
              <a:buFont typeface="Wingdings 3" pitchFamily="18" charset="2"/>
              <a:buNone/>
            </a:pPr>
            <a:endParaRPr lang="ru-RU" smtClean="0"/>
          </a:p>
          <a:p>
            <a:pPr marL="0" indent="0" algn="ctr">
              <a:buFont typeface="Wingdings 3" pitchFamily="18" charset="2"/>
              <a:buNone/>
            </a:pPr>
            <a:r>
              <a:rPr lang="ru-RU" b="1" smtClean="0"/>
              <a:t>ОБЩЕЕ</a:t>
            </a:r>
          </a:p>
          <a:p>
            <a:pPr marL="0" indent="0">
              <a:buFont typeface="Wingdings 3" pitchFamily="18" charset="2"/>
              <a:buNone/>
            </a:pPr>
            <a:r>
              <a:rPr lang="ru-RU" b="1" smtClean="0"/>
              <a:t>                   Дерево                                                      Дерево</a:t>
            </a:r>
          </a:p>
          <a:p>
            <a:pPr marL="0" indent="0">
              <a:buFont typeface="Wingdings 3" pitchFamily="18" charset="2"/>
              <a:buNone/>
            </a:pPr>
            <a:r>
              <a:rPr lang="ru-RU" b="1" smtClean="0"/>
              <a:t>            Приносит пользу                                        Приносит пользу</a:t>
            </a:r>
          </a:p>
          <a:p>
            <a:pPr marL="0" indent="0" algn="ctr">
              <a:buFont typeface="Wingdings 3" pitchFamily="18" charset="2"/>
              <a:buNone/>
            </a:pPr>
            <a:r>
              <a:rPr lang="ru-RU" b="1" smtClean="0"/>
              <a:t>  РАЗЛИЧИЕ</a:t>
            </a:r>
          </a:p>
          <a:p>
            <a:pPr marL="0" indent="0">
              <a:buFont typeface="Wingdings 3" pitchFamily="18" charset="2"/>
              <a:buNone/>
            </a:pPr>
            <a:r>
              <a:rPr lang="ru-RU" b="1" smtClean="0"/>
              <a:t>             Растет в саду.                                             Растет в лесу</a:t>
            </a:r>
          </a:p>
          <a:p>
            <a:pPr marL="0" indent="0">
              <a:buFont typeface="Wingdings 3" pitchFamily="18" charset="2"/>
              <a:buNone/>
            </a:pPr>
            <a:r>
              <a:rPr lang="ru-RU" b="1" smtClean="0"/>
              <a:t>     За ней ухаживает человек.</a:t>
            </a:r>
          </a:p>
        </p:txBody>
      </p:sp>
      <p:pic>
        <p:nvPicPr>
          <p:cNvPr id="24579" name="Рисунок 1" descr="http://vedma.clan.su/_fr/1/77415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0" y="1395413"/>
            <a:ext cx="2851150" cy="330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2" descr="http://tvoiraskraski.ru/sites/default/files/styles/h250/public/bereza_no_1.png?itok=RUt1xy1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2238" y="1438275"/>
            <a:ext cx="3027362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77863" y="266700"/>
            <a:ext cx="8596312" cy="1441450"/>
          </a:xfrm>
        </p:spPr>
        <p:txBody>
          <a:bodyPr/>
          <a:lstStyle/>
          <a:p>
            <a:pPr algn="ctr"/>
            <a:r>
              <a:rPr lang="ru-RU" smtClean="0"/>
              <a:t>Сравните растения.</a:t>
            </a:r>
            <a:br>
              <a:rPr lang="ru-RU" smtClean="0"/>
            </a:br>
            <a:r>
              <a:rPr lang="ru-RU" smtClean="0"/>
              <a:t>Чем отличаются? Чем похожи?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600200"/>
            <a:ext cx="8596312" cy="4984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Травянистое                                                    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Травянистое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растение                                                           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растение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  РАЗЛИЧИЕ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Растёт в огороде.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Растёт повсюду.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Человек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сажает, ухаживает,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собирает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урожай.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5603" name="Рисунок 3" descr="http://img1.liveinternet.ru/images/attach/b/4/103/617/103617229_ogur47__Kopirovat_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0463" y="1762125"/>
            <a:ext cx="334327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4" descr="http://cdn1.imgbb.ru/user/145/1458735/201505/00fe6bf9510117242c4c6006b1dfbab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8775" y="1809750"/>
            <a:ext cx="3017838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FFFFCC"/>
                </a:solidFill>
              </a:rPr>
              <a:t/>
            </a:r>
            <a:br>
              <a:rPr lang="ru-RU" sz="4000" dirty="0">
                <a:solidFill>
                  <a:srgbClr val="FFFFCC"/>
                </a:solidFill>
              </a:rPr>
            </a:br>
            <a:r>
              <a:rPr lang="ru-RU" sz="4000" dirty="0">
                <a:solidFill>
                  <a:srgbClr val="FFFFCC"/>
                </a:solidFill>
              </a:rPr>
              <a:t>  </a:t>
            </a:r>
            <a:r>
              <a:rPr lang="ru-RU" sz="4000" dirty="0">
                <a:solidFill>
                  <a:srgbClr val="000099"/>
                </a:solidFill>
              </a:rPr>
              <a:t>Дикорастущие                     Культурные</a:t>
            </a:r>
            <a:br>
              <a:rPr lang="ru-RU" sz="4000" dirty="0">
                <a:solidFill>
                  <a:srgbClr val="000099"/>
                </a:solidFill>
              </a:rPr>
            </a:b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26626" name="Rectangle 8"/>
          <p:cNvSpPr>
            <a:spLocks noGrp="1" noChangeArrowheads="1"/>
          </p:cNvSpPr>
          <p:nvPr>
            <p:ph sz="quarter" idx="3"/>
          </p:nvPr>
        </p:nvSpPr>
        <p:spPr>
          <a:xfrm>
            <a:off x="174625" y="4413250"/>
            <a:ext cx="4038600" cy="2187575"/>
          </a:xfrm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sz="2400" smtClean="0">
                <a:solidFill>
                  <a:srgbClr val="000099"/>
                </a:solidFill>
              </a:rPr>
              <a:t>За дикорастущими растениями никто не ухаживает. Они приспособились к природным условиям.</a:t>
            </a:r>
          </a:p>
          <a:p>
            <a:endParaRPr lang="ru-RU" sz="2400" smtClean="0">
              <a:solidFill>
                <a:srgbClr val="000099"/>
              </a:solidFill>
            </a:endParaRPr>
          </a:p>
        </p:txBody>
      </p:sp>
      <p:sp>
        <p:nvSpPr>
          <p:cNvPr id="26627" name="Rectangle 9"/>
          <p:cNvSpPr>
            <a:spLocks noGrp="1" noChangeArrowheads="1"/>
          </p:cNvSpPr>
          <p:nvPr>
            <p:ph sz="quarter" idx="4"/>
          </p:nvPr>
        </p:nvSpPr>
        <p:spPr>
          <a:xfrm>
            <a:off x="6792913" y="4670425"/>
            <a:ext cx="4038600" cy="2187575"/>
          </a:xfrm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sz="2400" smtClean="0">
                <a:solidFill>
                  <a:srgbClr val="000099"/>
                </a:solidFill>
              </a:rPr>
              <a:t>Культурные растения требуют  внимания и заботы человека.</a:t>
            </a:r>
          </a:p>
          <a:p>
            <a:pPr algn="ctr"/>
            <a:endParaRPr lang="ru-RU" sz="2400" smtClean="0">
              <a:solidFill>
                <a:srgbClr val="000099"/>
              </a:solidFill>
            </a:endParaRPr>
          </a:p>
        </p:txBody>
      </p:sp>
      <p:pic>
        <p:nvPicPr>
          <p:cNvPr id="26628" name="Picture 10" descr="9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59288" y="885825"/>
            <a:ext cx="2333625" cy="2185988"/>
          </a:xfrm>
        </p:spPr>
      </p:pic>
      <p:pic>
        <p:nvPicPr>
          <p:cNvPr id="26629" name="Picture 11" descr="nature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8" y="1916113"/>
            <a:ext cx="1525587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2" descr="0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4763" y="1909763"/>
            <a:ext cx="15986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3" descr="pomido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48538" y="1916113"/>
            <a:ext cx="15557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4" descr="07_01_03 z,kjyz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20188" y="1916113"/>
            <a:ext cx="1490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Arial" charset="0"/>
              </a:rPr>
              <a:t>Яблоня Бонсай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2" name="Picture 4" descr="sIPaHMTFc_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0100" y="1314450"/>
            <a:ext cx="7670800" cy="511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77863" y="417513"/>
            <a:ext cx="8596312" cy="1057275"/>
          </a:xfrm>
        </p:spPr>
        <p:txBody>
          <a:bodyPr/>
          <a:lstStyle/>
          <a:p>
            <a:pPr algn="ctr"/>
            <a:r>
              <a:rPr lang="ru-RU" sz="4800" b="1" i="1" smtClean="0">
                <a:solidFill>
                  <a:srgbClr val="FF0066"/>
                </a:solidFill>
              </a:rPr>
              <a:t>Культурные  растения</a:t>
            </a:r>
          </a:p>
        </p:txBody>
      </p:sp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1919288" y="2214563"/>
            <a:ext cx="90725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latin typeface="Trebuchet MS" pitchFamily="34" charset="0"/>
              </a:rPr>
              <a:t>плодовые                                  овощные</a:t>
            </a: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2135188" y="5805488"/>
            <a:ext cx="790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folHlink"/>
                </a:solidFill>
                <a:latin typeface="Trebuchet MS" pitchFamily="34" charset="0"/>
              </a:rPr>
              <a:t>     </a:t>
            </a:r>
            <a:r>
              <a:rPr lang="ru-RU" sz="3200" b="1">
                <a:solidFill>
                  <a:srgbClr val="660033"/>
                </a:solidFill>
                <a:latin typeface="Trebuchet MS" pitchFamily="34" charset="0"/>
              </a:rPr>
              <a:t>зерновые                      прядильные</a:t>
            </a:r>
          </a:p>
        </p:txBody>
      </p:sp>
      <p:cxnSp>
        <p:nvCxnSpPr>
          <p:cNvPr id="23" name="Прямая со стрелкой 22"/>
          <p:cNvCxnSpPr>
            <a:cxnSpLocks noChangeShapeType="1"/>
          </p:cNvCxnSpPr>
          <p:nvPr/>
        </p:nvCxnSpPr>
        <p:spPr bwMode="auto">
          <a:xfrm>
            <a:off x="6167438" y="1268413"/>
            <a:ext cx="2449512" cy="2447925"/>
          </a:xfrm>
          <a:prstGeom prst="straightConnector1">
            <a:avLst/>
          </a:prstGeom>
          <a:noFill/>
          <a:ln w="381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25" name="Прямая со стрелкой 24"/>
          <p:cNvCxnSpPr>
            <a:cxnSpLocks noChangeShapeType="1"/>
          </p:cNvCxnSpPr>
          <p:nvPr/>
        </p:nvCxnSpPr>
        <p:spPr bwMode="auto">
          <a:xfrm flipH="1">
            <a:off x="4079875" y="1268413"/>
            <a:ext cx="857250" cy="865187"/>
          </a:xfrm>
          <a:prstGeom prst="straightConnector1">
            <a:avLst/>
          </a:prstGeom>
          <a:noFill/>
          <a:ln w="381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28" name="Прямая со стрелкой 27"/>
          <p:cNvCxnSpPr/>
          <p:nvPr/>
        </p:nvCxnSpPr>
        <p:spPr>
          <a:xfrm>
            <a:off x="6527800" y="1341438"/>
            <a:ext cx="1152525" cy="7191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cxnSpLocks noChangeShapeType="1"/>
          </p:cNvCxnSpPr>
          <p:nvPr/>
        </p:nvCxnSpPr>
        <p:spPr bwMode="auto">
          <a:xfrm flipH="1">
            <a:off x="4511675" y="1268413"/>
            <a:ext cx="1152525" cy="4249737"/>
          </a:xfrm>
          <a:prstGeom prst="straightConnector1">
            <a:avLst/>
          </a:prstGeom>
          <a:noFill/>
          <a:ln w="381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32" name="Прямая со стрелкой 31"/>
          <p:cNvCxnSpPr>
            <a:cxnSpLocks noChangeShapeType="1"/>
          </p:cNvCxnSpPr>
          <p:nvPr/>
        </p:nvCxnSpPr>
        <p:spPr bwMode="auto">
          <a:xfrm>
            <a:off x="5735638" y="1125538"/>
            <a:ext cx="1801812" cy="4387850"/>
          </a:xfrm>
          <a:prstGeom prst="straightConnector1">
            <a:avLst/>
          </a:prstGeom>
          <a:noFill/>
          <a:ln w="381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0729" name="TextBox 10"/>
          <p:cNvSpPr txBox="1">
            <a:spLocks noChangeArrowheads="1"/>
          </p:cNvSpPr>
          <p:nvPr/>
        </p:nvSpPr>
        <p:spPr bwMode="auto">
          <a:xfrm>
            <a:off x="7473950" y="3860800"/>
            <a:ext cx="3194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99"/>
                </a:solidFill>
                <a:latin typeface="Trebuchet MS" pitchFamily="34" charset="0"/>
              </a:rPr>
              <a:t>декоративные</a:t>
            </a:r>
          </a:p>
        </p:txBody>
      </p:sp>
      <p:cxnSp>
        <p:nvCxnSpPr>
          <p:cNvPr id="2" name="Прямая со стрелкой 29"/>
          <p:cNvCxnSpPr>
            <a:cxnSpLocks noChangeShapeType="1"/>
          </p:cNvCxnSpPr>
          <p:nvPr/>
        </p:nvCxnSpPr>
        <p:spPr bwMode="auto">
          <a:xfrm flipH="1">
            <a:off x="3359150" y="1268413"/>
            <a:ext cx="1871663" cy="2447925"/>
          </a:xfrm>
          <a:prstGeom prst="straightConnector1">
            <a:avLst/>
          </a:prstGeom>
          <a:noFill/>
          <a:ln w="38100" algn="ctr">
            <a:solidFill>
              <a:srgbClr val="F79646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1703388" y="3789363"/>
            <a:ext cx="3529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99"/>
                </a:solidFill>
                <a:latin typeface="Trebuchet MS" pitchFamily="34" charset="0"/>
              </a:rPr>
              <a:t>лекарственные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208</Words>
  <Application>Microsoft Office PowerPoint</Application>
  <PresentationFormat>Широкоэкранный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Окружающий мир </vt:lpstr>
      <vt:lpstr>Цель урока:</vt:lpstr>
      <vt:lpstr>Культура - </vt:lpstr>
      <vt:lpstr>План работы:</vt:lpstr>
      <vt:lpstr>Сравните растения. Чем отличаются? Чем похожи?</vt:lpstr>
      <vt:lpstr>Сравните растения. Чем отличаются? Чем похожи?</vt:lpstr>
      <vt:lpstr>   Дикорастущие                     Культурные </vt:lpstr>
      <vt:lpstr>Яблоня Бонсай</vt:lpstr>
      <vt:lpstr>Культурные  растения</vt:lpstr>
      <vt:lpstr>В 2014 году Тюменская область заняла лидирующее место  по сбору зерновых культур</vt:lpstr>
      <vt:lpstr>Распредели части культурных растений,  по признаку - где они растут</vt:lpstr>
      <vt:lpstr>Распредели части культурных растений,  по признаку - где они растут</vt:lpstr>
      <vt:lpstr>Цель урока: узнать, что такое культурные растения, для чего их выращивают.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</dc:title>
  <dc:creator>Сергей</dc:creator>
  <cp:lastModifiedBy>Сергей</cp:lastModifiedBy>
  <cp:revision>8</cp:revision>
  <dcterms:created xsi:type="dcterms:W3CDTF">2015-11-06T01:31:05Z</dcterms:created>
  <dcterms:modified xsi:type="dcterms:W3CDTF">2016-01-25T05:25:11Z</dcterms:modified>
</cp:coreProperties>
</file>