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6"/>
  </p:notesMasterIdLst>
  <p:sldIdLst>
    <p:sldId id="276" r:id="rId6"/>
    <p:sldId id="282" r:id="rId7"/>
    <p:sldId id="283" r:id="rId8"/>
    <p:sldId id="256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84" r:id="rId18"/>
    <p:sldId id="278" r:id="rId19"/>
    <p:sldId id="279" r:id="rId20"/>
    <p:sldId id="280" r:id="rId21"/>
    <p:sldId id="285" r:id="rId22"/>
    <p:sldId id="272" r:id="rId23"/>
    <p:sldId id="273" r:id="rId24"/>
    <p:sldId id="274" r:id="rId25"/>
    <p:sldId id="275" r:id="rId26"/>
    <p:sldId id="286" r:id="rId27"/>
    <p:sldId id="288" r:id="rId28"/>
    <p:sldId id="289" r:id="rId29"/>
    <p:sldId id="290" r:id="rId30"/>
    <p:sldId id="287" r:id="rId31"/>
    <p:sldId id="291" r:id="rId32"/>
    <p:sldId id="292" r:id="rId33"/>
    <p:sldId id="293" r:id="rId34"/>
    <p:sldId id="25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85825-4C32-4DDA-B5BA-F3CAB86993F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EEDBE-3D6D-4085-A734-F26803FCB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7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EEDBE-3D6D-4085-A734-F26803FCB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C6D41-54D0-4C3F-9D79-B143C1C0FD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88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405FF-16E9-464A-8CF7-8EC1AF17B6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1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C94A4-CF90-4867-88D7-5AB3540EDB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25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13BCC-6D67-4BB1-A5B9-A4190177BC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2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786C-46E4-4BEB-882D-8F640D5982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44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ACE14-6A63-49E0-9994-6F20186A2D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17AA0-0685-4F67-A0E1-86474FD4B7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07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96B04-24F9-4C5D-988B-D7B410ED71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8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C161E-1992-425F-A5BE-CF5D6A909C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56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F1A8-9B9D-4439-856F-51CD6D3FD2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9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8B838-4C42-4E0D-9DA2-F0052590D8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09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87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99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67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16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07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10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4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66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71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01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89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61C2FD-3E91-45A6-ADBE-562B7FC528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05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EB04F-A7D2-44A7-AC2C-C6183028E7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57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F095B-DFAC-41BC-84CD-EC9AB412E65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981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E1DF0-8A55-4713-8EE4-4B19F9581C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95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0A69F-9924-4F95-865B-DFA910757D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31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F4D3C-4520-4E63-A26B-AD2173FE9D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5AD1B-3444-4303-B50D-CE8C3F7645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66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217C2-A1DA-43CB-9857-84011FCDD0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04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587ED-CFAC-477D-986E-CB7C9B87B5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01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4A2C7-D982-4449-B614-D7F33C52D0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22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13463-F68D-4EC3-8156-D9B96ADB1B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62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4BE7-8CFB-4852-84B7-56200FE2A6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50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24728-05E7-4402-93E6-E8E5326FFE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18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5284-0F42-496D-AA78-35E6DDA15A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07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69A0A-30A1-43A1-8EB0-3E8233B3CB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93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127E6-7840-4FDB-95A6-36EFFDC012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7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16ABE-F461-4BE3-8561-143795A459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922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AEFC-7E22-478C-BC6D-57D3C8412D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44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FA5E6-FB2F-440E-9E4A-3829E120D6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68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724B8-F725-494B-B860-8698C3541A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36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DF752-7BDC-4FC1-A80F-2F3B4EFF3F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642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5E215-6535-4458-AD90-8FE9C8733D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287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75E35EF-9635-415E-BBDE-D70D14261C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8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0004-0262-4E62-AD12-E6081CF3A518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0004-0262-4E62-AD12-E6081CF3A518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705FF-9E8C-4BE7-AA48-A50698A4E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4B3FB7-C1AC-4858-93FB-48ED4D8C9E4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2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2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6E0DF2-887E-4547-91AF-62F989F8602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bg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F6BA7-554E-4F04-88AC-F080D96FE54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6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bing.com/images/search?q=%d0%ba%d0%b0%d1%80%d1%82%d0%b8%d0%bd%d0%ba%d0%b8+%d0%ba%d0%b0%d1%80%d0%b0%d0%bd%d0%b4%d0%b0%d1%88%d0%b8&amp;view=detail&amp;id=089ECC97AB8D059701F6A62CDA5D2211262083A8&amp;first=253" TargetMode="Externa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by-anna.ucoz.ru/publ/rastenija/jagody_ovoshhi_frukty/216" TargetMode="External"/><Relationship Id="rId3" Type="http://schemas.openxmlformats.org/officeDocument/2006/relationships/hyperlink" Target="http://sweefts.ru/wp-content/uploads/2013/02/%D0%BA%D0%B0%D0%BA-%D0%BD%D0%B0%D1%83%D1%87%D0%B8%D1%82%D1%8C-%D1%81%D1%87%D0%B8%D1%82%D0%B0%D1%82%D1%8C-%D1%80%D0%B5%D0%B1%D0%B5%D0%BD%D0%BA%D0%B0.jpg" TargetMode="External"/><Relationship Id="rId7" Type="http://schemas.openxmlformats.org/officeDocument/2006/relationships/hyperlink" Target="http://by-anna.ucoz.ru/publ/rastenija/listja_i_vetochki/129" TargetMode="External"/><Relationship Id="rId2" Type="http://schemas.openxmlformats.org/officeDocument/2006/relationships/hyperlink" Target="http://www.novizor.com/sites/default/files/det_albm_1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nnadesing.ucoz.ru/publ/kliparty/vitaminnyj_klipart_jagody_i_frukty_na_prozrachnom_fone/2-1-0-1758" TargetMode="External"/><Relationship Id="rId5" Type="http://schemas.openxmlformats.org/officeDocument/2006/relationships/hyperlink" Target="http://www.tenti.ru/virtualimgs/27592.jpg" TargetMode="External"/><Relationship Id="rId4" Type="http://schemas.openxmlformats.org/officeDocument/2006/relationships/hyperlink" Target="http://kira-scrap.ru/KATALOG/MULTY_NASCHI/3/0_12508f_bf2173c6_M.png" TargetMode="External"/><Relationship Id="rId9" Type="http://schemas.openxmlformats.org/officeDocument/2006/relationships/hyperlink" Target="http://img-fotki.yandex.ru/get/6829/16969765.23d/0_9120a_d5b1065a_M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612774"/>
            <a:ext cx="7200800" cy="51924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27592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6876256" y="4581128"/>
            <a:ext cx="1728192" cy="1520143"/>
          </a:xfrm>
          <a:prstGeom prst="rect">
            <a:avLst/>
          </a:prstGeom>
          <a:noFill/>
        </p:spPr>
      </p:pic>
      <p:pic>
        <p:nvPicPr>
          <p:cNvPr id="5" name="Picture 2" descr="C:\Users\1\Desktop\27592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4716016" y="4581128"/>
            <a:ext cx="1728192" cy="1520143"/>
          </a:xfrm>
          <a:prstGeom prst="rect">
            <a:avLst/>
          </a:prstGeom>
          <a:noFill/>
        </p:spPr>
      </p:pic>
      <p:pic>
        <p:nvPicPr>
          <p:cNvPr id="8193" name="Picture 1" descr="C:\Users\1\Desktop\46885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365104"/>
            <a:ext cx="502543" cy="744976"/>
          </a:xfrm>
          <a:prstGeom prst="rect">
            <a:avLst/>
          </a:prstGeom>
          <a:noFill/>
        </p:spPr>
      </p:pic>
      <p:pic>
        <p:nvPicPr>
          <p:cNvPr id="8" name="Picture 1" descr="C:\Users\1\Desktop\46885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437112"/>
            <a:ext cx="502543" cy="744976"/>
          </a:xfrm>
          <a:prstGeom prst="rect">
            <a:avLst/>
          </a:prstGeom>
          <a:noFill/>
        </p:spPr>
      </p:pic>
      <p:pic>
        <p:nvPicPr>
          <p:cNvPr id="9" name="Picture 1" descr="C:\Users\1\Desktop\46885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221088"/>
            <a:ext cx="502543" cy="744976"/>
          </a:xfrm>
          <a:prstGeom prst="rect">
            <a:avLst/>
          </a:prstGeom>
          <a:noFill/>
        </p:spPr>
      </p:pic>
      <p:pic>
        <p:nvPicPr>
          <p:cNvPr id="10" name="Picture 1" descr="C:\Users\1\Desktop\46885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293096"/>
            <a:ext cx="502543" cy="744976"/>
          </a:xfrm>
          <a:prstGeom prst="rect">
            <a:avLst/>
          </a:prstGeom>
          <a:noFill/>
        </p:spPr>
      </p:pic>
      <p:pic>
        <p:nvPicPr>
          <p:cNvPr id="11" name="Picture 1" descr="C:\Users\1\Desktop\468853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293096"/>
            <a:ext cx="502543" cy="744976"/>
          </a:xfrm>
          <a:prstGeom prst="rect">
            <a:avLst/>
          </a:prstGeom>
          <a:noFill/>
        </p:spPr>
      </p:pic>
      <p:pic>
        <p:nvPicPr>
          <p:cNvPr id="8194" name="Picture 2" descr="C:\Users\1\Desktop\468853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149080"/>
            <a:ext cx="522163" cy="829054"/>
          </a:xfrm>
          <a:prstGeom prst="rect">
            <a:avLst/>
          </a:prstGeom>
          <a:noFill/>
        </p:spPr>
      </p:pic>
      <p:pic>
        <p:nvPicPr>
          <p:cNvPr id="13" name="Picture 2" descr="C:\Users\1\Desktop\468853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149080"/>
            <a:ext cx="522163" cy="829054"/>
          </a:xfrm>
          <a:prstGeom prst="rect">
            <a:avLst/>
          </a:prstGeom>
          <a:noFill/>
        </p:spPr>
      </p:pic>
      <p:pic>
        <p:nvPicPr>
          <p:cNvPr id="14" name="Picture 2" descr="C:\Users\1\Desktop\468853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4293096"/>
            <a:ext cx="522163" cy="8290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932040" y="357301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Было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20272" y="364502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Стало</a:t>
            </a:r>
            <a:endParaRPr lang="ru-RU" sz="3200" b="1" dirty="0"/>
          </a:p>
        </p:txBody>
      </p:sp>
      <p:pic>
        <p:nvPicPr>
          <p:cNvPr id="17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7" cstate="print">
            <a:lum bright="-18000"/>
          </a:blip>
          <a:srcRect/>
          <a:stretch>
            <a:fillRect/>
          </a:stretch>
        </p:blipFill>
        <p:spPr bwMode="auto">
          <a:xfrm>
            <a:off x="755576" y="3212976"/>
            <a:ext cx="2465664" cy="2935536"/>
          </a:xfrm>
          <a:prstGeom prst="rect">
            <a:avLst/>
          </a:prstGeom>
          <a:noFill/>
        </p:spPr>
      </p:pic>
      <p:sp>
        <p:nvSpPr>
          <p:cNvPr id="18" name="Овальная выноска 17"/>
          <p:cNvSpPr/>
          <p:nvPr/>
        </p:nvSpPr>
        <p:spPr>
          <a:xfrm>
            <a:off x="1763688" y="1484784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2780928"/>
            <a:ext cx="122413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 – 2 = 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68144" y="2780928"/>
            <a:ext cx="122413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 + 2 = 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2780928"/>
            <a:ext cx="122413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 – 3 =2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9712" y="191683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Что изменилось? Выбери равенство.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339752" y="20608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Правильно!</a:t>
            </a:r>
            <a:endParaRPr lang="ru-RU" sz="2400" b="1" dirty="0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6093E-6 C -0.06875 -0.01573 -0.1375 -0.03146 -0.13611 -0.04002 C -0.13473 -0.04858 -0.02049 -0.06292 0.00833 -0.05135 C 0.03715 -0.03979 0.00746 0.02429 0.03732 0.02892 C 0.06718 0.03354 0.19288 -0.01827 0.18784 -0.02406 C 0.18281 -0.02984 0.03593 -0.01064 0.00711 -0.00648 C -0.0217 -0.00231 -0.00365 -0.00046 0.01441 0.00162 " pathEditMode="relative" ptsTypes="aa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2" grpId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1\Desktop\4165012.pn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4572000" y="4365104"/>
            <a:ext cx="3744416" cy="1981200"/>
          </a:xfrm>
          <a:prstGeom prst="rect">
            <a:avLst/>
          </a:prstGeom>
          <a:noFill/>
        </p:spPr>
      </p:pic>
      <p:sp>
        <p:nvSpPr>
          <p:cNvPr id="5" name="Блок-схема: процесс 4"/>
          <p:cNvSpPr/>
          <p:nvPr/>
        </p:nvSpPr>
        <p:spPr>
          <a:xfrm>
            <a:off x="5868144" y="5013176"/>
            <a:ext cx="1584176" cy="432048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    - 1 = 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084168" y="5085184"/>
            <a:ext cx="288032" cy="2880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5004048" y="2708920"/>
            <a:ext cx="936104" cy="936104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6300192" y="2708920"/>
            <a:ext cx="936104" cy="936104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7596336" y="2708920"/>
            <a:ext cx="936104" cy="936104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5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5" cstate="print">
            <a:lum bright="-18000"/>
          </a:blip>
          <a:srcRect/>
          <a:stretch>
            <a:fillRect/>
          </a:stretch>
        </p:blipFill>
        <p:spPr bwMode="auto">
          <a:xfrm>
            <a:off x="899592" y="2780928"/>
            <a:ext cx="2465664" cy="2935536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>
            <a:off x="2123728" y="1268760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39752" y="155679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Какое число нужно вставить в окошечко данного равенства?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83768" y="177281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Правильно!</a:t>
            </a:r>
            <a:endParaRPr lang="ru-RU" sz="2400" b="1" dirty="0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1876E-6 C 0.11024 0.00254 0.22049 0.00509 0.22049 0.00162 C 0.22049 -0.00185 0.03195 0.01642 -1.66667E-6 -0.02105 C -0.03194 -0.05852 0.02656 -0.22392 0.02882 -0.22322 C 0.03108 -0.22253 0.0434 -0.04811 0.0132 -0.01619 C -0.01701 0.01573 -0.15521 -0.03655 -0.15295 -0.03215 C -0.15069 -0.02776 -0.00312 0.00393 0.02656 0.0111 " pathEditMode="relative" ptsTypes="aaaaa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8064" y="5157192"/>
            <a:ext cx="3240360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292080" y="5301208"/>
            <a:ext cx="360040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884368" y="5301208"/>
            <a:ext cx="360040" cy="43204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796136" y="5301208"/>
            <a:ext cx="360040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300192" y="5301208"/>
            <a:ext cx="360040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804248" y="5301208"/>
            <a:ext cx="360040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380312" y="5301208"/>
            <a:ext cx="360040" cy="43204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2852936"/>
            <a:ext cx="1152128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6 – 2 = 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2852936"/>
            <a:ext cx="1152128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+ 2 = 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80312" y="2852936"/>
            <a:ext cx="1152128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 + 2 = 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755576" y="3212976"/>
            <a:ext cx="2465664" cy="2935536"/>
          </a:xfrm>
          <a:prstGeom prst="rect">
            <a:avLst/>
          </a:prstGeom>
          <a:noFill/>
        </p:spPr>
      </p:pic>
      <p:sp>
        <p:nvSpPr>
          <p:cNvPr id="15" name="Овальная выноска 14"/>
          <p:cNvSpPr/>
          <p:nvPr/>
        </p:nvSpPr>
        <p:spPr>
          <a:xfrm>
            <a:off x="1763688" y="1484784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907704" y="177281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Выбери равенство, соответствующее рисунку.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95736" y="198884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Правильно!</a:t>
            </a:r>
            <a:endParaRPr lang="ru-RU" sz="2400" b="1" dirty="0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6093E-6 C -0.06875 -0.01573 -0.1375 -0.03146 -0.13611 -0.04002 C -0.13473 -0.04858 -0.02049 -0.06292 0.00833 -0.05135 C 0.03715 -0.03979 0.00746 0.02429 0.03732 0.02892 C 0.06718 0.03354 0.19288 -0.01827 0.18784 -0.02406 C 0.18281 -0.02984 0.03593 -0.01064 0.00711 -0.00648 C -0.0217 -0.00231 -0.00365 -0.00046 0.01441 0.00162 " pathEditMode="relative" ptsTypes="aaaaa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7" grpId="0"/>
      <p:bldP spid="17" grpId="1"/>
      <p:bldP spid="17" grpId="2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714348" y="1928802"/>
            <a:ext cx="4000528" cy="3071834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786314" y="2000240"/>
            <a:ext cx="3786214" cy="3071834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42910" y="0"/>
            <a:ext cx="8001056" cy="671514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>
            <a:off x="571472" y="3357562"/>
            <a:ext cx="8143932" cy="1588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1464459" y="3250417"/>
            <a:ext cx="6572272" cy="71438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5" descr="Картинка 31 из 97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143372" y="285728"/>
            <a:ext cx="1101725" cy="1101725"/>
          </a:xfrm>
          <a:prstGeom prst="rect">
            <a:avLst/>
          </a:prstGeom>
          <a:noFill/>
        </p:spPr>
      </p:pic>
      <p:pic>
        <p:nvPicPr>
          <p:cNvPr id="4" name="Picture 5" descr="Картинка 31 из 97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214282" y="1214422"/>
            <a:ext cx="1101725" cy="1101725"/>
          </a:xfrm>
          <a:prstGeom prst="rect">
            <a:avLst/>
          </a:prstGeom>
          <a:noFill/>
        </p:spPr>
      </p:pic>
      <p:pic>
        <p:nvPicPr>
          <p:cNvPr id="3" name="Picture 5" descr="Картинка 31 из 97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429124" y="2643182"/>
            <a:ext cx="1101725" cy="1101725"/>
          </a:xfrm>
          <a:prstGeom prst="rect">
            <a:avLst/>
          </a:prstGeom>
          <a:noFill/>
        </p:spPr>
      </p:pic>
      <p:pic>
        <p:nvPicPr>
          <p:cNvPr id="6" name="Picture 5" descr="Картинка 31 из 97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71538" y="5756275"/>
            <a:ext cx="1101725" cy="1101725"/>
          </a:xfrm>
          <a:prstGeom prst="rect">
            <a:avLst/>
          </a:prstGeom>
          <a:noFill/>
        </p:spPr>
      </p:pic>
      <p:pic>
        <p:nvPicPr>
          <p:cNvPr id="7" name="Picture 5" descr="Картинка 31 из 97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0" y="4572008"/>
            <a:ext cx="1101725" cy="1101725"/>
          </a:xfrm>
          <a:prstGeom prst="rect">
            <a:avLst/>
          </a:prstGeom>
          <a:noFill/>
        </p:spPr>
      </p:pic>
      <p:pic>
        <p:nvPicPr>
          <p:cNvPr id="8" name="Picture 5" descr="Картинка 31 из 97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786314" y="0"/>
            <a:ext cx="1101725" cy="1101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6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8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80579 L 2.77778E-7 -0.0446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4467 L 0.0158 0.72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80579 L -0.00799 -0.00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0255 L 0.02362 0.82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80579 L -0.00226 0.018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4468 L 1.38889E-6 0.288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16 0.00232 L -0.51719 0.002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719 0.00232 L 0.41197 0.03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97 0.0338 L -0.50938 0.03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719 0.00232 L 0.39618 0.002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0"/>
                            </p:stCondLst>
                            <p:childTnLst>
                              <p:par>
                                <p:cTn id="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98 0.03379 L -0.51736 0.0127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98 0.03379 L -0.51736 0.0231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000"/>
                            </p:stCondLst>
                            <p:childTnLst>
                              <p:par>
                                <p:cTn id="5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69 -0.1801 C 0.69028 -0.1801 0.90226 0.01782 0.90226 0.26157 C 0.90226 0.50555 0.69028 0.70463 0.42969 0.70463 C 0.1691 0.70463 -0.04271 0.50555 -0.04271 0.26157 C -0.04271 0.01782 0.1691 -0.1801 0.42969 -0.1801 Z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5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69 -0.1801 C 0.68524 -0.1801 0.8934 0.01319 0.8934 0.25092 C 0.8934 0.48889 0.68524 0.68356 0.42969 0.68356 C 0.1743 0.68356 -0.03316 0.48889 -0.03316 0.25092 C -0.03316 0.01319 0.1743 -0.1801 0.42969 -0.1801 Z " pathEditMode="relative" rAng="0" ptsTypes="fffff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0"/>
                            </p:stCondLst>
                            <p:childTnLst>
                              <p:par>
                                <p:cTn id="6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69 -0.1801 C 0.68142 -0.1801 0.88646 0.00856 0.88646 0.24097 C 0.88646 0.47338 0.68142 0.6625 0.42969 0.6625 C 0.17795 0.6625 -0.02691 0.47338 -0.02691 0.24097 C -0.02691 0.00856 0.17795 -0.1801 0.42969 -0.1801 Z " pathEditMode="relative" rAng="0" ptsTypes="fffff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000"/>
                            </p:stCondLst>
                            <p:childTnLst>
                              <p:par>
                                <p:cTn id="6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69 -0.1801 C 0.68368 -0.1801 0.89045 0.01296 0.89045 0.25162 C 0.89045 0.48912 0.68368 0.68356 0.42969 0.68356 C 0.1757 0.68356 -0.0309 0.48912 -0.0309 0.25162 C -0.0309 0.01296 0.1757 -0.1801 0.42969 -0.1801 Z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000"/>
                            </p:stCondLst>
                            <p:childTnLst>
                              <p:par>
                                <p:cTn id="6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69 -0.1801 C 0.68715 -0.1801 0.89635 0.0081 0.89635 0.24051 C 0.89635 0.47291 0.68715 0.6625 0.42969 0.6625 C 0.17257 0.6625 -0.03663 0.47291 -0.03663 0.24051 C -0.03663 0.0081 0.17257 -0.1801 0.42969 -0.1801 Z " pathEditMode="relative" rAng="0" ptsTypes="fffff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-0.00301 C -0.32396 -0.00301 -0.52917 0.19028 -0.52917 0.42848 C -0.52917 0.66667 -0.32396 0.86065 -0.07031 0.86065 C 0.18316 0.86065 0.38958 0.66667 0.38958 0.42848 C 0.38958 0.19028 0.18316 -0.00301 -0.07031 -0.00301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8000"/>
                            </p:stCondLst>
                            <p:childTnLst>
                              <p:par>
                                <p:cTn id="8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-0.00301 C 0.18368 -0.00301 0.39062 0.19051 0.39062 0.42871 C 0.39062 0.6669 0.18368 0.86065 -0.07031 0.86065 C -0.32431 0.86065 -0.53073 0.6669 -0.53073 0.42871 C -0.53073 0.19051 -0.32431 -0.00301 -0.07031 -0.00301 Z " pathEditMode="relative" rAng="0" ptsTypes="fffff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0"/>
                            </p:stCondLst>
                            <p:childTnLst>
                              <p:par>
                                <p:cTn id="8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-0.00301 C -0.3243 -0.00301 -0.53038 0.18357 -0.53038 0.41297 C -0.53038 0.64236 -0.3243 0.82917 -0.07031 0.82917 C 0.18351 0.82917 0.39097 0.64236 0.39097 0.41297 C 0.39097 0.18357 0.18351 -0.00301 -0.07031 -0.00301 Z " pathEditMode="relative" rAng="0" ptsTypes="fffff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000"/>
                            </p:stCondLst>
                            <p:childTnLst>
                              <p:par>
                                <p:cTn id="86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2 -0.00301 C -0.33004 -0.00301 -0.54028 0.18819 -0.54028 0.42361 C -0.54028 0.65879 -0.33004 0.85023 -0.07032 0.85023 C 0.18906 0.85023 0.40069 0.65879 0.40069 0.42361 C 0.40069 0.18819 0.18906 -0.00301 -0.07032 -0.00301 Z " pathEditMode="relative" rAng="0" ptsTypes="fffff"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8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-0.00301 C -0.31788 -0.00301 -0.5191 0.18588 -0.5191 0.41806 C -0.5191 0.65023 -0.31788 0.83959 -0.07031 0.83959 C 0.17708 0.83959 0.37864 0.65023 0.37864 0.41806 C 0.37864 0.18588 0.17708 -0.00301 -0.07031 -0.00301 Z " pathEditMode="relative" rAng="0" ptsTypes="fffff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6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6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6000"/>
                            </p:stCondLst>
                            <p:childTnLst>
                              <p:par>
                                <p:cTn id="9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27894 C -0.03281 -0.1463 0.07205 -0.03519 0.20035 -0.03519 C 0.35157 -0.03519 0.40591 -0.15741 0.42934 -0.23056 L 0.45295 -0.32755 C 0.47622 -0.40023 0.53438 -0.52083 0.70539 -0.52083 C 0.81459 -0.52083 0.93976 -0.4125 0.93976 -0.27894 C 0.93976 -0.1463 0.81459 -0.03519 0.70539 -0.03519 C 0.53438 -0.03519 0.47622 -0.15741 0.45295 -0.23056 L 0.42934 -0.32755 C 0.40591 -0.40023 0.35157 -0.52083 0.20035 -0.52083 C 0.07205 -0.52083 -0.03281 -0.4125 -0.03281 -0.27894 Z " pathEditMode="relative" rAng="0" ptsTypes="ffFffffFfff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1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27894 C -0.03281 -0.16528 0.06667 -0.0713 0.1882 -0.0713 C 0.3316 -0.0713 0.38334 -0.1757 0.40504 -0.23774 L 0.42743 -0.32038 C 0.44983 -0.38264 0.50486 -0.48565 0.66667 -0.48565 C 0.77049 -0.48565 0.88854 -0.39306 0.88854 -0.27894 C 0.88854 -0.16528 0.77049 -0.0713 0.66667 -0.0713 C 0.50486 -0.0713 0.44983 -0.1757 0.42743 -0.23774 L 0.40504 -0.32038 C 0.38334 -0.38264 0.3316 -0.48565 0.1882 -0.48565 C 0.06667 -0.48565 -0.03281 -0.39306 -0.03281 -0.27894 Z " pathEditMode="relative" rAng="0" ptsTypes="ffFffffFfff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4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27894 C -0.03281 -0.15278 0.06684 -0.04792 0.18837 -0.04792 C 0.3316 -0.04792 0.38351 -0.16366 0.40539 -0.2331 L 0.42761 -0.32477 C 0.44983 -0.39421 0.50504 -0.5088 0.66702 -0.5088 C 0.77066 -0.5088 0.88854 -0.40532 0.88854 -0.27894 C 0.88854 -0.15278 0.77066 -0.04792 0.66702 -0.04792 C 0.50504 -0.04792 0.44983 -0.16366 0.42761 -0.2331 L 0.40539 -0.32477 C 0.38351 -0.39421 0.3316 -0.5088 0.18837 -0.5088 C 0.06684 -0.5088 -0.03281 -0.40532 -0.03281 -0.27894 Z " pathEditMode="relative" rAng="0" ptsTypes="ffFffffFfff"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07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24746 C -0.025 -0.1169 0.07118 -0.00973 0.18854 -0.00973 C 0.32691 -0.00973 0.37691 -0.12871 0.39826 -0.2 L 0.41962 -0.29491 C 0.44132 -0.36621 0.49444 -0.48496 0.65104 -0.48496 C 0.75104 -0.48496 0.86493 -0.37801 0.86493 -0.24746 C 0.86493 -0.1169 0.75104 -0.00973 0.65104 -0.00973 C 0.49444 -0.00973 0.44132 -0.12871 0.41962 -0.2 L 0.39826 -0.29491 C 0.37691 -0.36621 0.32691 -0.48496 0.18854 -0.48496 C 0.07118 -0.48496 -0.025 -0.37801 -0.025 -0.24746 Z " pathEditMode="relative" rAng="0" ptsTypes="ffFffffFfff">
                                      <p:cBhvr>
                                        <p:cTn id="10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10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-0.27893 C -0.03282 -0.15162 0.06388 -0.04653 0.18263 -0.04653 C 0.32222 -0.04653 0.37291 -0.16296 0.39392 -0.2331 L 0.41562 -0.32546 C 0.43784 -0.39537 0.49132 -0.51134 0.64895 -0.51134 C 0.75017 -0.51134 0.8651 -0.40671 0.8651 -0.27893 C 0.8651 -0.15162 0.75017 -0.04653 0.64895 -0.04653 C 0.49132 -0.04653 0.43784 -0.16296 0.41562 -0.2331 L 0.39392 -0.32546 C 0.37291 -0.39537 0.32222 -0.51134 0.18263 -0.51134 C 0.06388 -0.51134 -0.03282 -0.40671 -0.03282 -0.27893 Z " pathEditMode="relative" rAng="0" ptsTypes="ffFffffFfff">
                                      <p:cBhvr>
                                        <p:cTn id="1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19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917 -0.42014 C 0.77917 -0.29838 0.68143 -0.19815 0.56337 -0.19815 C 0.42327 -0.19815 0.37292 -0.30926 0.35156 -0.37593 L 0.33021 -0.46436 C 0.30816 -0.53102 0.25486 -0.6419 0.09636 -0.6419 C -0.00399 -0.6419 -0.1184 -0.5419 -0.1184 -0.42014 C -0.1184 -0.29838 -0.00399 -0.19815 0.09636 -0.19815 C 0.25486 -0.19815 0.30816 -0.30926 0.33021 -0.37593 L 0.35156 -0.46436 C 0.37292 -0.53102 0.42327 -0.6419 0.56337 -0.6419 C 0.68143 -0.6419 0.77917 -0.5419 0.77917 -0.42014 Z " pathEditMode="relative" rAng="0" ptsTypes="ffFffffFfff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2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917 -0.42014 C 0.77917 -0.31737 0.68195 -0.23287 0.56424 -0.23287 C 0.42604 -0.23287 0.37587 -0.32662 0.35486 -0.38287 L 0.33385 -0.45718 C 0.31198 -0.51366 0.25903 -0.60672 0.10278 -0.60672 C 0.00243 -0.60672 -0.11059 -0.52269 -0.11059 -0.42014 C -0.11059 -0.31737 0.00243 -0.23287 0.10278 -0.23287 C 0.25903 -0.23287 0.31198 -0.32662 0.33385 -0.38287 L 0.35486 -0.45718 C 0.37587 -0.51366 0.42604 -0.60672 0.56424 -0.60672 C 0.68195 -0.60672 0.77917 -0.52269 0.77917 -0.42014 Z " pathEditMode="relative" rAng="0" ptsTypes="ffFffffFfff">
                                      <p:cBhvr>
                                        <p:cTn id="1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45162 C -0.15 -0.34144 -0.04948 -0.2507 0.07587 -0.2507 C 0.2217 -0.2507 0.2757 -0.35116 0.29653 -0.41158 L 0.31997 -0.49167 C 0.3441 -0.55209 0.4007 -0.65232 0.56476 -0.65232 C 0.67205 -0.65232 0.79514 -0.56181 0.79514 -0.45162 C 0.79514 -0.34144 0.67205 -0.2507 0.56476 -0.2507 C 0.4007 -0.2507 0.3441 -0.35116 0.31997 -0.41158 L 0.29653 -0.49167 C 0.2757 -0.55209 0.2217 -0.65232 0.07587 -0.65232 C -0.04948 -0.65232 -0.15 -0.56181 -0.15 -0.45162 Z " pathEditMode="relative" rAng="0" ptsTypes="ffFffffFfff">
                                      <p:cBhvr>
                                        <p:cTn id="1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2000"/>
                            </p:stCondLst>
                            <p:childTnLst>
                              <p:par>
                                <p:cTn id="12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916 -0.42014 C 0.77916 -0.28449 0.68212 -0.17153 0.56406 -0.17153 C 0.42639 -0.17153 0.37552 -0.29629 0.35469 -0.37083 L 0.33351 -0.46967 C 0.3118 -0.54421 0.25903 -0.66782 0.10243 -0.66782 C 0.00173 -0.66782 -0.11059 -0.55648 -0.11059 -0.42014 C -0.11059 -0.28449 0.00173 -0.17153 0.10243 -0.17153 C 0.25903 -0.17153 0.3118 -0.29629 0.33351 -0.37083 L 0.35469 -0.46967 C 0.37552 -0.54421 0.42639 -0.66782 0.56406 -0.66782 C 0.68212 -0.66782 0.77916 -0.55648 0.77916 -0.42014 Z " pathEditMode="relative" rAng="0" ptsTypes="ffFffffFfff">
                                      <p:cBhvr>
                                        <p:cTn id="1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4000"/>
                            </p:stCondLst>
                            <p:childTnLst>
                              <p:par>
                                <p:cTn id="131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916 -0.42014 C 0.77916 -0.28681 0.68559 -0.17732 0.57205 -0.17732 C 0.43871 -0.17732 0.3901 -0.29861 0.37031 -0.37153 L 0.3493 -0.46875 C 0.32812 -0.54167 0.27726 -0.66273 0.12656 -0.66273 C 0.02951 -0.66273 -0.07917 -0.55347 -0.07917 -0.42014 C -0.07917 -0.28681 0.02951 -0.17732 0.12656 -0.17732 C 0.27726 -0.17732 0.32812 -0.29861 0.3493 -0.37153 L 0.37031 -0.46875 C 0.3901 -0.54167 0.43871 -0.66273 0.57205 -0.66273 C 0.68559 -0.66273 0.77916 -0.55347 0.77916 -0.42014 Z " pathEditMode="relative" rAng="0" ptsTypes="ffFffffFfff">
                                      <p:cBhvr>
                                        <p:cTn id="1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152127"/>
          </a:xfrm>
        </p:spPr>
        <p:txBody>
          <a:bodyPr/>
          <a:lstStyle/>
          <a:p>
            <a:r>
              <a:rPr lang="ru-RU" dirty="0"/>
              <a:t>Увеличьте: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38437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ru-RU" dirty="0">
                <a:solidFill>
                  <a:schemeClr val="tx1"/>
                </a:solidFill>
              </a:rPr>
              <a:t>на 1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 </a:t>
            </a:r>
            <a:r>
              <a:rPr lang="ru-RU" dirty="0">
                <a:solidFill>
                  <a:schemeClr val="tx1"/>
                </a:solidFill>
              </a:rPr>
              <a:t>на 3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4 </a:t>
            </a:r>
            <a:r>
              <a:rPr lang="ru-RU" dirty="0">
                <a:solidFill>
                  <a:schemeClr val="tx1"/>
                </a:solidFill>
              </a:rPr>
              <a:t>на 1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Когда увеличиваем- прибавляем, становится больше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728191"/>
          </a:xfrm>
        </p:spPr>
        <p:txBody>
          <a:bodyPr/>
          <a:lstStyle/>
          <a:p>
            <a:r>
              <a:rPr lang="ru-RU" dirty="0" smtClean="0"/>
              <a:t>Уменьшите: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33123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5 на 2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8 на 1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6 на 2   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уменьшаем- вычитаем, становиться меньше.                           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4464495"/>
          </a:xfrm>
        </p:spPr>
        <p:txBody>
          <a:bodyPr/>
          <a:lstStyle/>
          <a:p>
            <a:r>
              <a:rPr lang="ru-RU" dirty="0" smtClean="0"/>
              <a:t>ЗАДАЧА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УВЕЛИЧЕНИЕ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УМЕНЬШЕНИЕ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0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ТЕМА: ЗАДАЧИ НА УВЕЛИЧЕНИЕ И УМЕНЬШЕНИЕ ЧИСЛА НА НЕСКОЛЬКО ЕДИНИЦ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59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А сейчас мы отдохнем,</a:t>
            </a:r>
            <a:br>
              <a:rPr lang="ru-RU" sz="2000" dirty="0"/>
            </a:br>
            <a:r>
              <a:rPr lang="ru-RU" sz="2000" dirty="0" err="1"/>
              <a:t>Физминутку</a:t>
            </a:r>
            <a:r>
              <a:rPr lang="ru-RU" sz="2000" dirty="0"/>
              <a:t> проведем.</a:t>
            </a:r>
            <a:br>
              <a:rPr lang="ru-RU" sz="2000" dirty="0"/>
            </a:br>
            <a:r>
              <a:rPr lang="ru-RU" sz="2400" b="1" dirty="0"/>
              <a:t>Сколько листиков зеленых, столько сделаем наклонов.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200799" cy="221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3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Сколько точек в этом круге, столько раз поднимем руки.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3096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3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6825" y="4581525"/>
            <a:ext cx="3816350" cy="172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chemeClr val="accent2"/>
                </a:solidFill>
              </a:rPr>
              <a:t>Карандаш один у Гриши,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chemeClr val="accent2"/>
                </a:solidFill>
              </a:rPr>
              <a:t>Карандаш один у Миши.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chemeClr val="accent2"/>
                </a:solidFill>
              </a:rPr>
              <a:t>Сколько же карандашей у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 smtClean="0">
                <a:solidFill>
                  <a:schemeClr val="accent2"/>
                </a:solidFill>
              </a:rPr>
              <a:t>обоих малышей?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33825"/>
            <a:ext cx="23812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3889375" cy="2374900"/>
          </a:xfrm>
        </p:spPr>
        <p:txBody>
          <a:bodyPr/>
          <a:lstStyle/>
          <a:p>
            <a:pPr eaLnBrk="1" hangingPunct="1"/>
            <a:r>
              <a:rPr lang="ru-RU" sz="1800" i="1" smtClean="0">
                <a:solidFill>
                  <a:schemeClr val="accent2"/>
                </a:solidFill>
              </a:rPr>
              <a:t>Три яблока из сада </a:t>
            </a:r>
            <a:br>
              <a:rPr lang="ru-RU" sz="1800" i="1" smtClean="0">
                <a:solidFill>
                  <a:schemeClr val="accent2"/>
                </a:solidFill>
              </a:rPr>
            </a:br>
            <a:r>
              <a:rPr lang="ru-RU" sz="1800" i="1" smtClean="0">
                <a:solidFill>
                  <a:schemeClr val="accent2"/>
                </a:solidFill>
              </a:rPr>
              <a:t>Ёжик притащил.</a:t>
            </a:r>
            <a:br>
              <a:rPr lang="ru-RU" sz="1800" i="1" smtClean="0">
                <a:solidFill>
                  <a:schemeClr val="accent2"/>
                </a:solidFill>
              </a:rPr>
            </a:br>
            <a:r>
              <a:rPr lang="ru-RU" sz="1800" i="1" smtClean="0">
                <a:solidFill>
                  <a:schemeClr val="accent2"/>
                </a:solidFill>
              </a:rPr>
              <a:t>Самое румяное</a:t>
            </a:r>
            <a:br>
              <a:rPr lang="ru-RU" sz="1800" i="1" smtClean="0">
                <a:solidFill>
                  <a:schemeClr val="accent2"/>
                </a:solidFill>
              </a:rPr>
            </a:br>
            <a:r>
              <a:rPr lang="ru-RU" sz="1800" i="1" smtClean="0">
                <a:solidFill>
                  <a:schemeClr val="accent2"/>
                </a:solidFill>
              </a:rPr>
              <a:t>Белке подарил.</a:t>
            </a:r>
            <a:br>
              <a:rPr lang="ru-RU" sz="1800" i="1" smtClean="0">
                <a:solidFill>
                  <a:schemeClr val="accent2"/>
                </a:solidFill>
              </a:rPr>
            </a:br>
            <a:r>
              <a:rPr lang="ru-RU" sz="1800" i="1" smtClean="0">
                <a:solidFill>
                  <a:schemeClr val="accent2"/>
                </a:solidFill>
              </a:rPr>
              <a:t>С радостью подарок получила белка.</a:t>
            </a:r>
            <a:br>
              <a:rPr lang="ru-RU" sz="1800" i="1" smtClean="0">
                <a:solidFill>
                  <a:schemeClr val="accent2"/>
                </a:solidFill>
              </a:rPr>
            </a:br>
            <a:r>
              <a:rPr lang="ru-RU" sz="1800" i="1" smtClean="0">
                <a:solidFill>
                  <a:schemeClr val="accent2"/>
                </a:solidFill>
              </a:rPr>
              <a:t>Сосчитайте яблоки</a:t>
            </a:r>
            <a:br>
              <a:rPr lang="ru-RU" sz="1800" i="1" smtClean="0">
                <a:solidFill>
                  <a:schemeClr val="accent2"/>
                </a:solidFill>
              </a:rPr>
            </a:br>
            <a:r>
              <a:rPr lang="ru-RU" sz="1800" i="1" smtClean="0">
                <a:solidFill>
                  <a:schemeClr val="accent2"/>
                </a:solidFill>
              </a:rPr>
              <a:t>У ежа в тарелке!</a:t>
            </a:r>
          </a:p>
        </p:txBody>
      </p:sp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2409825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22098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0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Сколько маленьких жуков, столько сделаем хлопков.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256584" cy="19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3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Сколько вишенок у нас, столько мы подпрыгнем раз.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89654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3399FF"/>
              </a:gs>
            </a:gsLst>
            <a:lin ang="2700000" scaled="1"/>
          </a:gra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10" name="Oval 38"/>
          <p:cNvSpPr>
            <a:spLocks noChangeArrowheads="1"/>
          </p:cNvSpPr>
          <p:nvPr/>
        </p:nvSpPr>
        <p:spPr bwMode="auto">
          <a:xfrm>
            <a:off x="1187450" y="116632"/>
            <a:ext cx="6769100" cy="6624736"/>
          </a:xfrm>
          <a:prstGeom prst="ellipse">
            <a:avLst/>
          </a:prstGeom>
          <a:solidFill>
            <a:srgbClr val="E7F20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14" name="WordArt 42"/>
          <p:cNvSpPr>
            <a:spLocks noChangeArrowheads="1" noChangeShapeType="1" noTextEdit="1"/>
          </p:cNvSpPr>
          <p:nvPr/>
        </p:nvSpPr>
        <p:spPr bwMode="auto">
          <a:xfrm>
            <a:off x="1763713" y="2205038"/>
            <a:ext cx="2520950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УСЛОВИЕ</a:t>
            </a:r>
          </a:p>
        </p:txBody>
      </p:sp>
      <p:sp>
        <p:nvSpPr>
          <p:cNvPr id="3115" name="WordArt 43"/>
          <p:cNvSpPr>
            <a:spLocks noChangeArrowheads="1" noChangeShapeType="1" noTextEdit="1"/>
          </p:cNvSpPr>
          <p:nvPr/>
        </p:nvSpPr>
        <p:spPr bwMode="auto">
          <a:xfrm>
            <a:off x="4932363" y="2205038"/>
            <a:ext cx="2376487" cy="57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ВОПРОС</a:t>
            </a:r>
          </a:p>
        </p:txBody>
      </p:sp>
      <p:sp>
        <p:nvSpPr>
          <p:cNvPr id="3116" name="WordArt 44"/>
          <p:cNvSpPr>
            <a:spLocks noChangeArrowheads="1" noChangeShapeType="1" noTextEdit="1"/>
          </p:cNvSpPr>
          <p:nvPr/>
        </p:nvSpPr>
        <p:spPr bwMode="auto">
          <a:xfrm>
            <a:off x="1692275" y="3933825"/>
            <a:ext cx="26638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РЕШЕНИЕ</a:t>
            </a:r>
          </a:p>
        </p:txBody>
      </p:sp>
      <p:sp>
        <p:nvSpPr>
          <p:cNvPr id="3117" name="WordArt 45"/>
          <p:cNvSpPr>
            <a:spLocks noChangeArrowheads="1" noChangeShapeType="1" noTextEdit="1"/>
          </p:cNvSpPr>
          <p:nvPr/>
        </p:nvSpPr>
        <p:spPr bwMode="auto">
          <a:xfrm>
            <a:off x="5292725" y="3933825"/>
            <a:ext cx="1466850" cy="611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ОТВЕТ</a:t>
            </a:r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1187450" y="3429000"/>
            <a:ext cx="676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3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4" grpId="0" animBg="1"/>
      <p:bldP spid="3115" grpId="0" animBg="1"/>
      <p:bldP spid="3116" grpId="0" animBg="1"/>
      <p:bldP spid="3117" grpId="0" animBg="1"/>
      <p:bldP spid="3118" grpId="0" animBg="1"/>
      <p:bldP spid="3119" grpId="0" animBg="1"/>
      <p:bldP spid="31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1,  с. 96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7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41" y="2712368"/>
            <a:ext cx="4688868" cy="850106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rgbClr val="000000"/>
                </a:solidFill>
                <a:ea typeface="+mn-ea"/>
                <a:cs typeface="+mn-cs"/>
              </a:rPr>
              <a:t>Стало </a:t>
            </a:r>
            <a:r>
              <a:rPr lang="ru-RU" sz="3200" b="1" dirty="0" smtClean="0">
                <a:solidFill>
                  <a:srgbClr val="000000"/>
                </a:solidFill>
                <a:ea typeface="+mn-ea"/>
                <a:cs typeface="+mn-cs"/>
              </a:rPr>
              <a:t>-       </a:t>
            </a:r>
            <a:r>
              <a:rPr lang="ru-RU" sz="2800" b="1" dirty="0" smtClean="0">
                <a:solidFill>
                  <a:srgbClr val="000000"/>
                </a:solidFill>
                <a:ea typeface="+mn-ea"/>
                <a:cs typeface="+mn-cs"/>
              </a:rPr>
              <a:t>на </a:t>
            </a:r>
            <a:r>
              <a:rPr lang="ru-RU" sz="3200" b="1" dirty="0" smtClean="0">
                <a:solidFill>
                  <a:srgbClr val="000000"/>
                </a:solidFill>
                <a:ea typeface="+mn-ea"/>
                <a:cs typeface="+mn-cs"/>
              </a:rPr>
              <a:t>2 </a:t>
            </a:r>
            <a:r>
              <a:rPr lang="ru-RU" sz="2800" b="1" dirty="0" smtClean="0">
                <a:solidFill>
                  <a:srgbClr val="000000"/>
                </a:solidFill>
                <a:ea typeface="+mn-ea"/>
                <a:cs typeface="+mn-cs"/>
              </a:rPr>
              <a:t>меньше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7428" y="1556792"/>
            <a:ext cx="4040188" cy="639762"/>
          </a:xfrm>
        </p:spPr>
        <p:txBody>
          <a:bodyPr/>
          <a:lstStyle/>
          <a:p>
            <a:r>
              <a:rPr lang="ru-RU" sz="3200" dirty="0" smtClean="0"/>
              <a:t>Было</a:t>
            </a:r>
            <a:r>
              <a:rPr lang="ru-RU" dirty="0" smtClean="0"/>
              <a:t>  -    </a:t>
            </a:r>
            <a:endParaRPr lang="ru-RU" dirty="0"/>
          </a:p>
        </p:txBody>
      </p:sp>
      <p:pic>
        <p:nvPicPr>
          <p:cNvPr id="9" name="Объект 8" descr="http://ts2.mm.bing.net/th?id=I.4614638230505429&amp;pid=1.7&amp;w=140&amp;h=144&amp;c=7&amp;rs=1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13335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 descr="http://ts2.mm.bing.net/th?id=I.4614638230505429&amp;pid=1.7&amp;w=140&amp;h=144&amp;c=7&amp;rs=1">
            <a:hlinkClick r:id="rId2"/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648" y="1340768"/>
            <a:ext cx="13335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ts2.mm.bing.net/th?id=I.4614638230505429&amp;pid=1.7&amp;w=140&amp;h=144&amp;c=7&amp;rs=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148" y="1340768"/>
            <a:ext cx="132778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ts2.mm.bing.net/th?id=I.4614638230505429&amp;pid=1.7&amp;w=140&amp;h=144&amp;c=7&amp;rs=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3776" y="1340768"/>
            <a:ext cx="132778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ts2.mm.bing.net/th?id=I.4614638230505429&amp;pid=1.7&amp;w=140&amp;h=144&amp;c=7&amp;rs=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561" y="1338071"/>
            <a:ext cx="132778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>
          <a:xfrm>
            <a:off x="1907704" y="2775486"/>
            <a:ext cx="787036" cy="725521"/>
          </a:xfrm>
          <a:prstGeom prst="actionButtonHelp">
            <a:avLst/>
          </a:prstGeom>
          <a:solidFill>
            <a:srgbClr val="FE48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3724" y="101823"/>
            <a:ext cx="171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Задача 2.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231" y="563488"/>
            <a:ext cx="1878271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E48CA"/>
                </a:solidFill>
              </a:rPr>
              <a:t>Условие</a:t>
            </a:r>
            <a:endParaRPr lang="ru-RU" sz="3200" b="1" dirty="0">
              <a:solidFill>
                <a:srgbClr val="FE48C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231" y="3861048"/>
            <a:ext cx="1973041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E48CA"/>
                </a:solidFill>
              </a:rPr>
              <a:t>Решение</a:t>
            </a:r>
            <a:endParaRPr lang="ru-RU" sz="3200" b="1" dirty="0">
              <a:solidFill>
                <a:srgbClr val="FE48C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603" y="4545091"/>
            <a:ext cx="2085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</a:rPr>
              <a:t>5 – 2 = 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6502" y="4548615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</a:rPr>
              <a:t> 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6502" y="4545091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u="sng" dirty="0" smtClean="0">
                <a:solidFill>
                  <a:srgbClr val="000000"/>
                </a:solidFill>
              </a:rPr>
              <a:t>3 (к.)</a:t>
            </a:r>
            <a:endParaRPr lang="ru-RU" sz="4400" i="1" u="sng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602" y="5517232"/>
            <a:ext cx="5011949" cy="707886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E48CA"/>
                </a:solidFill>
              </a:rPr>
              <a:t>Ответ</a:t>
            </a:r>
            <a:r>
              <a:rPr lang="ru-RU" sz="3600" dirty="0" smtClean="0">
                <a:solidFill>
                  <a:srgbClr val="FE48CA"/>
                </a:solidFill>
              </a:rPr>
              <a:t>: </a:t>
            </a:r>
            <a:r>
              <a:rPr lang="ru-RU" sz="4000" i="1" dirty="0" smtClean="0">
                <a:solidFill>
                  <a:srgbClr val="000000"/>
                </a:solidFill>
              </a:rPr>
              <a:t>3 карандаша.</a:t>
            </a:r>
            <a:endParaRPr lang="ru-RU" sz="4000" dirty="0">
              <a:solidFill>
                <a:srgbClr val="FE48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 animBg="1"/>
      <p:bldP spid="14" grpId="0" animBg="1"/>
      <p:bldP spid="15" grpId="0" animBg="1"/>
      <p:bldP spid="16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1268760"/>
            <a:ext cx="4106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</a:rPr>
              <a:t>1 в. -  Задача 3 (1)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564904"/>
            <a:ext cx="4106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</a:rPr>
              <a:t>2 в. -  Задача 3 (2)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6294" y="4284861"/>
            <a:ext cx="35094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Проверяем!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8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8456" cy="778098"/>
          </a:xfrm>
        </p:spPr>
        <p:txBody>
          <a:bodyPr/>
          <a:lstStyle/>
          <a:p>
            <a:r>
              <a:rPr lang="ru-RU" sz="3600" dirty="0" smtClean="0"/>
              <a:t>1 </a:t>
            </a:r>
            <a:r>
              <a:rPr lang="ru-RU" sz="4000" dirty="0" smtClean="0"/>
              <a:t>в.</a:t>
            </a:r>
            <a:endParaRPr lang="ru-RU" sz="4000" dirty="0"/>
          </a:p>
        </p:txBody>
      </p:sp>
      <p:pic>
        <p:nvPicPr>
          <p:cNvPr id="15362" name="Picture 2" descr="http://ts3.mm.bing.net/th?id=I.4517580564924446&amp;pid=1.7&amp;w=219&amp;h=155&amp;c=7&amp;rs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9406" y="404664"/>
            <a:ext cx="67203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ts1.mm.bing.net/th?id=I.4755723603607680&amp;pid=1.7&amp;w=160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065" y="2753906"/>
            <a:ext cx="152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ts1.mm.bing.net/th?id=I.4755723603607680&amp;pid=1.7&amp;w=160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722" y="2564904"/>
            <a:ext cx="152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ts1.mm.bing.net/th?id=I.4755723603607680&amp;pid=1.7&amp;w=160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3837" y="1275261"/>
            <a:ext cx="152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ts1.mm.bing.net/th?id=I.4755723603607680&amp;pid=1.7&amp;w=160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837" y="1249226"/>
            <a:ext cx="152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s1.mm.bing.net/th?id=I.4755723603607680&amp;pid=1.7&amp;w=160&amp;h=155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227" y="1484784"/>
            <a:ext cx="1524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9406" y="5157192"/>
            <a:ext cx="3121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</a:rPr>
              <a:t>4 + 1 = </a:t>
            </a:r>
            <a:r>
              <a:rPr lang="ru-RU" sz="4000" u="sng" dirty="0" smtClean="0">
                <a:solidFill>
                  <a:srgbClr val="000000"/>
                </a:solidFill>
              </a:rPr>
              <a:t>5 </a:t>
            </a:r>
            <a:r>
              <a:rPr lang="ru-RU" sz="4000" i="1" u="sng" dirty="0" smtClean="0">
                <a:solidFill>
                  <a:srgbClr val="000000"/>
                </a:solidFill>
              </a:rPr>
              <a:t>(п.)</a:t>
            </a:r>
            <a:endParaRPr lang="ru-RU" sz="4000" i="1" u="sng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8325" y="5949280"/>
            <a:ext cx="5443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000000"/>
                </a:solidFill>
              </a:rPr>
              <a:t>Ответ: 5 помидоров.</a:t>
            </a:r>
            <a:endParaRPr lang="ru-RU" sz="4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s3.mm.bing.net/th?id=I.4517580564924446&amp;pid=1.7&amp;w=219&amp;h=155&amp;c=7&amp;rs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2662" y="248969"/>
            <a:ext cx="6109427" cy="42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4.mm.bing.net/th?id=I.4697548262343127&amp;pid=1.7&amp;w=126&amp;h=140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933" y="1844824"/>
            <a:ext cx="1515294" cy="168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s2.mm.bing.net/th?id=I.4901232791979269&amp;pid=1.7&amp;w=177&amp;h=150&amp;c=7&amp;rs=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227" y="2060848"/>
            <a:ext cx="2357522" cy="16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ts1.mm.bing.net/th?id=I.4791668178815672&amp;pid=1.7&amp;w=152&amp;h=145&amp;c=7&amp;rs=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80680">
            <a:off x="3273204" y="1054948"/>
            <a:ext cx="866747" cy="14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94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</a:rPr>
              <a:t>2 в.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131" y="4816576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000000"/>
                </a:solidFill>
              </a:rPr>
              <a:t>7 – 1 = </a:t>
            </a:r>
            <a:r>
              <a:rPr lang="ru-RU" sz="4000" i="1" u="sng" dirty="0" smtClean="0">
                <a:solidFill>
                  <a:srgbClr val="000000"/>
                </a:solidFill>
              </a:rPr>
              <a:t>6 (в.)</a:t>
            </a:r>
            <a:endParaRPr lang="ru-RU" sz="4000" i="1" u="sng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870" y="5733256"/>
            <a:ext cx="4378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000000"/>
                </a:solidFill>
              </a:rPr>
              <a:t>Ответ: 6 вишен.</a:t>
            </a:r>
            <a:endParaRPr lang="ru-RU" sz="4000" i="1" dirty="0">
              <a:solidFill>
                <a:srgbClr val="000000"/>
              </a:solidFill>
            </a:endParaRPr>
          </a:p>
        </p:txBody>
      </p:sp>
      <p:pic>
        <p:nvPicPr>
          <p:cNvPr id="10" name="Picture 8" descr="http://ts1.mm.bing.net/th?id=I.4791668178815672&amp;pid=1.7&amp;w=152&amp;h=145&amp;c=7&amp;rs=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18091">
            <a:off x="4628399" y="1135700"/>
            <a:ext cx="866747" cy="14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06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геометрические фигуры</a:t>
            </a:r>
            <a:endParaRPr lang="ru-RU" dirty="0"/>
          </a:p>
        </p:txBody>
      </p:sp>
      <p:pic>
        <p:nvPicPr>
          <p:cNvPr id="2050" name="Picture 2" descr="C:\Users\Ольга\Desktop\1 УРОК МАТЕМ\Scanned Documents\геометрия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5" y="116632"/>
            <a:ext cx="707838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1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743200"/>
            <a:ext cx="7772400" cy="1392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spcFirstLastPara="1">
            <a:prstTxWarp prst="textArchUp">
              <a:avLst>
                <a:gd name="adj" fmla="val 10905017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11500" b="1" dirty="0">
                <a:ln w="6350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pitchFamily="34" charset="0"/>
              </a:rPr>
              <a:t>Молодцы !</a:t>
            </a:r>
          </a:p>
        </p:txBody>
      </p:sp>
      <p:pic>
        <p:nvPicPr>
          <p:cNvPr id="3" name="Рисунок 4" descr="солнышко.gif"/>
          <p:cNvPicPr>
            <a:picLocks noChangeAspect="1"/>
          </p:cNvPicPr>
          <p:nvPr/>
        </p:nvPicPr>
        <p:blipFill>
          <a:blip r:embed="rId2" cstate="email">
            <a:lum bright="1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24" t="14706" r="11624" b="5882"/>
          <a:stretch>
            <a:fillRect/>
          </a:stretch>
        </p:blipFill>
        <p:spPr bwMode="auto">
          <a:xfrm rot="20522182" flipH="1">
            <a:off x="577850" y="568325"/>
            <a:ext cx="1447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8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03350" y="1196975"/>
            <a:ext cx="4033838" cy="486886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 rot="901265">
            <a:off x="3203575" y="1268413"/>
            <a:ext cx="2324100" cy="1433512"/>
          </a:xfrm>
          <a:custGeom>
            <a:avLst/>
            <a:gdLst>
              <a:gd name="T0" fmla="*/ 0 w 43055"/>
              <a:gd name="T1" fmla="*/ 1007609 h 27179"/>
              <a:gd name="T2" fmla="*/ 2284533 w 43055"/>
              <a:gd name="T3" fmla="*/ 1433512 h 27179"/>
              <a:gd name="T4" fmla="*/ 1158136 w 43055"/>
              <a:gd name="T5" fmla="*/ 1139257 h 271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55" h="27179" fill="none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</a:path>
              <a:path w="43055" h="27179" stroke="0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  <a:lnTo>
                  <a:pt x="21455" y="21600"/>
                </a:lnTo>
                <a:lnTo>
                  <a:pt x="-1" y="19103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3048000" y="1981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2743200" y="2971800"/>
            <a:ext cx="2514600" cy="304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2743200" y="5562600"/>
            <a:ext cx="2667000" cy="469900"/>
          </a:xfrm>
          <a:custGeom>
            <a:avLst/>
            <a:gdLst>
              <a:gd name="T0" fmla="*/ 0 w 1680"/>
              <a:gd name="T1" fmla="*/ 454742 h 248"/>
              <a:gd name="T2" fmla="*/ 1143000 w 1680"/>
              <a:gd name="T3" fmla="*/ 90948 h 248"/>
              <a:gd name="T4" fmla="*/ 1981200 w 1680"/>
              <a:gd name="T5" fmla="*/ 454742 h 248"/>
              <a:gd name="T6" fmla="*/ 2667000 w 1680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0" h="248">
                <a:moveTo>
                  <a:pt x="0" y="240"/>
                </a:moveTo>
                <a:cubicBezTo>
                  <a:pt x="256" y="144"/>
                  <a:pt x="512" y="48"/>
                  <a:pt x="720" y="48"/>
                </a:cubicBezTo>
                <a:cubicBezTo>
                  <a:pt x="928" y="48"/>
                  <a:pt x="1088" y="248"/>
                  <a:pt x="1248" y="240"/>
                </a:cubicBezTo>
                <a:cubicBezTo>
                  <a:pt x="1408" y="232"/>
                  <a:pt x="1608" y="40"/>
                  <a:pt x="1680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2263775" y="708025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Oval 10"/>
          <p:cNvSpPr>
            <a:spLocks noChangeArrowheads="1"/>
          </p:cNvSpPr>
          <p:nvPr/>
        </p:nvSpPr>
        <p:spPr bwMode="auto">
          <a:xfrm>
            <a:off x="2667000" y="5867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1835150" y="333375"/>
            <a:ext cx="5473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CC3300"/>
                </a:solidFill>
              </a:rPr>
              <a:t>Учимся писать цифру</a:t>
            </a:r>
          </a:p>
        </p:txBody>
      </p: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5867400" y="1125538"/>
            <a:ext cx="3276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smtClean="0">
                <a:solidFill>
                  <a:srgbClr val="A50021"/>
                </a:solidFill>
              </a:rPr>
              <a:t>Два похожа на гусёнка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smtClean="0">
                <a:solidFill>
                  <a:srgbClr val="A50021"/>
                </a:solidFill>
              </a:rPr>
              <a:t>С длинной шеей,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smtClean="0">
                <a:solidFill>
                  <a:srgbClr val="A50021"/>
                </a:solidFill>
              </a:rPr>
              <a:t>Шеей тонкой.</a:t>
            </a:r>
          </a:p>
        </p:txBody>
      </p:sp>
    </p:spTree>
    <p:extLst>
      <p:ext uri="{BB962C8B-B14F-4D97-AF65-F5344CB8AC3E}">
        <p14:creationId xmlns:p14="http://schemas.microsoft.com/office/powerpoint/2010/main" val="12853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116 C 0.01319 -0.03215 0.02882 -0.06152 0.04583 -0.08025 C 0.06337 -0.09852 0.08212 -0.108 0.10191 -0.11355 C 0.12188 -0.11702 0.14722 -0.11702 0.16597 -0.11355 C 0.18507 -0.108 0.20208 -0.08881 0.21424 -0.08025 C 0.22622 -0.07077 0.23125 -0.07285 0.23819 -0.05782 C 0.24462 -0.04325 0.2526 -0.01758 0.25399 0.00856 C 0.25625 0.03469 0.2526 0.07169 0.24583 0.09783 C 0.23906 0.12327 0.2526 0.09598 0.21424 0.16466 C 0.175 0.23219 0.05399 0.43987 0.01406 0.50925 C -0.02622 0.57771 -0.02639 0.57007 -0.02622 0.57539 C -0.02483 0.58349 0.00434 0.55111 0.0217 0.54278 C 0.03889 0.53284 0.0592 0.52012 0.07813 0.52012 C 0.09688 0.52012 0.11788 0.53469 0.13403 0.54278 C 0.14965 0.54972 0.15799 0.56799 0.17378 0.56452 C 0.18976 0.56013 0.22049 0.52729 0.22969 0.52012 " pathEditMode="relative" rAng="0" ptsTypes="aaaaaaaaaaaaaaaA">
                                      <p:cBhvr>
                                        <p:cTn id="6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23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2"/>
              </a:rPr>
              <a:t>http://www.novizor.com/sites/default/files/det_albm_12.jpg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116632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Источники:</a:t>
            </a:r>
            <a:endParaRPr lang="ru-RU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Фон презентации: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9269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Лев: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Медвежата: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105273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http://sweefts.ru/wp-content/uploads/2013/02/%D0%BA%D0%B0%D0%BA-%D0%BD%D0%B0%D1%83%D1%87%D0%B8%D1%82%D1%8C-%D1%81%D1%87%D0%B8%D1%82%D0%B0%D1%82%D1%8C-%D1%80%D0%B5%D0%B1%D0%B5%D0%BD%D0%BA%D0%B0.jpg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69269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http://kira-scrap.ru/KATALOG/MULTY_NASCHI/3/0_12508f_bf2173c6_M.png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191683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Ваза: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187624" y="19168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http://www.tenti.ru/virtualimgs/27592.jpg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227687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Яблоко: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259632" y="227687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6"/>
              </a:rPr>
              <a:t>http://annadesing.ucoz.ru/publ/kliparty/vitaminnyj_klipart_jagody_i_frukty_na_prozrachnom_fone/2-1-0-1758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270892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Лист: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87624" y="270892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7"/>
              </a:rPr>
              <a:t>http://by-anna.ucoz.ru/publ/rastenija/listja_i_vetochki/129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306896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Вишни: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331640" y="3068960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8"/>
              </a:rPr>
              <a:t>http://by-anna.ucoz.ru/publ/rastenija/jagody_ovoshhi_frukty/216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335699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Карандаш: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619672" y="3356992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9"/>
              </a:rPr>
              <a:t>http://img-fotki.yandex.ru/get/6829/16969765.23d/0_9120a_d5b1065a_M.png</a:t>
            </a:r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6176" y="332656"/>
            <a:ext cx="2520280" cy="794519"/>
          </a:xfrm>
        </p:spPr>
        <p:txBody>
          <a:bodyPr>
            <a:normAutofit/>
          </a:bodyPr>
          <a:lstStyle/>
          <a:p>
            <a:endParaRPr lang="ru-RU" sz="1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44824"/>
            <a:ext cx="7128792" cy="648072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4268" y="2996951"/>
            <a:ext cx="82954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Задания весёлого львёнка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9343E-6 C 0.11111 -0.02938 0.22222 -0.05853 0.22049 -0.08027 C 0.21875 -0.10202 0.03264 -0.16563 -0.01094 -0.13001 C -0.05451 -0.09438 -0.05121 0.10039 -0.04097 0.13324 C -0.03073 0.16608 0.06823 0.10941 0.05052 0.06754 C 0.03281 0.02567 -0.09774 -0.10202 -0.14705 -0.11867 C -0.19635 -0.13533 -0.23125 -0.04604 -0.24583 -0.03216 C -0.26042 -0.01828 -0.27812 -0.03864 -0.23489 -0.0354 C -0.19167 -0.03216 -0.02517 -0.01666 0.0132 -0.01273 C 0.05156 -0.0088 -0.00364 -0.01134 -0.00486 -0.01111 C -0.00608 -0.01088 -0.00017 -0.01111 0.0059 -0.01111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899592" y="2852936"/>
            <a:ext cx="2465664" cy="2935536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2123728" y="1268760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67744" y="162880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Найди равенство, соответствующее картинке.</a:t>
            </a:r>
            <a:endParaRPr lang="ru-RU" sz="1600" b="1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427984" y="3284984"/>
            <a:ext cx="1080120" cy="432048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+ 1 = 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452320" y="3284984"/>
            <a:ext cx="1080120" cy="432048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 – 1 = 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5940152" y="3284984"/>
            <a:ext cx="1080120" cy="432048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 – 2 = 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17728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Правильно!</a:t>
            </a:r>
            <a:endParaRPr lang="ru-RU" b="1" dirty="0"/>
          </a:p>
        </p:txBody>
      </p:sp>
      <p:pic>
        <p:nvPicPr>
          <p:cNvPr id="3076" name="Picture 4" descr="C:\Users\1\Desktop\шдздэ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5364088" y="4293096"/>
            <a:ext cx="2101377" cy="1944216"/>
          </a:xfrm>
          <a:prstGeom prst="rect">
            <a:avLst/>
          </a:prstGeom>
          <a:noFill/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47791E-6 C 0.00243 -0.10363 0.00486 -0.20703 0.00122 -0.20703 C -0.0026 -0.20703 0.00208 -0.03377 -0.02274 8.47791E-6 C -0.04757 0.03378 -0.17344 -0.00416 -0.14809 -0.00485 C -0.12274 -0.00555 0.10451 -0.00786 0.12899 -0.00485 C 0.15347 -0.00185 0.02049 0.01088 -0.00122 0.01296 " pathEditMode="relative" ptsTypes="aaaa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0" grpId="1"/>
      <p:bldP spid="11" grpId="0" animBg="1"/>
      <p:bldP spid="12" grpId="0" animBg="1"/>
      <p:bldP spid="13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899592" y="2924944"/>
            <a:ext cx="2465664" cy="2935536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123728" y="1268760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20072" y="4797152"/>
            <a:ext cx="720080" cy="72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56176" y="4797152"/>
            <a:ext cx="720080" cy="7200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3968" y="4797152"/>
            <a:ext cx="720080" cy="7200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92280" y="4797152"/>
            <a:ext cx="720080" cy="7200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956376" y="479715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39752" y="162880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Каким по счёту справа налево расположен красный кружок?</a:t>
            </a:r>
            <a:endParaRPr lang="ru-RU" sz="1600" b="1" dirty="0"/>
          </a:p>
        </p:txBody>
      </p:sp>
      <p:sp>
        <p:nvSpPr>
          <p:cNvPr id="13" name="7-конечная звезда 12"/>
          <p:cNvSpPr/>
          <p:nvPr/>
        </p:nvSpPr>
        <p:spPr>
          <a:xfrm>
            <a:off x="4932040" y="2996952"/>
            <a:ext cx="936104" cy="864096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6156176" y="2996952"/>
            <a:ext cx="936104" cy="864096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7-конечная звезда 14"/>
          <p:cNvSpPr/>
          <p:nvPr/>
        </p:nvSpPr>
        <p:spPr>
          <a:xfrm>
            <a:off x="7308304" y="2996952"/>
            <a:ext cx="936104" cy="864096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184482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Правильно!</a:t>
            </a:r>
            <a:endParaRPr lang="ru-RU" sz="2400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6362 C 0.0941 -0.02498 0.15642 -0.11357 0.15174 -0.13231 C 0.1474 -0.15082 0.0533 -0.04904 0.00503 -0.04834 C -0.04323 -0.04765 -0.13333 -0.14943 -0.13819 -0.12768 C -0.14271 -0.10617 -0.04653 0.04928 -0.02361 0.08143 C -0.00069 0.11381 -0.00417 0.06824 -0.00052 0.06477 " pathEditMode="relative" rAng="0" ptsTypes="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82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2" grpId="1"/>
      <p:bldP spid="13" grpId="0" animBg="1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899592" y="2924944"/>
            <a:ext cx="2465664" cy="2935536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123728" y="1268760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39752" y="162880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Выбери равенство, соответствующее рисунку.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84" y="184482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Правильно!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5229200"/>
            <a:ext cx="316835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156176" y="54452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364088" y="54452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876256" y="54452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596336" y="54452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7596336" y="5373216"/>
            <a:ext cx="432048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876256" y="5373216"/>
            <a:ext cx="432048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Блок-схема: процесс 43"/>
          <p:cNvSpPr/>
          <p:nvPr/>
        </p:nvSpPr>
        <p:spPr>
          <a:xfrm>
            <a:off x="4572000" y="3284984"/>
            <a:ext cx="1224136" cy="50405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– 1 = 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Блок-схема: процесс 44"/>
          <p:cNvSpPr/>
          <p:nvPr/>
        </p:nvSpPr>
        <p:spPr>
          <a:xfrm>
            <a:off x="6012160" y="3284984"/>
            <a:ext cx="1152128" cy="50405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– 2 = 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Блок-схема: процесс 48"/>
          <p:cNvSpPr/>
          <p:nvPr/>
        </p:nvSpPr>
        <p:spPr>
          <a:xfrm>
            <a:off x="7380312" y="3284984"/>
            <a:ext cx="1152128" cy="50405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 + 2 = 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6362 C 0.0941 -0.02498 0.15642 -0.11357 0.15174 -0.13231 C 0.1474 -0.15082 0.0533 -0.04904 0.00503 -0.04834 C -0.04323 -0.04765 -0.13333 -0.14943 -0.13819 -0.12768 C -0.14271 -0.10617 -0.04653 0.04928 -0.02361 0.08143 C -0.00069 0.11381 -0.00417 0.06824 -0.00052 0.06477 " pathEditMode="relative" rAng="0" ptsTypes="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82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2" grpId="1"/>
      <p:bldP spid="16" grpId="0"/>
      <p:bldP spid="44" grpId="0" animBg="1"/>
      <p:bldP spid="45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7592.jpg"/>
          <p:cNvPicPr>
            <a:picLocks noChangeAspect="1" noChangeArrowheads="1"/>
          </p:cNvPicPr>
          <p:nvPr/>
        </p:nvPicPr>
        <p:blipFill>
          <a:blip r:embed="rId5" cstate="print">
            <a:lum bright="-30000"/>
          </a:blip>
          <a:srcRect/>
          <a:stretch>
            <a:fillRect/>
          </a:stretch>
        </p:blipFill>
        <p:spPr bwMode="auto">
          <a:xfrm>
            <a:off x="4716016" y="4581128"/>
            <a:ext cx="1728192" cy="1520143"/>
          </a:xfrm>
          <a:prstGeom prst="rect">
            <a:avLst/>
          </a:prstGeom>
          <a:noFill/>
        </p:spPr>
      </p:pic>
      <p:pic>
        <p:nvPicPr>
          <p:cNvPr id="6" name="Picture 2" descr="C:\Users\1\Desktop\27592.jpg"/>
          <p:cNvPicPr>
            <a:picLocks noChangeAspect="1" noChangeArrowheads="1"/>
          </p:cNvPicPr>
          <p:nvPr/>
        </p:nvPicPr>
        <p:blipFill>
          <a:blip r:embed="rId5" cstate="print">
            <a:lum bright="-30000"/>
          </a:blip>
          <a:srcRect/>
          <a:stretch>
            <a:fillRect/>
          </a:stretch>
        </p:blipFill>
        <p:spPr bwMode="auto">
          <a:xfrm>
            <a:off x="6876256" y="4581128"/>
            <a:ext cx="1728192" cy="1520143"/>
          </a:xfrm>
          <a:prstGeom prst="rect">
            <a:avLst/>
          </a:prstGeom>
          <a:noFill/>
        </p:spPr>
      </p:pic>
      <p:pic>
        <p:nvPicPr>
          <p:cNvPr id="1030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509120"/>
            <a:ext cx="558552" cy="551838"/>
          </a:xfrm>
          <a:prstGeom prst="rect">
            <a:avLst/>
          </a:prstGeom>
          <a:noFill/>
        </p:spPr>
      </p:pic>
      <p:pic>
        <p:nvPicPr>
          <p:cNvPr id="9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509120"/>
            <a:ext cx="558552" cy="551838"/>
          </a:xfrm>
          <a:prstGeom prst="rect">
            <a:avLst/>
          </a:prstGeom>
          <a:noFill/>
        </p:spPr>
      </p:pic>
      <p:pic>
        <p:nvPicPr>
          <p:cNvPr id="10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509120"/>
            <a:ext cx="558552" cy="551838"/>
          </a:xfrm>
          <a:prstGeom prst="rect">
            <a:avLst/>
          </a:prstGeom>
          <a:noFill/>
        </p:spPr>
      </p:pic>
      <p:pic>
        <p:nvPicPr>
          <p:cNvPr id="11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509120"/>
            <a:ext cx="558552" cy="551838"/>
          </a:xfrm>
          <a:prstGeom prst="rect">
            <a:avLst/>
          </a:prstGeom>
          <a:noFill/>
        </p:spPr>
      </p:pic>
      <p:pic>
        <p:nvPicPr>
          <p:cNvPr id="12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077072"/>
            <a:ext cx="558552" cy="551838"/>
          </a:xfrm>
          <a:prstGeom prst="rect">
            <a:avLst/>
          </a:prstGeom>
          <a:noFill/>
        </p:spPr>
      </p:pic>
      <p:pic>
        <p:nvPicPr>
          <p:cNvPr id="13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4509120"/>
            <a:ext cx="558552" cy="551838"/>
          </a:xfrm>
          <a:prstGeom prst="rect">
            <a:avLst/>
          </a:prstGeom>
          <a:noFill/>
        </p:spPr>
      </p:pic>
      <p:pic>
        <p:nvPicPr>
          <p:cNvPr id="14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4581128"/>
            <a:ext cx="558552" cy="551838"/>
          </a:xfrm>
          <a:prstGeom prst="rect">
            <a:avLst/>
          </a:prstGeom>
          <a:noFill/>
        </p:spPr>
      </p:pic>
      <p:pic>
        <p:nvPicPr>
          <p:cNvPr id="15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4077072"/>
            <a:ext cx="558552" cy="551838"/>
          </a:xfrm>
          <a:prstGeom prst="rect">
            <a:avLst/>
          </a:prstGeom>
          <a:noFill/>
        </p:spPr>
      </p:pic>
      <p:pic>
        <p:nvPicPr>
          <p:cNvPr id="16" name="Picture 6" descr="C:\Users\1\Desktop\468854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77072"/>
            <a:ext cx="558552" cy="551838"/>
          </a:xfrm>
          <a:prstGeom prst="rect">
            <a:avLst/>
          </a:prstGeom>
          <a:noFill/>
        </p:spPr>
      </p:pic>
      <p:pic>
        <p:nvPicPr>
          <p:cNvPr id="17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7" cstate="print">
            <a:lum bright="-18000"/>
          </a:blip>
          <a:srcRect/>
          <a:stretch>
            <a:fillRect/>
          </a:stretch>
        </p:blipFill>
        <p:spPr bwMode="auto">
          <a:xfrm>
            <a:off x="899592" y="2924944"/>
            <a:ext cx="2465664" cy="2935536"/>
          </a:xfrm>
          <a:prstGeom prst="rect">
            <a:avLst/>
          </a:prstGeom>
          <a:noFill/>
        </p:spPr>
      </p:pic>
      <p:sp>
        <p:nvSpPr>
          <p:cNvPr id="18" name="Овальная выноска 17"/>
          <p:cNvSpPr/>
          <p:nvPr/>
        </p:nvSpPr>
        <p:spPr>
          <a:xfrm>
            <a:off x="2123728" y="1268760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355976" y="2996952"/>
            <a:ext cx="1224136" cy="50405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 &gt; 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5796136" y="2996952"/>
            <a:ext cx="1224136" cy="50405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 &lt; 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236296" y="2996952"/>
            <a:ext cx="1224136" cy="50405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</a:rPr>
              <a:t> &lt; 5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dirty="0" smtClean="0"/>
              <a:t>                                               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267744" y="17008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Какое неравенство соответствует картинке?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55776" y="184482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Правильно!</a:t>
            </a:r>
            <a:endParaRPr lang="ru-RU" sz="2400" b="1" dirty="0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6362 C 0.0941 -0.02498 0.15642 -0.11357 0.15174 -0.13231 C 0.1474 -0.15082 0.0533 -0.04904 0.00503 -0.04834 C -0.04323 -0.04765 -0.13333 -0.14943 -0.13819 -0.12768 C -0.14271 -0.10617 -0.04653 0.04928 -0.02361 0.08143 C -0.00069 0.11381 -0.00417 0.06824 -0.00052 0.06477 " pathEditMode="relative" rAng="0" ptsTypes="aaaa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1\Desktop\4165012.pn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4572000" y="4365104"/>
            <a:ext cx="3744416" cy="1981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24128" y="5085184"/>
            <a:ext cx="5040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5085184"/>
            <a:ext cx="5040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5085184"/>
            <a:ext cx="50405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4932040" y="2852936"/>
            <a:ext cx="1008112" cy="936104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6228184" y="2852936"/>
            <a:ext cx="1008112" cy="936104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8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7524328" y="2852936"/>
            <a:ext cx="1008112" cy="936104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10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1\Downloads\0_12508f_bf2173c6_orig.png"/>
          <p:cNvPicPr>
            <a:picLocks noChangeAspect="1" noChangeArrowheads="1"/>
          </p:cNvPicPr>
          <p:nvPr/>
        </p:nvPicPr>
        <p:blipFill>
          <a:blip r:embed="rId5" cstate="print">
            <a:lum bright="-18000"/>
          </a:blip>
          <a:srcRect/>
          <a:stretch>
            <a:fillRect/>
          </a:stretch>
        </p:blipFill>
        <p:spPr bwMode="auto">
          <a:xfrm>
            <a:off x="899592" y="2780928"/>
            <a:ext cx="2465664" cy="2935536"/>
          </a:xfrm>
          <a:prstGeom prst="rect">
            <a:avLst/>
          </a:prstGeom>
          <a:noFill/>
        </p:spPr>
      </p:pic>
      <p:sp>
        <p:nvSpPr>
          <p:cNvPr id="13" name="Овальная выноска 12"/>
          <p:cNvSpPr/>
          <p:nvPr/>
        </p:nvSpPr>
        <p:spPr>
          <a:xfrm>
            <a:off x="2123728" y="1268760"/>
            <a:ext cx="2736304" cy="15121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83768" y="162880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Какое число пропущено?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83768" y="177281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Правильно!</a:t>
            </a:r>
            <a:endParaRPr lang="ru-RU" sz="2800" b="1" dirty="0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11521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1758 C 0.10694 0.00024 0.22621 -0.01711 0.2 -0.02891 C 0.17378 -0.04071 -0.1316 -0.0606 -0.16875 -0.05297 C -0.2059 -0.04533 -0.05521 0.04511 -0.02292 0.01758 C 0.00937 -0.00994 0.02205 -0.21906 0.02517 -0.21836 C 0.0283 -0.21767 -0.00069 -0.01387 -0.00486 0.02244 C -0.00903 0.05876 -0.00451 0.02938 5.55556E-7 -4.39047E-6 " pathEditMode="relative" rAng="0" ptsTypes="aaaaa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/>
      <p:bldP spid="14" grpId="1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блака">
  <a:themeElements>
    <a:clrScheme name="Облака 8">
      <a:dk1>
        <a:srgbClr val="000000"/>
      </a:dk1>
      <a:lt1>
        <a:srgbClr val="B9B9B9"/>
      </a:lt1>
      <a:dk2>
        <a:srgbClr val="8A8472"/>
      </a:dk2>
      <a:lt2>
        <a:srgbClr val="4D4D4D"/>
      </a:lt2>
      <a:accent1>
        <a:srgbClr val="EDEEE2"/>
      </a:accent1>
      <a:accent2>
        <a:srgbClr val="7FAA7E"/>
      </a:accent2>
      <a:accent3>
        <a:srgbClr val="D9D9D9"/>
      </a:accent3>
      <a:accent4>
        <a:srgbClr val="000000"/>
      </a:accent4>
      <a:accent5>
        <a:srgbClr val="F4F5EE"/>
      </a:accent5>
      <a:accent6>
        <a:srgbClr val="729A72"/>
      </a:accent6>
      <a:hlink>
        <a:srgbClr val="008000"/>
      </a:hlink>
      <a:folHlink>
        <a:srgbClr val="989400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422</Words>
  <Application>Microsoft Office PowerPoint</Application>
  <PresentationFormat>Экран (4:3)</PresentationFormat>
  <Paragraphs>121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Тема Office</vt:lpstr>
      <vt:lpstr>Оформление по умолчанию</vt:lpstr>
      <vt:lpstr>1_Тема Office</vt:lpstr>
      <vt:lpstr>1_Облака</vt:lpstr>
      <vt:lpstr>1_Оформление по умолчанию</vt:lpstr>
      <vt:lpstr>Презентация PowerPoint</vt:lpstr>
      <vt:lpstr>Три яблока из сада  Ёжик притащил. Самое румяное Белке подарил. С радостью подарок получила белка. Сосчитайте яблоки У ежа в тарелке!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Увеличьте: </vt:lpstr>
      <vt:lpstr>Уменьшите:</vt:lpstr>
      <vt:lpstr>ЗАДАЧА  УВЕЛИЧЕНИЕ  УМЕНЬШЕНИЕ</vt:lpstr>
      <vt:lpstr>ТЕМА: ЗАДАЧИ НА УВЕЛИЧЕНИЕ И УМЕНЬШЕНИЕ ЧИСЛА НА НЕСКОЛЬКО ЕДИНИЦ</vt:lpstr>
      <vt:lpstr>А сейчас мы отдохнем, Физминутку проведем. Сколько листиков зеленых, столько сделаем наклонов.</vt:lpstr>
      <vt:lpstr>Сколько точек в этом круге, столько раз поднимем руки.</vt:lpstr>
      <vt:lpstr>Сколько маленьких жуков, столько сделаем хлопков.</vt:lpstr>
      <vt:lpstr>Сколько вишенок у нас, столько мы подпрыгнем раз.</vt:lpstr>
      <vt:lpstr>Презентация PowerPoint</vt:lpstr>
      <vt:lpstr>Задача 1,  с. 96</vt:lpstr>
      <vt:lpstr>Стало -       на 2 меньше  </vt:lpstr>
      <vt:lpstr>Презентация PowerPoint</vt:lpstr>
      <vt:lpstr>1 в.</vt:lpstr>
      <vt:lpstr>Презентация PowerPoint</vt:lpstr>
      <vt:lpstr>Назовите геометрические фигуры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81</cp:revision>
  <dcterms:created xsi:type="dcterms:W3CDTF">2015-05-18T07:13:28Z</dcterms:created>
  <dcterms:modified xsi:type="dcterms:W3CDTF">2015-11-23T12:41:15Z</dcterms:modified>
</cp:coreProperties>
</file>