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1"/>
  </p:handoutMasterIdLst>
  <p:sldIdLst>
    <p:sldId id="256" r:id="rId2"/>
    <p:sldId id="257" r:id="rId3"/>
    <p:sldId id="258" r:id="rId4"/>
    <p:sldId id="287" r:id="rId5"/>
    <p:sldId id="260" r:id="rId6"/>
    <p:sldId id="278" r:id="rId7"/>
    <p:sldId id="261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CC"/>
    <a:srgbClr val="990000"/>
    <a:srgbClr val="800000"/>
    <a:srgbClr val="FF00F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615" autoAdjust="0"/>
    <p:restoredTop sz="86400" autoAdjust="0"/>
  </p:normalViewPr>
  <p:slideViewPr>
    <p:cSldViewPr>
      <p:cViewPr varScale="1">
        <p:scale>
          <a:sx n="86" d="100"/>
          <a:sy n="86" d="100"/>
        </p:scale>
        <p:origin x="-78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21949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878844-F0C6-4424-A0AF-315510D2F18D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79375-C81F-4FF5-8C92-FB20C6E42C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100000">
              <a:srgbClr val="00B0F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96752"/>
            <a:ext cx="8640960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Публичная презентация результатов педагогической деятельности </a:t>
            </a:r>
            <a:r>
              <a:rPr lang="ru-RU" sz="4000" dirty="0" smtClean="0">
                <a:solidFill>
                  <a:srgbClr val="006600"/>
                </a:solidFill>
              </a:rPr>
              <a:t/>
            </a:r>
            <a:br>
              <a:rPr lang="ru-RU" sz="4000" dirty="0" smtClean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учителя начальных классов </a:t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err="1" smtClean="0">
                <a:solidFill>
                  <a:srgbClr val="0033CC"/>
                </a:solidFill>
              </a:rPr>
              <a:t>Топоровой</a:t>
            </a:r>
            <a:r>
              <a:rPr lang="ru-RU" sz="2400" dirty="0" smtClean="0">
                <a:solidFill>
                  <a:srgbClr val="0033CC"/>
                </a:solidFill>
              </a:rPr>
              <a:t> Алевтины Вениаминовны</a:t>
            </a:r>
            <a:endParaRPr lang="ru-RU" sz="2400" dirty="0">
              <a:solidFill>
                <a:srgbClr val="00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14290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общеобразовательное учреждение</a:t>
            </a:r>
          </a:p>
          <a:p>
            <a:pPr algn="ctr"/>
            <a:r>
              <a:rPr lang="ru-RU" dirty="0" err="1" smtClean="0"/>
              <a:t>Комаровская</a:t>
            </a:r>
            <a:r>
              <a:rPr lang="ru-RU" dirty="0" smtClean="0"/>
              <a:t> средняя общеобразовательная школа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602128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ЗАТО </a:t>
            </a:r>
            <a:r>
              <a:rPr lang="ru-RU" dirty="0" err="1" smtClean="0"/>
              <a:t>Комаровский</a:t>
            </a:r>
            <a:endParaRPr lang="ru-RU" dirty="0" smtClean="0"/>
          </a:p>
          <a:p>
            <a:pPr algn="ctr"/>
            <a:r>
              <a:rPr lang="ru-RU" dirty="0" smtClean="0"/>
              <a:t>2014 – 2015 учебный год</a:t>
            </a:r>
            <a:endParaRPr lang="ru-RU" dirty="0"/>
          </a:p>
        </p:txBody>
      </p:sp>
      <p:pic>
        <p:nvPicPr>
          <p:cNvPr id="1026" name="Picture 2" descr="C:\Users\Руслан\Desktop\Топорова АВ - копия.jpg"/>
          <p:cNvPicPr>
            <a:picLocks noChangeAspect="1" noChangeArrowheads="1"/>
          </p:cNvPicPr>
          <p:nvPr/>
        </p:nvPicPr>
        <p:blipFill>
          <a:blip r:embed="rId2" cstate="screen"/>
          <a:srcRect l="9500" t="2077" r="12876" b="26019"/>
          <a:stretch>
            <a:fillRect/>
          </a:stretch>
        </p:blipFill>
        <p:spPr bwMode="auto">
          <a:xfrm>
            <a:off x="3707904" y="2924944"/>
            <a:ext cx="2097833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825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Технология уровневой дифференциации, </a:t>
            </a:r>
            <a:br>
              <a:rPr lang="ru-RU" sz="3200" b="1" dirty="0" smtClean="0">
                <a:solidFill>
                  <a:srgbClr val="0033CC"/>
                </a:solidFill>
              </a:rPr>
            </a:br>
            <a:r>
              <a:rPr lang="ru-RU" sz="3200" b="1" dirty="0" smtClean="0">
                <a:solidFill>
                  <a:srgbClr val="0033CC"/>
                </a:solidFill>
              </a:rPr>
              <a:t>групповая технология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37891" name="Picture 3" descr="O:\аля школа\ШКОЛА программа ГАРМОНИЯ\Фото класса МБОУ КСОШ\фото 3 В класса\3В класс уроки\SDC1303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484784"/>
            <a:ext cx="2625756" cy="3501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2" name="Picture 4" descr="O:\аля школа\ШКОЛА программа ГАРМОНИЯ\Фото класса МБОУ КСОШ\фото 3 В класса\День имен Поле чудес 3 кл\SDC1296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55776" y="3717032"/>
            <a:ext cx="3803915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3" name="Picture 5" descr="O:\аля школа\ШКОЛА программа ГАРМОНИЯ\Фото класса МБОУ КСОШ\фото 3 В класса\перемена\SDC1320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4048" y="1412776"/>
            <a:ext cx="3851920" cy="2888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Тестовые технологии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36865" name="Picture 1" descr="O:\аля школа\ШКОЛА программа ГАРМОНИЯ\Фото класса МБОУ КСОШ\фото 3 В класса\3В класс уроки\SDC1303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124744"/>
            <a:ext cx="5076056" cy="3807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6" name="Picture 2" descr="O:\аля школа\ШКОЛА программа ГАРМОНИЯ\Фото класса МБОУ КСОШ\фото 3 В класса\3В класс уроки\SDC1303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15475" y="2996952"/>
            <a:ext cx="4608512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0033CC"/>
                </a:solidFill>
              </a:rPr>
              <a:t>Здоровьесберегающие</a:t>
            </a:r>
            <a:r>
              <a:rPr lang="ru-RU" sz="3200" b="1" dirty="0" smtClean="0">
                <a:solidFill>
                  <a:srgbClr val="0033CC"/>
                </a:solidFill>
              </a:rPr>
              <a:t> технологии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3" name="Picture 1" descr="O:\аля школа\ШКОЛА программа ГАРМОНИЯ\Фото класса МБОУ КСОШ\фото 3 В класса\Поздравл. мальчиков на 23 февраля\SDC1324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99592" y="4221088"/>
            <a:ext cx="288032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841" name="Picture 1" descr="O:\аля школа\ШКОЛА программа ГАРМОНИЯ\Фото класса МБОУ КСОШ\фото 2 В класс\аттест. урок 18 окт 2013 2В кл\SDC1396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2276872"/>
            <a:ext cx="4283968" cy="3212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842" name="Picture 2" descr="O:\аля школа\ШКОЛА программа ГАРМОНИЯ\Фото класса МБОУ КСОШ\фото 2 В класс\аттест. урок 18 окт 2013 2В кл\SDC1397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7544" y="980728"/>
            <a:ext cx="403244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Технология «</a:t>
            </a:r>
            <a:r>
              <a:rPr lang="ru-RU" sz="3200" b="1" dirty="0" err="1" smtClean="0">
                <a:solidFill>
                  <a:srgbClr val="0033CC"/>
                </a:solidFill>
              </a:rPr>
              <a:t>Портфолио</a:t>
            </a:r>
            <a:r>
              <a:rPr lang="ru-RU" sz="3200" dirty="0" smtClean="0">
                <a:solidFill>
                  <a:srgbClr val="0033CC"/>
                </a:solidFill>
              </a:rPr>
              <a:t>» 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34818" name="Picture 2" descr="O:\аля школа\ШКОЛА программа ГАРМОНИЯ\Фото класса МБОУ КСОШ\фото 2 В класс\награждения портфолио\SDC1084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87824" y="764704"/>
            <a:ext cx="3111810" cy="4149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819" name="Picture 3" descr="O:\аля школа\ШКОЛА программа ГАРМОНИЯ\Фото класса МБОУ КСОШ\фото 2 В класс\награждения портфолио\SDC1084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52120" y="2204864"/>
            <a:ext cx="3291830" cy="4389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820" name="Picture 4" descr="O:\аля школа\ШКОЛА программа ГАРМОНИЯ\Фото класса МБОУ КСОШ\фото 2 В класс\награждения портфолио\SDC1084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20" y="2420888"/>
            <a:ext cx="3132348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O:\аля школа\ШКОЛА программа ГАРМОНИЯ\Фото класса МБОУ КСОШ\фото 2 В класс\праздник чая\SDC1109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260648"/>
            <a:ext cx="4752528" cy="3564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4" name="Picture 2" descr="O:\аля школа\ШКОЛА программа ГАРМОНИЯ\Фото класса МБОУ КСОШ\фото 2 В класс\день именин 2 кл весна\SDC1148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11960" y="3068960"/>
            <a:ext cx="4788024" cy="3591018"/>
          </a:xfrm>
          <a:prstGeom prst="rect">
            <a:avLst/>
          </a:prstGeom>
          <a:noFill/>
        </p:spPr>
      </p:pic>
      <p:pic>
        <p:nvPicPr>
          <p:cNvPr id="28675" name="Picture 3" descr="O:\аля школа\ШКОЛА программа ГАРМОНИЯ\Фото класса МБОУ КСОШ\фото 2 В класс\день пожарной безопасно 2 кл\SDC1119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512" y="3068960"/>
            <a:ext cx="4716016" cy="3537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6" name="Picture 4" descr="O:\аля школа\ШКОЛА программа ГАРМОНИЯ\Фото класса МБОУ КСОШ\фото 2 В класс\фабрика 2 кл\SDC1159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3968" y="260648"/>
            <a:ext cx="4716016" cy="3537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464454" cy="5825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Динамика успеваемости обучающихся (%)</a:t>
            </a:r>
            <a:r>
              <a:rPr lang="ru-RU" sz="3200" dirty="0" smtClean="0">
                <a:solidFill>
                  <a:srgbClr val="0033CC"/>
                </a:solidFill>
              </a:rPr>
              <a:t/>
            </a:r>
            <a:br>
              <a:rPr lang="ru-RU" sz="3200" dirty="0" smtClean="0">
                <a:solidFill>
                  <a:srgbClr val="0033CC"/>
                </a:solidFill>
              </a:rPr>
            </a:br>
            <a:endParaRPr lang="ru-RU" sz="3200" dirty="0">
              <a:solidFill>
                <a:srgbClr val="0033CC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1700808"/>
          <a:ext cx="7776864" cy="4206063"/>
        </p:xfrm>
        <a:graphic>
          <a:graphicData uri="http://schemas.openxmlformats.org/drawingml/2006/table">
            <a:tbl>
              <a:tblPr/>
              <a:tblGrid>
                <a:gridCol w="2852329"/>
                <a:gridCol w="1728463"/>
                <a:gridCol w="1612257"/>
                <a:gridCol w="1583815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2012-13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год (1 </a:t>
                      </a:r>
                      <a:r>
                        <a:rPr lang="ru-RU" sz="1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</a:t>
                      </a: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2013-14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год (2кл)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2014-15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год(3кл)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литературное чтение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окружающий 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музыка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технология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изобразительное искусство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английский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52486" cy="5825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Динамика качества обучающихся (%)</a:t>
            </a:r>
            <a:endParaRPr lang="ru-RU" sz="3200" b="1" dirty="0">
              <a:solidFill>
                <a:srgbClr val="0033CC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1916830"/>
          <a:ext cx="7776864" cy="4231336"/>
        </p:xfrm>
        <a:graphic>
          <a:graphicData uri="http://schemas.openxmlformats.org/drawingml/2006/table">
            <a:tbl>
              <a:tblPr/>
              <a:tblGrid>
                <a:gridCol w="2852329"/>
                <a:gridCol w="1728463"/>
                <a:gridCol w="1612257"/>
                <a:gridCol w="1583815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2012-13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год (1 </a:t>
                      </a:r>
                      <a:r>
                        <a:rPr lang="ru-RU" sz="1800" b="1" spc="5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</a:t>
                      </a: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2013-14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год (2кл)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2014-15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5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spc="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год(3кл)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литературное чтение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безотметочное</a:t>
                      </a: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обучение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96,6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93,3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93,3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93,3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окружающий 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96,6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музыка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технология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изобразительное искусство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5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английский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96,67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96,3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464454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Похвальные листы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25601" name="Picture 1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похвал лист Казьмина 2 кл.jpg"/>
          <p:cNvPicPr>
            <a:picLocks noChangeAspect="1" noChangeArrowheads="1"/>
          </p:cNvPicPr>
          <p:nvPr/>
        </p:nvPicPr>
        <p:blipFill>
          <a:blip r:embed="rId2" cstate="screen"/>
          <a:srcRect l="1504" t="6210" r="2245"/>
          <a:stretch>
            <a:fillRect/>
          </a:stretch>
        </p:blipFill>
        <p:spPr bwMode="auto">
          <a:xfrm>
            <a:off x="179512" y="908721"/>
            <a:ext cx="3763557" cy="26642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5602" name="Picture 2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похвал лист Мугалимова С 2 кл.jpg"/>
          <p:cNvPicPr>
            <a:picLocks noChangeAspect="1" noChangeArrowheads="1"/>
          </p:cNvPicPr>
          <p:nvPr/>
        </p:nvPicPr>
        <p:blipFill>
          <a:blip r:embed="rId3" cstate="screen"/>
          <a:srcRect t="3591" r="4669"/>
          <a:stretch>
            <a:fillRect/>
          </a:stretch>
        </p:blipFill>
        <p:spPr bwMode="auto">
          <a:xfrm>
            <a:off x="5220072" y="908720"/>
            <a:ext cx="3624775" cy="25922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5603" name="Picture 3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похвал лист Тукбулатов Артур 2 кл.jpg"/>
          <p:cNvPicPr>
            <a:picLocks noChangeAspect="1" noChangeArrowheads="1"/>
          </p:cNvPicPr>
          <p:nvPr/>
        </p:nvPicPr>
        <p:blipFill>
          <a:blip r:embed="rId4" cstate="screen"/>
          <a:srcRect b="2642"/>
          <a:stretch>
            <a:fillRect/>
          </a:stretch>
        </p:blipFill>
        <p:spPr bwMode="auto">
          <a:xfrm>
            <a:off x="179512" y="4005064"/>
            <a:ext cx="3763619" cy="26642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5604" name="Picture 4" descr="O:\аля школа\ШКОЛА программа ГАРМОНИЯ\воспитательная работа\Участие детей в конкурсах, олимпиадах\Грамоты, дипломы, благодарности\грамоты за 3 класс 2014-2015\похвал лист Шайсламова 3 кл.jpg"/>
          <p:cNvPicPr>
            <a:picLocks noChangeAspect="1" noChangeArrowheads="1"/>
          </p:cNvPicPr>
          <p:nvPr/>
        </p:nvPicPr>
        <p:blipFill>
          <a:blip r:embed="rId5" cstate="screen"/>
          <a:srcRect l="16925" t="3307" r="1963" b="3307"/>
          <a:stretch>
            <a:fillRect/>
          </a:stretch>
        </p:blipFill>
        <p:spPr bwMode="auto">
          <a:xfrm>
            <a:off x="5076056" y="3933056"/>
            <a:ext cx="3888432" cy="27181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5605" name="Picture 5" descr="O:\аля школа\ШКОЛА программа ГАРМОНИЯ\воспитательная работа\Участие детей в конкурсах, олимпиадах\Грамоты, дипломы, благодарности\грамоты за 3 класс 2014-2015\похвал лист Смольянникова 3 кл.jpg"/>
          <p:cNvPicPr>
            <a:picLocks noChangeAspect="1" noChangeArrowheads="1"/>
          </p:cNvPicPr>
          <p:nvPr/>
        </p:nvPicPr>
        <p:blipFill>
          <a:blip r:embed="rId6" cstate="screen"/>
          <a:srcRect l="1460" t="2031" b="3179"/>
          <a:stretch>
            <a:fillRect/>
          </a:stretch>
        </p:blipFill>
        <p:spPr bwMode="auto">
          <a:xfrm>
            <a:off x="2555776" y="2463534"/>
            <a:ext cx="3888432" cy="26501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64454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Участие обучающихся </a:t>
            </a:r>
            <a:br>
              <a:rPr lang="ru-RU" sz="2400" b="1" dirty="0" smtClean="0"/>
            </a:br>
            <a:r>
              <a:rPr lang="ru-RU" sz="2400" b="1" dirty="0" smtClean="0"/>
              <a:t>в конкурсах и олимпиадах разного уровня</a:t>
            </a:r>
            <a:endParaRPr lang="ru-RU" sz="24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908720"/>
          <a:ext cx="8064896" cy="5678424"/>
        </p:xfrm>
        <a:graphic>
          <a:graphicData uri="http://schemas.openxmlformats.org/drawingml/2006/table">
            <a:tbl>
              <a:tblPr/>
              <a:tblGrid>
                <a:gridCol w="4186667"/>
                <a:gridCol w="1365218"/>
                <a:gridCol w="1365218"/>
                <a:gridCol w="1147793"/>
              </a:tblGrid>
              <a:tr h="560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2012-13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уч. год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2013-14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уч. год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2014-15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уч. год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 школьный: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 Предметные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олимпиады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  Интеллектуальный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марафон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  Семейная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олимпиада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- региональный: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highlight>
                          <a:srgbClr val="FFFF00"/>
                        </a:highligh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highlight>
                          <a:srgbClr val="FFFF00"/>
                        </a:highligh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         "Коала"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highlight>
                          <a:srgbClr val="FFFF00"/>
                        </a:highligh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highlight>
                          <a:srgbClr val="FFFF00"/>
                        </a:highligh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 федеральный: 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"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Человек и Природа"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Умница"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Кенгуру"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Классики"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Олимпусик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"         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 международный: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Русский медвежонок"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Инфоурок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"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Видеоурок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8931998" cy="5825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Участие обучающихся </a:t>
            </a:r>
            <a:br>
              <a:rPr lang="ru-RU" sz="3200" b="1" dirty="0" smtClean="0">
                <a:solidFill>
                  <a:srgbClr val="0033CC"/>
                </a:solidFill>
              </a:rPr>
            </a:br>
            <a:r>
              <a:rPr lang="ru-RU" sz="3200" b="1" dirty="0" smtClean="0">
                <a:solidFill>
                  <a:srgbClr val="0033CC"/>
                </a:solidFill>
              </a:rPr>
              <a:t>в школьных предметных олимпиадах </a:t>
            </a:r>
            <a:endParaRPr lang="ru-RU" sz="3200" b="1" dirty="0">
              <a:solidFill>
                <a:srgbClr val="0033CC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2204864"/>
          <a:ext cx="8064895" cy="3164854"/>
        </p:xfrm>
        <a:graphic>
          <a:graphicData uri="http://schemas.openxmlformats.org/drawingml/2006/table">
            <a:tbl>
              <a:tblPr/>
              <a:tblGrid>
                <a:gridCol w="1224136"/>
                <a:gridCol w="2254552"/>
                <a:gridCol w="697776"/>
                <a:gridCol w="1512168"/>
                <a:gridCol w="2376263"/>
              </a:tblGrid>
              <a:tr h="8298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2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2009/2010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Землемеров Вова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5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2010/2011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Бондарева Дарья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5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2010/2011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Михеев Никита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5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Шайсламова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Рената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Тукбулатов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Артур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Общие сведения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86808" cy="27146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 smtClean="0"/>
              <a:t>Образование – </a:t>
            </a:r>
            <a:r>
              <a:rPr lang="ru-RU" sz="2400" dirty="0" smtClean="0"/>
              <a:t>высшее, Марийский государственный педагогический институт, 1997 – 2003 год</a:t>
            </a:r>
          </a:p>
          <a:p>
            <a:pPr>
              <a:buNone/>
            </a:pPr>
            <a:r>
              <a:rPr lang="ru-RU" sz="2400" b="1" dirty="0" smtClean="0"/>
              <a:t>Стаж работы – </a:t>
            </a:r>
            <a:r>
              <a:rPr lang="ru-RU" sz="2400" dirty="0" smtClean="0"/>
              <a:t>19 лет</a:t>
            </a:r>
          </a:p>
          <a:p>
            <a:pPr>
              <a:buNone/>
            </a:pPr>
            <a:r>
              <a:rPr lang="ru-RU" sz="2400" b="1" dirty="0" smtClean="0"/>
              <a:t>Стаж работы в данной школе – </a:t>
            </a:r>
            <a:r>
              <a:rPr lang="ru-RU" sz="2400" dirty="0" smtClean="0"/>
              <a:t>11 лет (с сентября 2004г.)</a:t>
            </a:r>
          </a:p>
          <a:p>
            <a:pPr>
              <a:buNone/>
            </a:pPr>
            <a:r>
              <a:rPr lang="ru-RU" sz="2400" b="1" dirty="0" smtClean="0"/>
              <a:t>Занимаемая должность – </a:t>
            </a:r>
            <a:r>
              <a:rPr lang="ru-RU" sz="2400" dirty="0" smtClean="0"/>
              <a:t>учитель начальных классов</a:t>
            </a:r>
          </a:p>
          <a:p>
            <a:pPr>
              <a:buNone/>
            </a:pPr>
            <a:r>
              <a:rPr lang="ru-RU" sz="2400" b="1" dirty="0" smtClean="0"/>
              <a:t>Квалификационная категория</a:t>
            </a:r>
            <a:r>
              <a:rPr lang="ru-RU" sz="2400" dirty="0" smtClean="0"/>
              <a:t> - высшая</a:t>
            </a:r>
          </a:p>
          <a:p>
            <a:pPr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0961" name="Picture 1" descr="O:\аля школа\ШКОЛА программа ГАРМОНИЯ\Фото класса МБОУ КСОШ\фото 1 класса\1В класс\1 сентябряя папка\IMG_5565.JPG"/>
          <p:cNvPicPr>
            <a:picLocks noChangeAspect="1" noChangeArrowheads="1"/>
          </p:cNvPicPr>
          <p:nvPr/>
        </p:nvPicPr>
        <p:blipFill>
          <a:blip r:embed="rId2" cstate="screen"/>
          <a:srcRect l="2751" t="24013" r="2751" b="32281"/>
          <a:stretch>
            <a:fillRect/>
          </a:stretch>
        </p:blipFill>
        <p:spPr bwMode="auto">
          <a:xfrm>
            <a:off x="251520" y="3861048"/>
            <a:ext cx="8640960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64454" cy="5825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Участие обучающихся </a:t>
            </a:r>
            <a:br>
              <a:rPr lang="ru-RU" sz="3200" b="1" dirty="0" smtClean="0">
                <a:solidFill>
                  <a:srgbClr val="0033CC"/>
                </a:solidFill>
              </a:rPr>
            </a:br>
            <a:r>
              <a:rPr lang="ru-RU" sz="3200" b="1" dirty="0" smtClean="0">
                <a:solidFill>
                  <a:srgbClr val="0033CC"/>
                </a:solidFill>
              </a:rPr>
              <a:t>в интеллектуальных марафонах</a:t>
            </a:r>
            <a:endParaRPr lang="ru-RU" sz="3200" b="1" dirty="0">
              <a:solidFill>
                <a:srgbClr val="0033C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1628800"/>
          <a:ext cx="8568952" cy="4419668"/>
        </p:xfrm>
        <a:graphic>
          <a:graphicData uri="http://schemas.openxmlformats.org/drawingml/2006/table">
            <a:tbl>
              <a:tblPr/>
              <a:tblGrid>
                <a:gridCol w="1152128"/>
                <a:gridCol w="2160240"/>
                <a:gridCol w="792088"/>
                <a:gridCol w="1296144"/>
                <a:gridCol w="1800200"/>
                <a:gridCol w="1368152"/>
              </a:tblGrid>
              <a:tr h="31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2011/2012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Сумин Максим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2011/2012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Жандаров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Кирилл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2011/2012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Сумин Максим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2011/2012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Джанаев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Иван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Антипова Кристина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Шайсламова Рената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Мугалимова Самира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64454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600" b="1" dirty="0" smtClean="0">
                <a:solidFill>
                  <a:srgbClr val="0033CC"/>
                </a:solidFill>
              </a:rPr>
              <a:t>Участие обучающихся вместе</a:t>
            </a:r>
            <a:br>
              <a:rPr lang="ru-RU" sz="3600" b="1" dirty="0" smtClean="0">
                <a:solidFill>
                  <a:srgbClr val="0033CC"/>
                </a:solidFill>
              </a:rPr>
            </a:br>
            <a:r>
              <a:rPr lang="ru-RU" sz="3600" b="1" dirty="0" smtClean="0">
                <a:solidFill>
                  <a:srgbClr val="0033CC"/>
                </a:solidFill>
              </a:rPr>
              <a:t> с родителями</a:t>
            </a:r>
            <a:br>
              <a:rPr lang="ru-RU" sz="3600" b="1" dirty="0" smtClean="0">
                <a:solidFill>
                  <a:srgbClr val="0033CC"/>
                </a:solidFill>
              </a:rPr>
            </a:br>
            <a:r>
              <a:rPr lang="ru-RU" sz="3600" b="1" dirty="0" smtClean="0">
                <a:solidFill>
                  <a:srgbClr val="0033CC"/>
                </a:solidFill>
              </a:rPr>
              <a:t>в семейном марафоне</a:t>
            </a:r>
            <a:endParaRPr lang="ru-RU" sz="3600" b="1" dirty="0">
              <a:solidFill>
                <a:srgbClr val="0033CC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2348880"/>
          <a:ext cx="8424936" cy="3099808"/>
        </p:xfrm>
        <a:graphic>
          <a:graphicData uri="http://schemas.openxmlformats.org/drawingml/2006/table">
            <a:tbl>
              <a:tblPr/>
              <a:tblGrid>
                <a:gridCol w="1354007"/>
                <a:gridCol w="2331902"/>
                <a:gridCol w="827449"/>
                <a:gridCol w="1207578"/>
                <a:gridCol w="1427813"/>
                <a:gridCol w="1276187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2011/2012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Барков Владимир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 в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2012/2013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Антипова Кристина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в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2012/2013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2012/2013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Смольянникова Анна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Все предметы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600" b="1" dirty="0" smtClean="0">
                <a:solidFill>
                  <a:srgbClr val="0033CC"/>
                </a:solidFill>
              </a:rPr>
              <a:t>Участие обучающихся во всероссийских </a:t>
            </a:r>
            <a:br>
              <a:rPr lang="ru-RU" sz="3600" b="1" dirty="0" smtClean="0">
                <a:solidFill>
                  <a:srgbClr val="0033CC"/>
                </a:solidFill>
              </a:rPr>
            </a:br>
            <a:r>
              <a:rPr lang="ru-RU" sz="3600" b="1" dirty="0" smtClean="0">
                <a:solidFill>
                  <a:srgbClr val="0033CC"/>
                </a:solidFill>
              </a:rPr>
              <a:t>конкурсах и олимпиадах</a:t>
            </a:r>
            <a:endParaRPr lang="ru-RU" sz="3600" b="1" dirty="0">
              <a:solidFill>
                <a:srgbClr val="0033C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71600" y="2276872"/>
          <a:ext cx="6984777" cy="1261872"/>
        </p:xfrm>
        <a:graphic>
          <a:graphicData uri="http://schemas.openxmlformats.org/drawingml/2006/table">
            <a:tbl>
              <a:tblPr/>
              <a:tblGrid>
                <a:gridCol w="1368152"/>
                <a:gridCol w="2448272"/>
                <a:gridCol w="1296144"/>
                <a:gridCol w="187220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2011/2012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Ларионов Павел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Шайсламова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Рената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467544" y="1412776"/>
            <a:ext cx="81002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Всероссийский конкурс «Русский медвежонок»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1691680" y="3886890"/>
            <a:ext cx="61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Всероссийский конкурс «Кенгуру»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971600" y="4581128"/>
          <a:ext cx="6912769" cy="1261872"/>
        </p:xfrm>
        <a:graphic>
          <a:graphicData uri="http://schemas.openxmlformats.org/drawingml/2006/table">
            <a:tbl>
              <a:tblPr/>
              <a:tblGrid>
                <a:gridCol w="1228937"/>
                <a:gridCol w="2226725"/>
                <a:gridCol w="1332713"/>
                <a:gridCol w="212439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2009/2010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Сумин Максим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Баймурзина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Зарина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600" b="1" dirty="0" smtClean="0">
                <a:solidFill>
                  <a:srgbClr val="0033CC"/>
                </a:solidFill>
              </a:rPr>
              <a:t>Участие обучающихся во всероссийских </a:t>
            </a:r>
            <a:br>
              <a:rPr lang="ru-RU" sz="3600" b="1" dirty="0" smtClean="0">
                <a:solidFill>
                  <a:srgbClr val="0033CC"/>
                </a:solidFill>
              </a:rPr>
            </a:br>
            <a:r>
              <a:rPr lang="ru-RU" sz="3600" b="1" dirty="0" smtClean="0">
                <a:solidFill>
                  <a:srgbClr val="0033CC"/>
                </a:solidFill>
              </a:rPr>
              <a:t>конкурсах и олимпиадах</a:t>
            </a:r>
            <a:endParaRPr lang="ru-RU" sz="3600" b="1" dirty="0">
              <a:solidFill>
                <a:srgbClr val="0033CC"/>
              </a:solidFill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331640" y="1340768"/>
            <a:ext cx="62023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Всероссийский конкурс </a:t>
            </a:r>
            <a:r>
              <a:rPr lang="ru-RU" sz="2400" b="1" dirty="0" smtClean="0">
                <a:solidFill>
                  <a:srgbClr val="006600"/>
                </a:solidFill>
              </a:rPr>
              <a:t>«Классики»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899592" y="2838128"/>
            <a:ext cx="78488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Общероссийский конкурс «Умница» (интегрированный тест)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27584" y="1844824"/>
          <a:ext cx="7560839" cy="946404"/>
        </p:xfrm>
        <a:graphic>
          <a:graphicData uri="http://schemas.openxmlformats.org/drawingml/2006/table">
            <a:tbl>
              <a:tblPr/>
              <a:tblGrid>
                <a:gridCol w="1117023"/>
                <a:gridCol w="2675641"/>
                <a:gridCol w="1452762"/>
                <a:gridCol w="231541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Мугалимова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Самира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99592" y="3717032"/>
          <a:ext cx="7488833" cy="946404"/>
        </p:xfrm>
        <a:graphic>
          <a:graphicData uri="http://schemas.openxmlformats.org/drawingml/2006/table">
            <a:tbl>
              <a:tblPr/>
              <a:tblGrid>
                <a:gridCol w="1326148"/>
                <a:gridCol w="2417486"/>
                <a:gridCol w="1443772"/>
                <a:gridCol w="230142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Шайсламова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Рената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403648" y="4606970"/>
            <a:ext cx="7128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Общероссийский конкурс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Олимпусик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971600" y="5229200"/>
          <a:ext cx="7488832" cy="1261872"/>
        </p:xfrm>
        <a:graphic>
          <a:graphicData uri="http://schemas.openxmlformats.org/drawingml/2006/table">
            <a:tbl>
              <a:tblPr/>
              <a:tblGrid>
                <a:gridCol w="1296144"/>
                <a:gridCol w="2448272"/>
                <a:gridCol w="1080120"/>
                <a:gridCol w="266429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Шайсламова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Рената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Смольянникова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Анна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100" b="1" dirty="0" smtClean="0">
                <a:solidFill>
                  <a:srgbClr val="0033CC"/>
                </a:solidFill>
              </a:rPr>
              <a:t>Участие обучающихся в международных</a:t>
            </a:r>
            <a:br>
              <a:rPr lang="ru-RU" sz="3100" b="1" dirty="0" smtClean="0">
                <a:solidFill>
                  <a:srgbClr val="0033CC"/>
                </a:solidFill>
              </a:rPr>
            </a:br>
            <a:r>
              <a:rPr lang="ru-RU" sz="3100" b="1" dirty="0" smtClean="0">
                <a:solidFill>
                  <a:srgbClr val="0033CC"/>
                </a:solidFill>
              </a:rPr>
              <a:t>конкурсах и олимпиадах</a:t>
            </a:r>
            <a:endParaRPr lang="ru-RU" sz="3100" b="1" dirty="0">
              <a:solidFill>
                <a:srgbClr val="0033CC"/>
              </a:solidFill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23528" y="1340768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Международный проект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videouroki.net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«Дистанционная олимпиада по русскому языку»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2276872"/>
          <a:ext cx="8136904" cy="1682496"/>
        </p:xfrm>
        <a:graphic>
          <a:graphicData uri="http://schemas.openxmlformats.org/drawingml/2006/table">
            <a:tbl>
              <a:tblPr/>
              <a:tblGrid>
                <a:gridCol w="2376264"/>
                <a:gridCol w="2376264"/>
                <a:gridCol w="1080120"/>
                <a:gridCol w="230425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(май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Шайсламова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Рената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диплом 2 степени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(май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Антипова Кристина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(май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Баймурзина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Зарина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(май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Белова Виктория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2014/2015(декабрь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диплом 1 степени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5229200"/>
          <a:ext cx="8165182" cy="1121664"/>
        </p:xfrm>
        <a:graphic>
          <a:graphicData uri="http://schemas.openxmlformats.org/drawingml/2006/table">
            <a:tbl>
              <a:tblPr/>
              <a:tblGrid>
                <a:gridCol w="3236947"/>
                <a:gridCol w="1889125"/>
                <a:gridCol w="850591"/>
                <a:gridCol w="218851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декабрь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(декабрь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Тукбулатов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Артур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(февраль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Рябых Александр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827584" y="4221088"/>
            <a:ext cx="7847856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Международный проект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videouroki.net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Calibri" pitchFamily="34" charset="0"/>
                <a:cs typeface="Times New Roman" pitchFamily="18" charset="0"/>
              </a:rPr>
              <a:t>«Дистанционная олимпиада по окружающему миру»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100" b="1" dirty="0" smtClean="0">
                <a:solidFill>
                  <a:srgbClr val="0033CC"/>
                </a:solidFill>
                <a:latin typeface="+mn-lt"/>
              </a:rPr>
              <a:t>Участие обучающихся в международных</a:t>
            </a:r>
            <a:br>
              <a:rPr lang="ru-RU" sz="3100" b="1" dirty="0" smtClean="0">
                <a:solidFill>
                  <a:srgbClr val="0033CC"/>
                </a:solidFill>
                <a:latin typeface="+mn-lt"/>
              </a:rPr>
            </a:br>
            <a:r>
              <a:rPr lang="ru-RU" sz="3100" b="1" dirty="0" smtClean="0">
                <a:solidFill>
                  <a:srgbClr val="0033CC"/>
                </a:solidFill>
                <a:latin typeface="+mn-lt"/>
              </a:rPr>
              <a:t>конкурсах и олимпиадах</a:t>
            </a:r>
            <a:endParaRPr lang="ru-RU" sz="3100" b="1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23528" y="1556792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Международный проект </a:t>
            </a:r>
            <a:r>
              <a:rPr lang="ru-RU" sz="2000" b="1" dirty="0" err="1" smtClean="0">
                <a:solidFill>
                  <a:srgbClr val="006600"/>
                </a:solidFill>
              </a:rPr>
              <a:t>videouroki.net</a:t>
            </a:r>
            <a:r>
              <a:rPr lang="ru-RU" sz="2000" b="1" dirty="0" smtClean="0">
                <a:solidFill>
                  <a:srgbClr val="006600"/>
                </a:solidFill>
              </a:rPr>
              <a:t> </a:t>
            </a:r>
            <a:endParaRPr lang="ru-RU" sz="2000" dirty="0" smtClean="0">
              <a:solidFill>
                <a:srgbClr val="0066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«Дистанционная олимпиада по литературному чтению» 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2492896"/>
          <a:ext cx="8136904" cy="985263"/>
        </p:xfrm>
        <a:graphic>
          <a:graphicData uri="http://schemas.openxmlformats.org/drawingml/2006/table">
            <a:tbl>
              <a:tblPr/>
              <a:tblGrid>
                <a:gridCol w="2664296"/>
                <a:gridCol w="2304256"/>
                <a:gridCol w="864096"/>
                <a:gridCol w="2304256"/>
              </a:tblGrid>
              <a:tr h="328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Результат (в районе)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(декабрь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Тукбулатов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Артур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декабрь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Баймурзина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Зарина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4869160"/>
          <a:ext cx="8165182" cy="946404"/>
        </p:xfrm>
        <a:graphic>
          <a:graphicData uri="http://schemas.openxmlformats.org/drawingml/2006/table">
            <a:tbl>
              <a:tblPr/>
              <a:tblGrid>
                <a:gridCol w="2880320"/>
                <a:gridCol w="2245752"/>
                <a:gridCol w="850591"/>
                <a:gridCol w="218851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Результат (в районе)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2013/2014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май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043608" y="3861048"/>
            <a:ext cx="74158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Международный проект </a:t>
            </a:r>
            <a:r>
              <a:rPr lang="ru-RU" sz="2000" b="1" dirty="0" err="1" smtClean="0">
                <a:solidFill>
                  <a:srgbClr val="006600"/>
                </a:solidFill>
              </a:rPr>
              <a:t>videouroki.net</a:t>
            </a:r>
            <a:r>
              <a:rPr lang="ru-RU" sz="2000" b="1" dirty="0" smtClean="0">
                <a:solidFill>
                  <a:srgbClr val="006600"/>
                </a:solidFill>
              </a:rPr>
              <a:t> </a:t>
            </a:r>
            <a:endParaRPr lang="ru-RU" sz="2000" dirty="0" smtClean="0">
              <a:solidFill>
                <a:srgbClr val="0066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«Дистанционная олимпиада по математике»</a:t>
            </a:r>
            <a:endParaRPr lang="ru-RU" sz="2000" dirty="0" smtClean="0">
              <a:solidFill>
                <a:srgbClr val="006600"/>
              </a:solidFill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931998" cy="58259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rgbClr val="0033CC"/>
                </a:solidFill>
                <a:latin typeface="+mn-lt"/>
              </a:rPr>
              <a:t>Участие обучающихся в международных</a:t>
            </a:r>
            <a:br>
              <a:rPr lang="ru-RU" sz="2800" b="1" dirty="0" smtClean="0">
                <a:solidFill>
                  <a:srgbClr val="0033CC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33CC"/>
                </a:solidFill>
                <a:latin typeface="+mn-lt"/>
              </a:rPr>
              <a:t>конкурсах и олимпиадах</a:t>
            </a:r>
            <a:endParaRPr lang="ru-RU" sz="2800" b="1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23528" y="1340768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Международная дистанционная олимпиада</a:t>
            </a:r>
          </a:p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проекта «</a:t>
            </a:r>
            <a:r>
              <a:rPr lang="ru-RU" sz="2000" b="1" dirty="0" err="1" smtClean="0">
                <a:solidFill>
                  <a:srgbClr val="006600"/>
                </a:solidFill>
              </a:rPr>
              <a:t>Инфоурок</a:t>
            </a:r>
            <a:r>
              <a:rPr lang="ru-RU" sz="2000" b="1" dirty="0" smtClean="0">
                <a:solidFill>
                  <a:srgbClr val="006600"/>
                </a:solidFill>
              </a:rPr>
              <a:t>» 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5535" y="2272284"/>
          <a:ext cx="8280920" cy="3470148"/>
        </p:xfrm>
        <a:graphic>
          <a:graphicData uri="http://schemas.openxmlformats.org/drawingml/2006/table">
            <a:tbl>
              <a:tblPr/>
              <a:tblGrid>
                <a:gridCol w="2232249"/>
                <a:gridCol w="2376264"/>
                <a:gridCol w="1127560"/>
                <a:gridCol w="254484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Результат (в районе)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(февраль 2015)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Шайсламова Рената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язык,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диплом 1 степени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(февраль 2015)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язык,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диплом 2 степени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(февраль 2015)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Черевко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Кирилл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язык,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(февраль 2015)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Смольянникова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Анна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язык,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(февраль 2015)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Тукбулатов Артур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русский язык,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диплом 3 степени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0" y="260648"/>
            <a:ext cx="8931998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Участие обучающихся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научно-практической конференции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11560" y="1340768"/>
          <a:ext cx="7992887" cy="1892808"/>
        </p:xfrm>
        <a:graphic>
          <a:graphicData uri="http://schemas.openxmlformats.org/drawingml/2006/table">
            <a:tbl>
              <a:tblPr/>
              <a:tblGrid>
                <a:gridCol w="2592287"/>
                <a:gridCol w="2160240"/>
                <a:gridCol w="1368152"/>
                <a:gridCol w="187220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Ф.И. ученика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(13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мая 2015)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Шайсламова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Рената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(13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мая 2015)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Тукбулатов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Артур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13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мая 2015)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Черевко Кирилл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2014/2015</a:t>
                      </a:r>
                      <a:r>
                        <a:rPr lang="ru-RU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13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мая 2015)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Белова Виктория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 место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3554" name="Picture 2" descr="O:\аля школа\ШКОЛА программа ГАРМОНИЯ\Фото класса МБОУ КСОШ\фото 3 В класса\защита проектов\SDC1351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3284984"/>
            <a:ext cx="432048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5" name="Picture 3" descr="O:\аля школа\ШКОЛА программа ГАРМОНИЯ\Фото класса МБОУ КСОШ\фото 3 В класса\защита проектов\SDC13522.JPG"/>
          <p:cNvPicPr>
            <a:picLocks noChangeAspect="1" noChangeArrowheads="1"/>
          </p:cNvPicPr>
          <p:nvPr/>
        </p:nvPicPr>
        <p:blipFill>
          <a:blip r:embed="rId3" cstate="screen"/>
          <a:srcRect l="8001" r="18851"/>
          <a:stretch>
            <a:fillRect/>
          </a:stretch>
        </p:blipFill>
        <p:spPr bwMode="auto">
          <a:xfrm>
            <a:off x="5292080" y="3356992"/>
            <a:ext cx="3096344" cy="31747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O:\аля школа\ШКОЛА программа ГАРМОНИЯ\открытые уроки выступления\награды\Награды от школы\Благод-ть за подгот победит олимпиад 201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99792" y="332656"/>
            <a:ext cx="2877243" cy="39604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2530" name="Picture 2" descr="O:\аля школа\ШКОЛА программа ГАРМОНИЯ\открытые уроки выступления\награды\Награды за дистанц. конкурсы с участием учеников\Топорова Алевтина Вениаминовна - свидетельство (1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080" y="764704"/>
            <a:ext cx="3672408" cy="2596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2531" name="Picture 3" descr="O:\аля школа\ШКОЛА программа ГАРМОНИЯ\открытые уроки выступления\награды\Награды за дистанц. конкурсы с участием учеников\Топорова Алевтина Вениаминовна - свидетельство (2)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59832" y="4077072"/>
            <a:ext cx="3666311" cy="25922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2533" name="Picture 5" descr="O:\аля школа\ШКОЛА программа ГАРМОНИЯ\открытые уроки выступления\награды\Награды за дистанц. конкурсы с участием учеников\Топорова Алевтина Вениаминовна - свидетельство (5)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9512" y="4365104"/>
            <a:ext cx="3325515" cy="2351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2534" name="Picture 6" descr="O:\аля школа\ШКОЛА программа ГАРМОНИЯ\открытые уроки выступления\награды\Награды за дистанц. конкурсы с участием учеников\format_A5_document_53106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16216" y="3284984"/>
            <a:ext cx="2373244" cy="3356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2535" name="Picture 7" descr="O:\аля школа\ШКОЛА программа ГАРМОНИЯ\открытые уроки выступления\награды\Награды за дистанц. конкурсы с участием учеников\format_A5_document_669158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79512" y="836712"/>
            <a:ext cx="2392603" cy="33843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+mn-lt"/>
              </a:rPr>
              <a:t>Достижения обучающихся</a:t>
            </a:r>
            <a:endParaRPr lang="ru-RU" sz="32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63489" name="Picture 1" descr="O:\аля школа\ШКОЛА программа ГАРМОНИЯ\воспитательная работа\Участие детей в конкурсах, олимпиадах\Грамоты, дипломы, благодарности\грамоты за 3 класс 2014-2015\Грамота спорт празд День детства 3 кл.jpg"/>
          <p:cNvPicPr>
            <a:picLocks noChangeAspect="1" noChangeArrowheads="1"/>
          </p:cNvPicPr>
          <p:nvPr/>
        </p:nvPicPr>
        <p:blipFill>
          <a:blip r:embed="rId2" cstate="screen"/>
          <a:srcRect l="2309"/>
          <a:stretch>
            <a:fillRect/>
          </a:stretch>
        </p:blipFill>
        <p:spPr bwMode="auto">
          <a:xfrm>
            <a:off x="0" y="1052736"/>
            <a:ext cx="2736304" cy="38554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0" name="Picture 2" descr="O:\аля школа\ШКОЛА программа ГАРМОНИЯ\воспитательная работа\Участие детей в конкурсах, олимпиадах\Грамоты, дипломы, благодарности\грамоты за 3 класс 2014-2015\созв ЗАТО Шайсламова Р 3 кл.jpg"/>
          <p:cNvPicPr>
            <a:picLocks noChangeAspect="1" noChangeArrowheads="1"/>
          </p:cNvPicPr>
          <p:nvPr/>
        </p:nvPicPr>
        <p:blipFill>
          <a:blip r:embed="rId3" cstate="screen"/>
          <a:srcRect l="2309"/>
          <a:stretch>
            <a:fillRect/>
          </a:stretch>
        </p:blipFill>
        <p:spPr bwMode="auto">
          <a:xfrm>
            <a:off x="3491880" y="980728"/>
            <a:ext cx="2448272" cy="34496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1" name="Picture 3" descr="O:\аля школа\ШКОЛА программа ГАРМОНИЯ\воспитательная работа\Участие детей в конкурсах, олимпиадах\Грамоты, дипломы, благодарности\грамоты за 3 класс 2014-2015\грамота Антипова кулинар путеш.jpg"/>
          <p:cNvPicPr>
            <a:picLocks noChangeAspect="1" noChangeArrowheads="1"/>
          </p:cNvPicPr>
          <p:nvPr/>
        </p:nvPicPr>
        <p:blipFill>
          <a:blip r:embed="rId4" cstate="screen"/>
          <a:srcRect b="14704"/>
          <a:stretch>
            <a:fillRect/>
          </a:stretch>
        </p:blipFill>
        <p:spPr bwMode="auto">
          <a:xfrm>
            <a:off x="6581196" y="908720"/>
            <a:ext cx="2562804" cy="3600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2" name="Picture 4" descr="O:\аля школа\ШКОЛА программа ГАРМОНИЯ\воспитательная работа\Участие детей в конкурсах, олимпиадах\Грамоты, дипломы, благодарности\грамоты за 3 класс 2014-2015\Грамота Лыжня России Белова 3 кл.jpg"/>
          <p:cNvPicPr>
            <a:picLocks noChangeAspect="1" noChangeArrowheads="1"/>
          </p:cNvPicPr>
          <p:nvPr/>
        </p:nvPicPr>
        <p:blipFill>
          <a:blip r:embed="rId5" cstate="screen"/>
          <a:srcRect l="6642" t="2751" r="861" b="2751"/>
          <a:stretch>
            <a:fillRect/>
          </a:stretch>
        </p:blipFill>
        <p:spPr bwMode="auto">
          <a:xfrm>
            <a:off x="5220072" y="3212595"/>
            <a:ext cx="2592288" cy="36454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3" name="Picture 5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грамота Золотая осень 2 кл.jpg"/>
          <p:cNvPicPr>
            <a:picLocks noChangeAspect="1" noChangeArrowheads="1"/>
          </p:cNvPicPr>
          <p:nvPr/>
        </p:nvPicPr>
        <p:blipFill>
          <a:blip r:embed="rId6" cstate="screen"/>
          <a:srcRect l="5197"/>
          <a:stretch>
            <a:fillRect/>
          </a:stretch>
        </p:blipFill>
        <p:spPr bwMode="auto">
          <a:xfrm>
            <a:off x="1691680" y="3185592"/>
            <a:ext cx="2529347" cy="36724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4" name="Picture 6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грамота Конкус рисунков Приходько 2 кл.jpg"/>
          <p:cNvPicPr>
            <a:picLocks noChangeAspect="1" noChangeArrowheads="1"/>
          </p:cNvPicPr>
          <p:nvPr/>
        </p:nvPicPr>
        <p:blipFill>
          <a:blip r:embed="rId7" cstate="screen"/>
          <a:srcRect l="6642" t="2751" r="2306" b="2751"/>
          <a:stretch>
            <a:fillRect/>
          </a:stretch>
        </p:blipFill>
        <p:spPr bwMode="auto">
          <a:xfrm>
            <a:off x="3635896" y="3645024"/>
            <a:ext cx="2160240" cy="308605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5" name="Picture 7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грамота Минута славы 2 кл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0" y="3835634"/>
            <a:ext cx="2195736" cy="30223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6" name="Picture 8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диплом Щедрой осени дары 2 кл.jpg"/>
          <p:cNvPicPr>
            <a:picLocks noChangeAspect="1" noChangeArrowheads="1"/>
          </p:cNvPicPr>
          <p:nvPr/>
        </p:nvPicPr>
        <p:blipFill>
          <a:blip r:embed="rId9" cstate="screen"/>
          <a:srcRect l="5197" t="2751" r="2306" b="2751"/>
          <a:stretch>
            <a:fillRect/>
          </a:stretch>
        </p:blipFill>
        <p:spPr bwMode="auto">
          <a:xfrm>
            <a:off x="6961628" y="3789040"/>
            <a:ext cx="2182372" cy="30689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7" name="Picture 9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Кросс наций Палухина.jpg"/>
          <p:cNvPicPr>
            <a:picLocks noChangeAspect="1" noChangeArrowheads="1"/>
          </p:cNvPicPr>
          <p:nvPr/>
        </p:nvPicPr>
        <p:blipFill>
          <a:blip r:embed="rId10" cstate="screen"/>
          <a:srcRect l="2306" r="2306"/>
          <a:stretch>
            <a:fillRect/>
          </a:stretch>
        </p:blipFill>
        <p:spPr bwMode="auto">
          <a:xfrm>
            <a:off x="5220072" y="908720"/>
            <a:ext cx="1944216" cy="28055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3498" name="Picture 10" descr="O:\аля школа\ШКОЛА программа ГАРМОНИЯ\воспитательная работа\Участие детей в конкурсах, олимпиадах\Грамоты, дипломы, благодарности\грамоты за 2 класс 2013-2014\благо-ть выставка рисунков 2 кл.jpg"/>
          <p:cNvPicPr>
            <a:picLocks noChangeAspect="1" noChangeArrowheads="1"/>
          </p:cNvPicPr>
          <p:nvPr/>
        </p:nvPicPr>
        <p:blipFill>
          <a:blip r:embed="rId11" cstate="screen"/>
          <a:srcRect l="51575" t="6642" r="1963"/>
          <a:stretch>
            <a:fillRect/>
          </a:stretch>
        </p:blipFill>
        <p:spPr bwMode="auto">
          <a:xfrm>
            <a:off x="2051720" y="908720"/>
            <a:ext cx="2022440" cy="2952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4726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500" b="1" u="sng" dirty="0" smtClean="0">
                <a:solidFill>
                  <a:srgbClr val="0033CC"/>
                </a:solidFill>
              </a:rPr>
              <a:t>Цель моей педагогической  деятельности:</a:t>
            </a:r>
            <a:r>
              <a:rPr lang="ru-RU" sz="3500" dirty="0" smtClean="0">
                <a:solidFill>
                  <a:srgbClr val="0033CC"/>
                </a:solidFill>
              </a:rPr>
              <a:t> </a:t>
            </a:r>
          </a:p>
          <a:p>
            <a:r>
              <a:rPr lang="ru-RU" dirty="0" smtClean="0"/>
              <a:t>развитие личности и создание основ творческого потенциала обучающегося.</a:t>
            </a:r>
          </a:p>
          <a:p>
            <a:pPr>
              <a:buNone/>
            </a:pPr>
            <a:r>
              <a:rPr lang="ru-RU" dirty="0" smtClean="0"/>
              <a:t>Достичь этой цели можно, решая конкретные</a:t>
            </a:r>
            <a:r>
              <a:rPr lang="ru-RU" b="1" u="sng" dirty="0" smtClean="0"/>
              <a:t> </a:t>
            </a:r>
            <a:r>
              <a:rPr lang="ru-RU" sz="3500" b="1" u="sng" dirty="0" smtClean="0">
                <a:solidFill>
                  <a:srgbClr val="0033CC"/>
                </a:solidFill>
              </a:rPr>
              <a:t>задачи:</a:t>
            </a:r>
            <a:endParaRPr lang="ru-RU" sz="3500" dirty="0" smtClean="0">
              <a:solidFill>
                <a:srgbClr val="0033CC"/>
              </a:solidFill>
            </a:endParaRPr>
          </a:p>
          <a:p>
            <a:pPr>
              <a:buNone/>
            </a:pPr>
            <a:r>
              <a:rPr lang="ru-RU" dirty="0" smtClean="0"/>
              <a:t>способствовать формированию позитивной самооценки;</a:t>
            </a:r>
          </a:p>
          <a:p>
            <a:pPr lvl="0"/>
            <a:r>
              <a:rPr lang="ru-RU" dirty="0" smtClean="0"/>
              <a:t>коммуникативной компетенции; </a:t>
            </a:r>
          </a:p>
          <a:p>
            <a:pPr lvl="0"/>
            <a:r>
              <a:rPr lang="ru-RU" dirty="0" smtClean="0"/>
              <a:t>способности к организации деятельности;</a:t>
            </a:r>
          </a:p>
          <a:p>
            <a:pPr lvl="0"/>
            <a:r>
              <a:rPr lang="ru-RU" dirty="0" smtClean="0"/>
              <a:t>умения решать творческие задачи;</a:t>
            </a:r>
          </a:p>
          <a:p>
            <a:pPr lvl="0"/>
            <a:r>
              <a:rPr lang="ru-RU" dirty="0" smtClean="0"/>
              <a:t>умения работать с информацией.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25658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В своей работе по ФГОС использую </a:t>
            </a:r>
            <a:r>
              <a:rPr lang="ru-RU" sz="4100" b="1" dirty="0" err="1" smtClean="0">
                <a:solidFill>
                  <a:srgbClr val="0033CC"/>
                </a:solidFill>
              </a:rPr>
              <a:t>системно-деятельностный</a:t>
            </a:r>
            <a:r>
              <a:rPr lang="ru-RU" sz="4100" b="1" dirty="0" smtClean="0">
                <a:solidFill>
                  <a:srgbClr val="0033CC"/>
                </a:solidFill>
              </a:rPr>
              <a:t> подход</a:t>
            </a:r>
            <a:r>
              <a:rPr lang="ru-RU" dirty="0" smtClean="0"/>
              <a:t>, согласно которому:</a:t>
            </a:r>
          </a:p>
          <a:p>
            <a:pPr lvl="0"/>
            <a:r>
              <a:rPr lang="ru-RU" dirty="0" smtClean="0"/>
              <a:t>ученики являются добытчиками знаний;</a:t>
            </a:r>
          </a:p>
          <a:p>
            <a:pPr lvl="0"/>
            <a:r>
              <a:rPr lang="ru-RU" dirty="0" smtClean="0"/>
              <a:t>процесс учения становится поисковым;</a:t>
            </a:r>
          </a:p>
          <a:p>
            <a:pPr lvl="0"/>
            <a:r>
              <a:rPr lang="ru-RU" dirty="0" smtClean="0"/>
              <a:t>дети включаются контрольно-оценочную деятельность с тем, чтобы они приобрести навыки и привычку к самооценке и самоанализу;</a:t>
            </a:r>
          </a:p>
          <a:p>
            <a:pPr lvl="0"/>
            <a:r>
              <a:rPr lang="ru-RU" dirty="0" smtClean="0"/>
              <a:t>важнейшим звеном процесса обучения становится альтернатива, а не только образец учителя;</a:t>
            </a:r>
          </a:p>
          <a:p>
            <a:pPr lvl="0"/>
            <a:r>
              <a:rPr lang="ru-RU" dirty="0" smtClean="0"/>
              <a:t>формируются УУД;</a:t>
            </a:r>
          </a:p>
          <a:p>
            <a:pPr lvl="0"/>
            <a:r>
              <a:rPr lang="ru-RU" dirty="0" smtClean="0"/>
              <a:t>опора идёт на два основных принципа обучения: доступность как меру трудности и наглядность как дидактическую поддержку. 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Использование современных образовательных технологий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Технология уровневой дифференциации обучения</a:t>
            </a:r>
          </a:p>
          <a:p>
            <a:pPr lvl="0"/>
            <a:r>
              <a:rPr lang="ru-RU" dirty="0" smtClean="0"/>
              <a:t>Технология объяснительно-иллюстративного обучения</a:t>
            </a:r>
          </a:p>
          <a:p>
            <a:pPr lvl="0"/>
            <a:r>
              <a:rPr lang="ru-RU" dirty="0" smtClean="0"/>
              <a:t>Технология реализации проектной деятельности</a:t>
            </a:r>
          </a:p>
          <a:p>
            <a:pPr lvl="0"/>
            <a:r>
              <a:rPr lang="ru-RU" dirty="0" smtClean="0"/>
              <a:t>Технология проблемного обучения</a:t>
            </a:r>
          </a:p>
          <a:p>
            <a:pPr lvl="0"/>
            <a:r>
              <a:rPr lang="ru-RU" dirty="0" smtClean="0"/>
              <a:t>Тестовые технологии</a:t>
            </a:r>
          </a:p>
          <a:p>
            <a:pPr lvl="0"/>
            <a:r>
              <a:rPr lang="ru-RU" dirty="0" smtClean="0"/>
              <a:t>ИКТ</a:t>
            </a:r>
          </a:p>
          <a:p>
            <a:pPr lvl="0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</a:t>
            </a:r>
          </a:p>
          <a:p>
            <a:pPr lvl="0"/>
            <a:r>
              <a:rPr lang="ru-RU" dirty="0" smtClean="0"/>
              <a:t>Игровые технологии</a:t>
            </a:r>
          </a:p>
          <a:p>
            <a:r>
              <a:rPr lang="ru-RU" dirty="0" smtClean="0"/>
              <a:t>Технология «</a:t>
            </a:r>
            <a:r>
              <a:rPr lang="ru-RU" dirty="0" err="1" smtClean="0"/>
              <a:t>Портфолио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Объяснительно-иллюстративные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0033CC"/>
                </a:solidFill>
              </a:rPr>
              <a:t>технологии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2051" name="Picture 3" descr="O:\аля школа\ШКОЛА программа ГАРМОНИЯ\Фото класса МБОУ КСОШ\фото 1 класса\1В класс\1 сентябряя папка\IMG_5396.JPG"/>
          <p:cNvPicPr>
            <a:picLocks noChangeAspect="1" noChangeArrowheads="1"/>
          </p:cNvPicPr>
          <p:nvPr/>
        </p:nvPicPr>
        <p:blipFill>
          <a:blip r:embed="rId2" cstate="screen"/>
          <a:srcRect l="17325" r="18101"/>
          <a:stretch>
            <a:fillRect/>
          </a:stretch>
        </p:blipFill>
        <p:spPr bwMode="auto">
          <a:xfrm>
            <a:off x="539552" y="1556792"/>
            <a:ext cx="2720163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O:\аля школа\ШКОЛА программа ГАРМОНИЯ\Фото класса МБОУ КСОШ\фото 1 класса\1В класс\1 сентябряя папка\IMG_545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55776" y="3356992"/>
            <a:ext cx="4212468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985" name="Picture 1" descr="O:\аля школа\ШКОЛА программа ГАРМОНИЯ\Фото класса МБОУ КСОШ\фото 3 В класса\3В класс уроки\SDC1230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84168" y="1412776"/>
            <a:ext cx="243027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5825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Информационно-коммуникативные технологии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40961" name="Picture 1" descr="O:\аля школа\ШКОЛА программа ГАРМОНИЯ\Фото класса МБОУ КСОШ\фото 3 В класса\3В класс уроки\SDC123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700808"/>
            <a:ext cx="4067944" cy="3050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62" name="Picture 2" descr="O:\аля школа\ШКОЛА программа ГАРМОНИЯ\Фото класса МБОУ КСОШ\фото 3 В класса\3В класс уроки\SDC1306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8024" y="3573016"/>
            <a:ext cx="4091947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Игровые технологии</a:t>
            </a:r>
            <a:r>
              <a:rPr lang="ru-RU" sz="3200" dirty="0" smtClean="0">
                <a:solidFill>
                  <a:srgbClr val="0033CC"/>
                </a:solidFill>
              </a:rPr>
              <a:t> 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39937" name="Picture 1" descr="O:\аля школа\ШКОЛА программа ГАРМОНИЯ\Фото класса МБОУ КСОШ\фото 3 В класса\3В класс уроки\SDC1224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764704"/>
            <a:ext cx="3759882" cy="5013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38" name="Picture 2" descr="O:\аля школа\ШКОЛА программа ГАРМОНИЯ\Фото класса МБОУ КСОШ\фото 3 В класса\3В класс уроки\SDC1229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96136" y="836712"/>
            <a:ext cx="3003798" cy="4005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39" name="Picture 3" descr="O:\аля школа\ШКОЛА программа ГАРМОНИЯ\Фото класса МБОУ КСОШ\фото 3 В класса\3В класс уроки\SDC1229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88024" y="4023066"/>
            <a:ext cx="3563888" cy="2672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40" name="Picture 4" descr="O:\аля школа\ШКОЛА программа ГАРМОНИЯ\Фото класса МБОУ КСОШ\фото 3 В класса\3В класс уроки\SDC1231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15616" y="4005064"/>
            <a:ext cx="3528392" cy="2646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Технология проблемного обучения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38913" name="Picture 1" descr="O:\аля школа\ШКОЛА программа ГАРМОНИЯ\Фото класса МБОУ КСОШ\фото 3 В класса\3В класс уроки\SDC1231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980728"/>
            <a:ext cx="4427984" cy="3320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14" name="Picture 2" descr="O:\аля школа\ШКОЛА программа ГАРМОНИЯ\Фото класса МБОУ КСОШ\фото 3 В класса\3В класс уроки\SDC1302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8024" y="980728"/>
            <a:ext cx="4187957" cy="3140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15" name="Picture 3" descr="O:\аля школа\ШКОЛА программа ГАРМОНИЯ\Фото класса МБОУ КСОШ\фото 2 В класс\окр мир с беловой\SDC1113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43808" y="3789040"/>
            <a:ext cx="3683901" cy="2762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1073</TotalTime>
  <Words>1146</Words>
  <Application>Microsoft Office PowerPoint</Application>
  <PresentationFormat>Экран (4:3)</PresentationFormat>
  <Paragraphs>488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Публичная презентация результатов педагогической деятельности  учителя начальных классов  Топоровой Алевтины Вениаминовны</vt:lpstr>
      <vt:lpstr>Общие сведения</vt:lpstr>
      <vt:lpstr>Слайд 3</vt:lpstr>
      <vt:lpstr>Слайд 4</vt:lpstr>
      <vt:lpstr>Использование современных образовательных технологий</vt:lpstr>
      <vt:lpstr>Объяснительно-иллюстративные технологии </vt:lpstr>
      <vt:lpstr>Информационно-коммуникативные технологии</vt:lpstr>
      <vt:lpstr>Игровые технологии </vt:lpstr>
      <vt:lpstr>Технология проблемного обучения</vt:lpstr>
      <vt:lpstr>Технология уровневой дифференциации,  групповая технология</vt:lpstr>
      <vt:lpstr>Тестовые технологии</vt:lpstr>
      <vt:lpstr>Здоровьесберегающие технологии</vt:lpstr>
      <vt:lpstr>Технология «Портфолио» </vt:lpstr>
      <vt:lpstr>Слайд 14</vt:lpstr>
      <vt:lpstr>Динамика успеваемости обучающихся (%) </vt:lpstr>
      <vt:lpstr>Динамика качества обучающихся (%)</vt:lpstr>
      <vt:lpstr>Похвальные листы</vt:lpstr>
      <vt:lpstr>Участие обучающихся  в конкурсах и олимпиадах разного уровня</vt:lpstr>
      <vt:lpstr>Участие обучающихся  в школьных предметных олимпиадах </vt:lpstr>
      <vt:lpstr>Участие обучающихся  в интеллектуальных марафонах</vt:lpstr>
      <vt:lpstr> Участие обучающихся вместе  с родителями в семейном марафоне</vt:lpstr>
      <vt:lpstr> Участие обучающихся во всероссийских  конкурсах и олимпиадах</vt:lpstr>
      <vt:lpstr> Участие обучающихся во всероссийских  конкурсах и олимпиадах</vt:lpstr>
      <vt:lpstr> Участие обучающихся в международных конкурсах и олимпиадах</vt:lpstr>
      <vt:lpstr> Участие обучающихся в международных конкурсах и олимпиадах</vt:lpstr>
      <vt:lpstr> Участие обучающихся в международных конкурсах и олимпиадах</vt:lpstr>
      <vt:lpstr>Слайд 27</vt:lpstr>
      <vt:lpstr>Слайд 28</vt:lpstr>
      <vt:lpstr>Достижения обучающихся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педагогической деятельности  учителя начальных классов  Макаровой Натальи Куприяновны</dc:title>
  <dc:creator>ADMIN</dc:creator>
  <cp:lastModifiedBy>Руслан</cp:lastModifiedBy>
  <cp:revision>159</cp:revision>
  <dcterms:created xsi:type="dcterms:W3CDTF">2014-04-10T05:43:28Z</dcterms:created>
  <dcterms:modified xsi:type="dcterms:W3CDTF">2016-01-12T12:39:07Z</dcterms:modified>
</cp:coreProperties>
</file>