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1"/>
  </p:notesMasterIdLst>
  <p:sldIdLst>
    <p:sldId id="256" r:id="rId2"/>
    <p:sldId id="422" r:id="rId3"/>
    <p:sldId id="408" r:id="rId4"/>
    <p:sldId id="407" r:id="rId5"/>
    <p:sldId id="409" r:id="rId6"/>
    <p:sldId id="412" r:id="rId7"/>
    <p:sldId id="263" r:id="rId8"/>
    <p:sldId id="264" r:id="rId9"/>
    <p:sldId id="403" r:id="rId10"/>
    <p:sldId id="350" r:id="rId11"/>
    <p:sldId id="418" r:id="rId12"/>
    <p:sldId id="420" r:id="rId13"/>
    <p:sldId id="269" r:id="rId14"/>
    <p:sldId id="413" r:id="rId15"/>
    <p:sldId id="414" r:id="rId16"/>
    <p:sldId id="273" r:id="rId17"/>
    <p:sldId id="324" r:id="rId18"/>
    <p:sldId id="415" r:id="rId19"/>
    <p:sldId id="416" r:id="rId2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66"/>
    <a:srgbClr val="0066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48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УРОВЕНЬ ГОТОВНОСТИ К ШКОЛЬНОМУ ОБУЧЕНИЮ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результатам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тестирования</a:t>
            </a: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ПМПК)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2015 год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8.2781277340332457E-2"/>
          <c:y val="4.589371980676352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rgbClr val="0066CC"/>
              </a:solidFill>
              <a:ln w="38100">
                <a:solidFill>
                  <a:srgbClr val="002060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 w="38100"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-0.1446392169728784"/>
                  <c:y val="7.9201757389022021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bg1"/>
                        </a:solidFill>
                      </a:rPr>
                      <a:t>32</a:t>
                    </a:r>
                    <a:r>
                      <a:rPr lang="ru-RU" sz="20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sz="2000" b="1" dirty="0" smtClean="0">
                        <a:solidFill>
                          <a:schemeClr val="bg1"/>
                        </a:solidFill>
                      </a:rPr>
                      <a:t>% </a:t>
                    </a:r>
                    <a:r>
                      <a:rPr lang="ru-RU" sz="2000" b="1" dirty="0">
                        <a:solidFill>
                          <a:schemeClr val="bg1"/>
                        </a:solidFill>
                      </a:rPr>
                      <a:t>-</a:t>
                    </a:r>
                  </a:p>
                  <a:p>
                    <a:r>
                      <a:rPr lang="ru-RU" sz="2000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sz="2000" b="1" dirty="0" smtClean="0">
                        <a:solidFill>
                          <a:schemeClr val="bg1"/>
                        </a:solidFill>
                      </a:rPr>
                      <a:t>9</a:t>
                    </a:r>
                    <a:r>
                      <a:rPr lang="ru-RU" sz="20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sz="2000" b="1" dirty="0" smtClean="0">
                        <a:solidFill>
                          <a:schemeClr val="bg1"/>
                        </a:solidFill>
                      </a:rPr>
                      <a:t>уч-ся</a:t>
                    </a:r>
                    <a:endParaRPr lang="ru-RU" sz="20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800929571303591"/>
                  <c:y val="-0.28459659933812631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bg1"/>
                        </a:solidFill>
                      </a:rPr>
                      <a:t>57</a:t>
                    </a:r>
                    <a:r>
                      <a:rPr lang="ru-RU" sz="20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sz="2000" b="1" dirty="0" smtClean="0">
                        <a:solidFill>
                          <a:schemeClr val="bg1"/>
                        </a:solidFill>
                      </a:rPr>
                      <a:t>% -</a:t>
                    </a:r>
                  </a:p>
                  <a:p>
                    <a:r>
                      <a:rPr lang="ru-RU" sz="2000" b="1" dirty="0" smtClean="0">
                        <a:solidFill>
                          <a:schemeClr val="bg1"/>
                        </a:solidFill>
                      </a:rPr>
                      <a:t>16 уч-ся</a:t>
                    </a:r>
                    <a:endParaRPr lang="ru-RU" sz="20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813538932633422"/>
                  <c:y val="0.11468180607858824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tx1"/>
                        </a:solidFill>
                      </a:rPr>
                      <a:t>11</a:t>
                    </a:r>
                    <a:r>
                      <a:rPr lang="ru-RU" sz="2000" b="1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2000" b="1" dirty="0" smtClean="0">
                        <a:solidFill>
                          <a:schemeClr val="tx1"/>
                        </a:solidFill>
                      </a:rPr>
                      <a:t>% -</a:t>
                    </a:r>
                  </a:p>
                  <a:p>
                    <a:r>
                      <a:rPr lang="ru-RU" sz="2000" b="1" dirty="0" smtClean="0">
                        <a:solidFill>
                          <a:schemeClr val="tx1"/>
                        </a:solidFill>
                      </a:rPr>
                      <a:t> 3 уч-ся</a:t>
                    </a:r>
                    <a:endParaRPr lang="ru-RU" sz="20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Недостаточный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0.28500000000000031</c:v>
                </c:pt>
                <c:pt idx="1">
                  <c:v>0.53500000000000003</c:v>
                </c:pt>
                <c:pt idx="2" formatCode="0%">
                  <c:v>0.18000000000000024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241097987751541"/>
          <c:y val="0.30790254479059687"/>
          <c:w val="0.31925568678915206"/>
          <c:h val="0.35682776066035338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50719-D73E-4FA3-909A-24F76A41BA2D}" type="datetimeFigureOut">
              <a:rPr lang="ru-RU" smtClean="0"/>
              <a:t>26.01.2016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C9CF7-F48E-4C3D-B2FF-F798BB2FB3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81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2944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39B9-FF17-4215-9DA6-D604E324F3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89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8197-198C-4936-8EC3-FD1B25A4B0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77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8197-198C-4936-8EC3-FD1B25A4B0D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7915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8197-198C-4936-8EC3-FD1B25A4B0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391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8197-198C-4936-8EC3-FD1B25A4B0D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87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8197-198C-4936-8EC3-FD1B25A4B0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11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A3E9-6700-429C-881A-CB25076E70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972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F87-4876-4A39-8C6D-1B35C734C4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61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BC72-190B-4B89-A375-DC1E4C4E8C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19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76CE-7A0A-4321-A6FC-F3E4C7209E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6485-2FE7-474A-A839-BB6010211F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60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311-0CBB-4D17-A186-98A2301412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66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1BB7-1F99-44A3-8065-C33DB347717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91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6105-BB7A-406A-9DF8-BBFD60E8437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20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C621-D543-42C7-BDB0-1D0490B1832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90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FC77-8F64-40B8-B5CC-422ECA6100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91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FC8197-198C-4936-8EC3-FD1B25A4B0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09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kladroz/r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792088"/>
            <a:ext cx="6984776" cy="3068960"/>
          </a:xfrm>
        </p:spPr>
        <p:txBody>
          <a:bodyPr/>
          <a:lstStyle/>
          <a:p>
            <a:r>
              <a:rPr lang="ru-RU" sz="8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Алексеевой</a:t>
            </a:r>
            <a:br>
              <a:rPr lang="ru-RU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Оксаны</a:t>
            </a:r>
            <a:br>
              <a:rPr lang="ru-RU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Юрьевны</a:t>
            </a:r>
            <a:endParaRPr lang="ru-RU" i="1" dirty="0">
              <a:solidFill>
                <a:srgbClr val="00336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861048"/>
            <a:ext cx="8100392" cy="2996952"/>
          </a:xfrm>
        </p:spPr>
        <p:txBody>
          <a:bodyPr>
            <a:normAutofit/>
          </a:bodyPr>
          <a:lstStyle/>
          <a:p>
            <a:pPr marL="342900" indent="-342900" algn="r" fontAlgn="auto">
              <a:spcAft>
                <a:spcPts val="0"/>
              </a:spcAft>
              <a:defRPr/>
            </a:pPr>
            <a:r>
              <a:rPr lang="ru-RU" b="1" i="1" dirty="0"/>
              <a:t> </a:t>
            </a: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 начальных классов </a:t>
            </a:r>
            <a:endParaRPr lang="ru-RU" sz="3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«СОШ №26» </a:t>
            </a:r>
          </a:p>
          <a:p>
            <a:pPr marL="342900" indent="-342900" algn="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Воркуты Республики Коми</a:t>
            </a:r>
          </a:p>
          <a:p>
            <a:pPr marL="342900" indent="-342900" algn="ctr" fontAlgn="auto">
              <a:spcAft>
                <a:spcPts val="0"/>
              </a:spcAft>
              <a:defRPr/>
            </a:pPr>
            <a:endParaRPr lang="ru-RU" sz="2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(Начато - сентябрь 2015 год) 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22863"/>
            <a:ext cx="9144000" cy="1361922"/>
          </a:xfrm>
          <a:prstGeom prst="rect">
            <a:avLst/>
          </a:prstGeom>
        </p:spPr>
        <p:txBody>
          <a:bodyPr wrap="square">
            <a:prstTxWarp prst="textCascadeUp">
              <a:avLst/>
            </a:prstTxWarp>
            <a:sp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школьных конкурсах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9864" y="1268760"/>
            <a:ext cx="9222655" cy="10801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_BodoniNovaNr" pitchFamily="18" charset="-52"/>
              </a:rPr>
              <a:t>«Конкурс чтецов» в рамках празднования Дня Учителя  2015г.</a:t>
            </a:r>
            <a:endParaRPr lang="ru-RU" sz="3600" b="1" dirty="0">
              <a:solidFill>
                <a:srgbClr val="0000FF"/>
              </a:solidFill>
              <a:latin typeface="a_BodoniNovaNr" pitchFamily="18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348881"/>
            <a:ext cx="7706817" cy="129614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Прохновская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Маргарита – 1 место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Орлова Софья – 1 место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0" y="3573016"/>
            <a:ext cx="9144000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_BodoniNovaNr" pitchFamily="18" charset="-52"/>
              </a:rPr>
              <a:t>Конкурс декоративных работ – 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_BodoniNovaNr" pitchFamily="18" charset="-52"/>
              </a:rPr>
              <a:t>«Подарок своими руками»  2015г.</a:t>
            </a:r>
            <a:endParaRPr lang="ru-RU" sz="3600" b="1" dirty="0">
              <a:solidFill>
                <a:srgbClr val="0000FF"/>
              </a:solidFill>
              <a:latin typeface="a_BodoniNovaNr" pitchFamily="18" charset="-52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611560" y="4869160"/>
            <a:ext cx="7706817" cy="1892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Бауман Полина – 1 место</a:t>
            </a:r>
          </a:p>
          <a:p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Орлова Софья – 1 место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6020" y="0"/>
            <a:ext cx="9144000" cy="1361922"/>
          </a:xfrm>
          <a:prstGeom prst="rect">
            <a:avLst/>
          </a:prstGeom>
        </p:spPr>
        <p:txBody>
          <a:bodyPr wrap="square">
            <a:prstTxWarp prst="textCascadeUp">
              <a:avLst/>
            </a:prstTxWarp>
            <a:sp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школьных конкурсах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-6494" y="1132370"/>
            <a:ext cx="9150493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_BodoniNovaNr" pitchFamily="18" charset="-52"/>
              </a:rPr>
              <a:t>Юбилейный конкурс художественных композиций – «50летие школы»  2015г.</a:t>
            </a:r>
            <a:endParaRPr lang="ru-RU" sz="3600" b="1" dirty="0">
              <a:solidFill>
                <a:srgbClr val="0000FF"/>
              </a:solidFill>
              <a:latin typeface="a_BodoniNovaNr" pitchFamily="18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395499"/>
            <a:ext cx="7706817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Бауман Полина – 2 место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0" y="3284984"/>
            <a:ext cx="9108503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_BodoniNovaNr" pitchFamily="18" charset="-52"/>
              </a:rPr>
              <a:t>Конкурс декоративных работ – «Празднование дня города»  2015г.</a:t>
            </a:r>
            <a:endParaRPr lang="ru-RU" sz="3600" b="1" dirty="0">
              <a:solidFill>
                <a:srgbClr val="0000FF"/>
              </a:solidFill>
              <a:latin typeface="a_BodoniNovaNr" pitchFamily="18" charset="-52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395536" y="4677711"/>
            <a:ext cx="7706817" cy="1892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Бельтиков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Дмитрий – 1 место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Живов Никита – 1 место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22862"/>
            <a:ext cx="9144000" cy="2298025"/>
          </a:xfrm>
          <a:prstGeom prst="rect">
            <a:avLst/>
          </a:prstGeom>
        </p:spPr>
        <p:txBody>
          <a:bodyPr wrap="square">
            <a:prstTxWarp prst="textCascadeUp">
              <a:avLst/>
            </a:prstTxWarp>
            <a:sp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обучающихся 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школьных конкурсах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79512" y="2420888"/>
            <a:ext cx="8640960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_BodoniNovaNr" pitchFamily="18" charset="-52"/>
              </a:rPr>
              <a:t>Конкурс декоративных работ – «Новогодний марафон»  2015г.</a:t>
            </a:r>
            <a:endParaRPr lang="ru-RU" sz="3600" b="1" dirty="0">
              <a:solidFill>
                <a:srgbClr val="0000FF"/>
              </a:solidFill>
              <a:latin typeface="a_BodoniNovaNr" pitchFamily="18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745570"/>
            <a:ext cx="7706817" cy="28803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Сергушкин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Андрей– 1 место</a:t>
            </a:r>
          </a:p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Ринглер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Ксения – 2 место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Михеев Леонид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2 место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Печёнкин Александр – 3 место</a:t>
            </a:r>
          </a:p>
          <a:p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496944" cy="1628800"/>
          </a:xfrm>
          <a:prstGeom prst="rect">
            <a:avLst/>
          </a:prstGeom>
          <a:noFill/>
        </p:spPr>
        <p:txBody>
          <a:bodyPr>
            <a:prstTxWarp prst="textCascad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Научно-методическая </a:t>
            </a:r>
          </a:p>
          <a:p>
            <a:pPr algn="ctr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01" y="1313064"/>
            <a:ext cx="158889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785"/>
            <a:ext cx="9144000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50800"/>
                <a:solidFill>
                  <a:srgbClr val="002060"/>
                </a:solidFill>
                <a:latin typeface="a_BodoniNovaNr" pitchFamily="18" charset="-52"/>
              </a:rPr>
              <a:t>«</a:t>
            </a:r>
            <a:r>
              <a:rPr lang="ru-RU" sz="3200" b="1" dirty="0">
                <a:ln w="50800"/>
                <a:solidFill>
                  <a:srgbClr val="002060"/>
                </a:solidFill>
                <a:latin typeface="a_BodoniNovaNr" pitchFamily="18" charset="-52"/>
              </a:rPr>
              <a:t>Активизация  </a:t>
            </a:r>
            <a:r>
              <a:rPr lang="ru-RU" sz="3200" b="1" dirty="0" smtClean="0">
                <a:ln w="50800"/>
                <a:solidFill>
                  <a:srgbClr val="002060"/>
                </a:solidFill>
                <a:latin typeface="a_BodoniNovaNr" pitchFamily="18" charset="-52"/>
              </a:rPr>
              <a:t>познавательной </a:t>
            </a:r>
          </a:p>
          <a:p>
            <a:pPr algn="ctr">
              <a:defRPr/>
            </a:pPr>
            <a:r>
              <a:rPr lang="ru-RU" sz="3200" b="1" dirty="0" smtClean="0">
                <a:ln w="50800"/>
                <a:solidFill>
                  <a:srgbClr val="002060"/>
                </a:solidFill>
                <a:latin typeface="a_BodoniNovaNr" pitchFamily="18" charset="-52"/>
              </a:rPr>
              <a:t>и творческой </a:t>
            </a:r>
            <a:r>
              <a:rPr lang="ru-RU" sz="3200" b="1" dirty="0">
                <a:ln w="50800"/>
                <a:solidFill>
                  <a:srgbClr val="002060"/>
                </a:solidFill>
                <a:latin typeface="a_BodoniNovaNr" pitchFamily="18" charset="-52"/>
              </a:rPr>
              <a:t>деятельности </a:t>
            </a:r>
          </a:p>
          <a:p>
            <a:pPr algn="ctr">
              <a:defRPr/>
            </a:pPr>
            <a:r>
              <a:rPr lang="ru-RU" sz="3200" b="1" dirty="0" smtClean="0">
                <a:ln w="50800"/>
                <a:solidFill>
                  <a:srgbClr val="002060"/>
                </a:solidFill>
                <a:latin typeface="a_BodoniNovaNr" pitchFamily="18" charset="-52"/>
              </a:rPr>
              <a:t>обучающихся посредством системно</a:t>
            </a:r>
            <a:r>
              <a:rPr lang="ru-RU" sz="3200" b="1" dirty="0" smtClean="0">
                <a:solidFill>
                  <a:srgbClr val="002060"/>
                </a:solidFill>
                <a:latin typeface="a_BodoniNovaNr" pitchFamily="18" charset="-52"/>
              </a:rPr>
              <a:t>-деятельностного подхода в обучении</a:t>
            </a:r>
            <a:r>
              <a:rPr lang="ru-RU" sz="3200" b="1" dirty="0" smtClean="0">
                <a:ln w="50800"/>
                <a:solidFill>
                  <a:srgbClr val="002060"/>
                </a:solidFill>
                <a:latin typeface="a_BodoniNovaNr" pitchFamily="18" charset="-52"/>
              </a:rPr>
              <a:t>»</a:t>
            </a:r>
            <a:endParaRPr lang="ru-RU" sz="3200" b="1" dirty="0">
              <a:ln w="50800"/>
              <a:solidFill>
                <a:srgbClr val="002060"/>
              </a:solidFill>
              <a:latin typeface="a_BodoniNovaNr" pitchFamily="18" charset="-52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0" y="3429000"/>
            <a:ext cx="4537075" cy="1295400"/>
          </a:xfrm>
          <a:prstGeom prst="horizontalScroll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3717032"/>
            <a:ext cx="41767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1-й этап –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Диагностический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2016 уч. год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123728" y="4509120"/>
            <a:ext cx="4537075" cy="1295400"/>
          </a:xfrm>
          <a:prstGeom prst="horizontalScroll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2-й этап –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Прогнозирующий 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2016-2017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год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427984" y="5562600"/>
            <a:ext cx="4535487" cy="1295400"/>
          </a:xfrm>
          <a:prstGeom prst="horizontalScroll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3-й этап –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Результативный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год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Oval 3"/>
          <p:cNvSpPr>
            <a:spLocks noChangeArrowheads="1"/>
          </p:cNvSpPr>
          <p:nvPr/>
        </p:nvSpPr>
        <p:spPr bwMode="gray">
          <a:xfrm>
            <a:off x="2908300" y="2452688"/>
            <a:ext cx="2743200" cy="2743200"/>
          </a:xfrm>
          <a:prstGeom prst="ellipse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gray">
          <a:xfrm>
            <a:off x="2516188" y="3573463"/>
            <a:ext cx="2284412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gray">
          <a:xfrm>
            <a:off x="3729038" y="2200275"/>
            <a:ext cx="1300162" cy="123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gray">
          <a:xfrm flipH="1">
            <a:off x="4210050" y="4041775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gray">
          <a:xfrm>
            <a:off x="5537200" y="3865563"/>
            <a:ext cx="1069975" cy="781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8" name="Line 9"/>
          <p:cNvSpPr>
            <a:spLocks noChangeShapeType="1"/>
          </p:cNvSpPr>
          <p:nvPr/>
        </p:nvSpPr>
        <p:spPr bwMode="gray">
          <a:xfrm flipV="1">
            <a:off x="5572125" y="2887663"/>
            <a:ext cx="1339850" cy="650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9" name="Oval 10"/>
          <p:cNvSpPr>
            <a:spLocks noChangeArrowheads="1"/>
          </p:cNvSpPr>
          <p:nvPr/>
        </p:nvSpPr>
        <p:spPr bwMode="gray">
          <a:xfrm>
            <a:off x="4676775" y="3270250"/>
            <a:ext cx="895350" cy="895350"/>
          </a:xfrm>
          <a:prstGeom prst="ellipse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pSp>
        <p:nvGrpSpPr>
          <p:cNvPr id="46090" name="Group 11"/>
          <p:cNvGrpSpPr>
            <a:grpSpLocks/>
          </p:cNvGrpSpPr>
          <p:nvPr/>
        </p:nvGrpSpPr>
        <p:grpSpPr bwMode="auto">
          <a:xfrm>
            <a:off x="2727325" y="1392238"/>
            <a:ext cx="1146175" cy="1384300"/>
            <a:chOff x="2064" y="1008"/>
            <a:chExt cx="722" cy="872"/>
          </a:xfrm>
        </p:grpSpPr>
        <p:sp>
          <p:nvSpPr>
            <p:cNvPr id="46235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grpSp>
          <p:nvGrpSpPr>
            <p:cNvPr id="46236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46248" name="Picture 14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249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6250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6251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46252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6258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259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260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261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46253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6254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255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256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257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6237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46238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6244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45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46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47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239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6240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41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42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43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6091" name="Group 40"/>
          <p:cNvGrpSpPr>
            <a:grpSpLocks/>
          </p:cNvGrpSpPr>
          <p:nvPr/>
        </p:nvGrpSpPr>
        <p:grpSpPr bwMode="auto">
          <a:xfrm>
            <a:off x="1449388" y="2822575"/>
            <a:ext cx="1146175" cy="1384300"/>
            <a:chOff x="2064" y="1008"/>
            <a:chExt cx="722" cy="872"/>
          </a:xfrm>
        </p:grpSpPr>
        <p:sp>
          <p:nvSpPr>
            <p:cNvPr id="46208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grpSp>
          <p:nvGrpSpPr>
            <p:cNvPr id="46209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46221" name="Picture 43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222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6223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6224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46225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6231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232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233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234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46226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6227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228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229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230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6210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46211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6217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18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19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20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212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6213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14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15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16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6092" name="Group 69"/>
          <p:cNvGrpSpPr>
            <a:grpSpLocks/>
          </p:cNvGrpSpPr>
          <p:nvPr/>
        </p:nvGrpSpPr>
        <p:grpSpPr bwMode="auto">
          <a:xfrm>
            <a:off x="3324225" y="5272088"/>
            <a:ext cx="1146175" cy="1384300"/>
            <a:chOff x="2064" y="1008"/>
            <a:chExt cx="722" cy="872"/>
          </a:xfrm>
        </p:grpSpPr>
        <p:sp>
          <p:nvSpPr>
            <p:cNvPr id="46181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grpSp>
          <p:nvGrpSpPr>
            <p:cNvPr id="46182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46194" name="Picture 72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195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6196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6197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46198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6204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205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206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207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46199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6200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201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202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203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6183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46184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6190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91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92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93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185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6186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87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88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89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6093" name="Group 98"/>
          <p:cNvGrpSpPr>
            <a:grpSpLocks/>
          </p:cNvGrpSpPr>
          <p:nvPr/>
        </p:nvGrpSpPr>
        <p:grpSpPr bwMode="auto">
          <a:xfrm>
            <a:off x="6527800" y="4278313"/>
            <a:ext cx="1146175" cy="1384300"/>
            <a:chOff x="2064" y="1008"/>
            <a:chExt cx="722" cy="872"/>
          </a:xfrm>
        </p:grpSpPr>
        <p:sp>
          <p:nvSpPr>
            <p:cNvPr id="46154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grpSp>
          <p:nvGrpSpPr>
            <p:cNvPr id="46155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46167" name="Picture 101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168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bg2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6169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6170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46171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6177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178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179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180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46172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6173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174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175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176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6156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46157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6163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64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65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66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158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6159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60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61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62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6094" name="Group 127"/>
          <p:cNvGrpSpPr>
            <a:grpSpLocks/>
          </p:cNvGrpSpPr>
          <p:nvPr/>
        </p:nvGrpSpPr>
        <p:grpSpPr bwMode="auto">
          <a:xfrm>
            <a:off x="6672263" y="2124075"/>
            <a:ext cx="1146175" cy="1384300"/>
            <a:chOff x="2064" y="1008"/>
            <a:chExt cx="722" cy="872"/>
          </a:xfrm>
        </p:grpSpPr>
        <p:sp>
          <p:nvSpPr>
            <p:cNvPr id="46127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grpSp>
          <p:nvGrpSpPr>
            <p:cNvPr id="46128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46140" name="Picture 130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141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6142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6143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46144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6150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151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152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153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46145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6146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147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148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149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6129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46130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6136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7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8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9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131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6132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3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4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5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6095" name="Group 156"/>
          <p:cNvGrpSpPr>
            <a:grpSpLocks/>
          </p:cNvGrpSpPr>
          <p:nvPr/>
        </p:nvGrpSpPr>
        <p:grpSpPr bwMode="auto">
          <a:xfrm rot="4976862" flipH="1">
            <a:off x="4864100" y="3444875"/>
            <a:ext cx="673100" cy="647700"/>
            <a:chOff x="1944" y="1111"/>
            <a:chExt cx="204" cy="196"/>
          </a:xfrm>
        </p:grpSpPr>
        <p:pic>
          <p:nvPicPr>
            <p:cNvPr id="46112" name="Picture 157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46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6114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46117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6123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4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5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6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118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6119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0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1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2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6115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lnTo>
                    <a:pt x="3603" y="335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6116" name="Picture 171" descr="light_shadow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96" name="Oval 4"/>
          <p:cNvSpPr>
            <a:spLocks noChangeArrowheads="1"/>
          </p:cNvSpPr>
          <p:nvPr/>
        </p:nvSpPr>
        <p:spPr bwMode="gray">
          <a:xfrm>
            <a:off x="3849983" y="2845594"/>
            <a:ext cx="2200274" cy="1619250"/>
          </a:xfrm>
          <a:prstGeom prst="ellipse">
            <a:avLst/>
          </a:prstGeom>
          <a:solidFill>
            <a:srgbClr val="DCDCD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  <a:endParaRPr lang="ru-RU" alt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5265738"/>
            <a:ext cx="1146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46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35306">
            <a:off x="5074444" y="3925094"/>
            <a:ext cx="8286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46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461">
            <a:off x="2833688" y="3173413"/>
            <a:ext cx="1524000" cy="261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46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9203">
            <a:off x="5105400" y="2652713"/>
            <a:ext cx="4476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975">
            <a:off x="5005435" y="1523744"/>
            <a:ext cx="1146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46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899025"/>
            <a:ext cx="1146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46104" name="Прямоугольник 4"/>
          <p:cNvSpPr>
            <a:spLocks noChangeArrowheads="1"/>
          </p:cNvSpPr>
          <p:nvPr/>
        </p:nvSpPr>
        <p:spPr bwMode="auto">
          <a:xfrm>
            <a:off x="2587625" y="1562100"/>
            <a:ext cx="1385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Интерактивные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методы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 обучения</a:t>
            </a:r>
          </a:p>
        </p:txBody>
      </p:sp>
      <p:sp>
        <p:nvSpPr>
          <p:cNvPr id="46105" name="Прямоугольник 5"/>
          <p:cNvSpPr>
            <a:spLocks noChangeArrowheads="1"/>
          </p:cNvSpPr>
          <p:nvPr/>
        </p:nvSpPr>
        <p:spPr bwMode="auto">
          <a:xfrm>
            <a:off x="4849813" y="1744663"/>
            <a:ext cx="1487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Актуальные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методы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 обучения</a:t>
            </a:r>
          </a:p>
        </p:txBody>
      </p:sp>
      <p:sp>
        <p:nvSpPr>
          <p:cNvPr id="46106" name="Прямоугольник 6"/>
          <p:cNvSpPr>
            <a:spLocks noChangeArrowheads="1"/>
          </p:cNvSpPr>
          <p:nvPr/>
        </p:nvSpPr>
        <p:spPr bwMode="auto">
          <a:xfrm>
            <a:off x="6638925" y="2324100"/>
            <a:ext cx="1262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Творческие отчеты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по предметам</a:t>
            </a:r>
          </a:p>
        </p:txBody>
      </p:sp>
      <p:sp>
        <p:nvSpPr>
          <p:cNvPr id="46107" name="Прямоугольник 7"/>
          <p:cNvSpPr>
            <a:spLocks noChangeArrowheads="1"/>
          </p:cNvSpPr>
          <p:nvPr/>
        </p:nvSpPr>
        <p:spPr bwMode="auto">
          <a:xfrm>
            <a:off x="6484938" y="4575175"/>
            <a:ext cx="1285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Общественные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смотры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знаний</a:t>
            </a:r>
          </a:p>
        </p:txBody>
      </p:sp>
      <p:sp>
        <p:nvSpPr>
          <p:cNvPr id="46108" name="Прямоугольник 8"/>
          <p:cNvSpPr>
            <a:spLocks noChangeArrowheads="1"/>
          </p:cNvSpPr>
          <p:nvPr/>
        </p:nvSpPr>
        <p:spPr bwMode="auto">
          <a:xfrm>
            <a:off x="5202238" y="5626100"/>
            <a:ext cx="1182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Проектная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деятельность</a:t>
            </a:r>
          </a:p>
        </p:txBody>
      </p:sp>
      <p:sp>
        <p:nvSpPr>
          <p:cNvPr id="46109" name="Прямоугольник 9"/>
          <p:cNvSpPr>
            <a:spLocks noChangeArrowheads="1"/>
          </p:cNvSpPr>
          <p:nvPr/>
        </p:nvSpPr>
        <p:spPr bwMode="auto">
          <a:xfrm>
            <a:off x="3359150" y="5626100"/>
            <a:ext cx="118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Предметные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 олимпиады</a:t>
            </a:r>
          </a:p>
        </p:txBody>
      </p:sp>
      <p:sp>
        <p:nvSpPr>
          <p:cNvPr id="46110" name="Прямоугольник 10"/>
          <p:cNvSpPr>
            <a:spLocks noChangeArrowheads="1"/>
          </p:cNvSpPr>
          <p:nvPr/>
        </p:nvSpPr>
        <p:spPr bwMode="auto">
          <a:xfrm>
            <a:off x="1368425" y="5243513"/>
            <a:ext cx="1196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Дни открытых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уроков</a:t>
            </a:r>
          </a:p>
        </p:txBody>
      </p:sp>
      <p:sp>
        <p:nvSpPr>
          <p:cNvPr id="46111" name="Прямоугольник 11"/>
          <p:cNvSpPr>
            <a:spLocks noChangeArrowheads="1"/>
          </p:cNvSpPr>
          <p:nvPr/>
        </p:nvSpPr>
        <p:spPr bwMode="auto">
          <a:xfrm>
            <a:off x="1428750" y="3133725"/>
            <a:ext cx="119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Нетрадиционные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уроки</a:t>
            </a:r>
          </a:p>
        </p:txBody>
      </p:sp>
      <p:sp>
        <p:nvSpPr>
          <p:cNvPr id="182" name="Заголовок 181"/>
          <p:cNvSpPr>
            <a:spLocks noGrp="1"/>
          </p:cNvSpPr>
          <p:nvPr>
            <p:ph type="title"/>
          </p:nvPr>
        </p:nvSpPr>
        <p:spPr>
          <a:xfrm>
            <a:off x="0" y="1133"/>
            <a:ext cx="538821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50800"/>
                <a:solidFill>
                  <a:srgbClr val="002060"/>
                </a:solidFill>
                <a:latin typeface="a_BodoniNovaNr" pitchFamily="18" charset="-52"/>
              </a:rPr>
              <a:t>«Активизация  </a:t>
            </a:r>
            <a:r>
              <a:rPr lang="ru-RU" sz="2400" b="1" dirty="0" smtClean="0">
                <a:ln w="50800"/>
                <a:solidFill>
                  <a:srgbClr val="002060"/>
                </a:solidFill>
                <a:latin typeface="a_BodoniNovaNr" pitchFamily="18" charset="-52"/>
              </a:rPr>
              <a:t>познавательной </a:t>
            </a:r>
          </a:p>
          <a:p>
            <a:pPr algn="ctr">
              <a:defRPr/>
            </a:pPr>
            <a:r>
              <a:rPr lang="ru-RU" sz="2400" b="1" dirty="0" smtClean="0">
                <a:ln w="50800"/>
                <a:solidFill>
                  <a:srgbClr val="002060"/>
                </a:solidFill>
                <a:latin typeface="a_BodoniNovaNr" pitchFamily="18" charset="-52"/>
              </a:rPr>
              <a:t>и творческой </a:t>
            </a:r>
            <a:r>
              <a:rPr lang="ru-RU" sz="2400" b="1" dirty="0">
                <a:ln w="50800"/>
                <a:solidFill>
                  <a:srgbClr val="002060"/>
                </a:solidFill>
                <a:latin typeface="a_BodoniNovaNr" pitchFamily="18" charset="-52"/>
              </a:rPr>
              <a:t>деятельности </a:t>
            </a:r>
          </a:p>
          <a:p>
            <a:pPr algn="ctr">
              <a:defRPr/>
            </a:pPr>
            <a:r>
              <a:rPr lang="ru-RU" sz="2400" b="1" dirty="0" smtClean="0">
                <a:ln w="50800"/>
                <a:solidFill>
                  <a:srgbClr val="002060"/>
                </a:solidFill>
                <a:latin typeface="a_BodoniNovaNr" pitchFamily="18" charset="-52"/>
              </a:rPr>
              <a:t>обучающихся посредством системно</a:t>
            </a:r>
            <a:r>
              <a:rPr lang="ru-RU" sz="2400" b="1" dirty="0" smtClean="0">
                <a:solidFill>
                  <a:srgbClr val="002060"/>
                </a:solidFill>
                <a:latin typeface="a_BodoniNovaNr" pitchFamily="18" charset="-52"/>
              </a:rPr>
              <a:t>-деятельностного подхода в обучении</a:t>
            </a:r>
            <a:r>
              <a:rPr lang="ru-RU" sz="2400" b="1" dirty="0" smtClean="0">
                <a:ln w="50800"/>
                <a:solidFill>
                  <a:srgbClr val="002060"/>
                </a:solidFill>
                <a:latin typeface="a_BodoniNovaNr" pitchFamily="18" charset="-52"/>
              </a:rPr>
              <a:t>»</a:t>
            </a:r>
            <a:endParaRPr lang="ru-RU" sz="2400" b="1" dirty="0">
              <a:ln w="50800"/>
              <a:solidFill>
                <a:srgbClr val="002060"/>
              </a:solidFill>
              <a:latin typeface="a_BodoniNovaNr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750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4B995-65E2-4EEF-9AF3-E11180B82DA7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0" y="4910"/>
            <a:ext cx="907300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Учебно-методический комплект для начальной школы «Перспектива»: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                               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6228183" y="1412776"/>
            <a:ext cx="2448273" cy="4834273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Учебники, соответствующие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базисному учебному плану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Рабочие тетради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Методические пособия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Дополнительная литература: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дидактические материалы, проверочные работы</a:t>
            </a:r>
          </a:p>
        </p:txBody>
      </p:sp>
      <p:pic>
        <p:nvPicPr>
          <p:cNvPr id="31746" name="Picture 2" descr="http://img03.avito.ru/images/big/124426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64" y="1628800"/>
            <a:ext cx="6113999" cy="5017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247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0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0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0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0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0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0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148560"/>
              </p:ext>
            </p:extLst>
          </p:nvPr>
        </p:nvGraphicFramePr>
        <p:xfrm>
          <a:off x="179512" y="188639"/>
          <a:ext cx="8856984" cy="634798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80778"/>
                <a:gridCol w="2468311"/>
                <a:gridCol w="1379350"/>
                <a:gridCol w="4428545"/>
              </a:tblGrid>
              <a:tr h="6480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ПРОВЕДЕНИЯ</a:t>
                      </a:r>
                      <a:endParaRPr lang="ru-RU" sz="11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РАСПРОСТРАНЕНИЯ ОПЫТА</a:t>
                      </a:r>
                      <a:endParaRPr lang="ru-RU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0673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Урок математики в 1 классе</a:t>
                      </a:r>
                    </a:p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«Число и цифра 1»</a:t>
                      </a:r>
                      <a:endParaRPr lang="en-US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</a:p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(октябрь)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Открытый</a:t>
                      </a:r>
                      <a:r>
                        <a:rPr lang="ru-RU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урок для коллег и администрации</a:t>
                      </a:r>
                      <a:r>
                        <a:rPr lang="en-US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4776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Урок математики</a:t>
                      </a:r>
                    </a:p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1 классе</a:t>
                      </a:r>
                    </a:p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«Число и цифра 1»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2015г.</a:t>
                      </a:r>
                    </a:p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(декабрь)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Публикация на сайте </a:t>
                      </a:r>
                      <a:r>
                        <a:rPr lang="en-US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infourok.ru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методической разработки  (технологической карты урока)</a:t>
                      </a:r>
                    </a:p>
                  </a:txBody>
                  <a:tcPr/>
                </a:tc>
              </a:tr>
              <a:tr h="666151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Урок математики</a:t>
                      </a:r>
                    </a:p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1 классе</a:t>
                      </a:r>
                    </a:p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«Состав числа 10»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2015г.</a:t>
                      </a:r>
                    </a:p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(декабрь)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 на сайте </a:t>
                      </a:r>
                      <a:r>
                        <a:rPr lang="en-US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infourok.ru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методической разработки </a:t>
                      </a:r>
                      <a:endParaRPr lang="en-US" sz="1600" b="1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1400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Урок русского языка</a:t>
                      </a:r>
                    </a:p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4 классе</a:t>
                      </a:r>
                    </a:p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«Правописание ТСЯ, ТЬСЯ у глаголов…»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2015г.</a:t>
                      </a:r>
                    </a:p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(декабрь)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Публикация на сайте </a:t>
                      </a:r>
                      <a:r>
                        <a:rPr lang="en-US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infourok.ru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методической разработки </a:t>
                      </a:r>
                      <a:endParaRPr lang="en-US" sz="1600" b="1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(технологической карты урока)</a:t>
                      </a:r>
                    </a:p>
                  </a:txBody>
                  <a:tcPr/>
                </a:tc>
              </a:tr>
              <a:tr h="876416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Новогодняя музыкальная сказка </a:t>
                      </a:r>
                    </a:p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«У леса на опушке»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2016г.</a:t>
                      </a:r>
                    </a:p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(январь)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 всероссийского конкурса «Лучшая методическая разработка»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baseline="0" dirty="0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</a:t>
                      </a:r>
                      <a:r>
                        <a:rPr lang="ru-RU" sz="1600" b="1" i="1" baseline="0" dirty="0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:</a:t>
                      </a:r>
                      <a:r>
                        <a:rPr lang="en-US" sz="1600" b="1" i="1" baseline="0" dirty="0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//</a:t>
                      </a:r>
                      <a:r>
                        <a:rPr lang="en-US" sz="1600" b="1" i="1" baseline="0" dirty="0" err="1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kladroz</a:t>
                      </a:r>
                      <a:r>
                        <a:rPr lang="en-US" sz="1600" b="1" i="1" baseline="0" dirty="0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/</a:t>
                      </a:r>
                      <a:r>
                        <a:rPr lang="en-US" sz="1600" b="1" i="1" baseline="0" dirty="0" err="1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ru</a:t>
                      </a:r>
                      <a:r>
                        <a:rPr lang="en-US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/>
                </a:tc>
              </a:tr>
              <a:tr h="1091400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Новогодняя интеллектуальная шоу-игра</a:t>
                      </a:r>
                      <a:r>
                        <a:rPr lang="ru-RU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«Крестики-Нолики»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</a:p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(январь)</a:t>
                      </a:r>
                    </a:p>
                    <a:p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Публикация методической разработки на сайте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baseline="0" dirty="0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</a:t>
                      </a:r>
                      <a:r>
                        <a:rPr lang="ru-RU" sz="1600" b="1" i="1" baseline="0" dirty="0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:</a:t>
                      </a:r>
                      <a:r>
                        <a:rPr lang="en-US" sz="1600" b="1" i="1" baseline="0" dirty="0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//</a:t>
                      </a:r>
                      <a:r>
                        <a:rPr lang="en-US" sz="1600" b="1" i="1" baseline="0" dirty="0" err="1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kladroz</a:t>
                      </a:r>
                      <a:r>
                        <a:rPr lang="en-US" sz="1600" b="1" i="1" baseline="0" dirty="0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/</a:t>
                      </a:r>
                      <a:r>
                        <a:rPr lang="en-US" sz="1600" b="1" i="1" baseline="0" dirty="0" err="1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ru</a:t>
                      </a:r>
                      <a:r>
                        <a:rPr lang="en-US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6196"/>
            <a:ext cx="5400599" cy="187225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ПРОФЕССИОНАЛЬНЫЕ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ПЛАНЫ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САМОСОВЕРШЕНСТВОВАНИЯ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0835" name="AutoShape 3"/>
          <p:cNvSpPr>
            <a:spLocks noChangeArrowheads="1"/>
          </p:cNvSpPr>
          <p:nvPr/>
        </p:nvSpPr>
        <p:spPr bwMode="gray">
          <a:xfrm>
            <a:off x="4686300" y="673869"/>
            <a:ext cx="3640138" cy="973138"/>
          </a:xfrm>
          <a:prstGeom prst="bevel">
            <a:avLst>
              <a:gd name="adj" fmla="val 1263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gray">
          <a:xfrm>
            <a:off x="2760828" y="2420938"/>
            <a:ext cx="3852862" cy="971550"/>
          </a:xfrm>
          <a:prstGeom prst="bevel">
            <a:avLst>
              <a:gd name="adj" fmla="val 12639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accent3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Повышать эффективность</a:t>
            </a:r>
          </a:p>
          <a:p>
            <a:pPr algn="ctr">
              <a:defRPr/>
            </a:pPr>
            <a:r>
              <a:rPr lang="ru-RU" b="1" dirty="0">
                <a:solidFill>
                  <a:schemeClr val="accent3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использования ИКТ- технологии</a:t>
            </a:r>
          </a:p>
        </p:txBody>
      </p:sp>
      <p:sp>
        <p:nvSpPr>
          <p:cNvPr id="120837" name="AutoShape 5"/>
          <p:cNvSpPr>
            <a:spLocks noChangeArrowheads="1"/>
          </p:cNvSpPr>
          <p:nvPr/>
        </p:nvSpPr>
        <p:spPr bwMode="ltGray">
          <a:xfrm>
            <a:off x="1631199" y="4075327"/>
            <a:ext cx="3786187" cy="1000125"/>
          </a:xfrm>
          <a:prstGeom prst="bevel">
            <a:avLst>
              <a:gd name="adj" fmla="val 10407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0838" name="AutoShape 6"/>
          <p:cNvSpPr>
            <a:spLocks noChangeArrowheads="1"/>
          </p:cNvSpPr>
          <p:nvPr/>
        </p:nvSpPr>
        <p:spPr bwMode="gray">
          <a:xfrm>
            <a:off x="0" y="5516563"/>
            <a:ext cx="4214813" cy="1143000"/>
          </a:xfrm>
          <a:prstGeom prst="bevel">
            <a:avLst>
              <a:gd name="adj" fmla="val 12639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0839" name="Freeform 7"/>
          <p:cNvSpPr>
            <a:spLocks/>
          </p:cNvSpPr>
          <p:nvPr/>
        </p:nvSpPr>
        <p:spPr bwMode="gray">
          <a:xfrm rot="7822299" flipH="1">
            <a:off x="4052887" y="1592263"/>
            <a:ext cx="1908175" cy="654050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9A9"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0" name="Freeform 8"/>
          <p:cNvSpPr>
            <a:spLocks/>
          </p:cNvSpPr>
          <p:nvPr/>
        </p:nvSpPr>
        <p:spPr bwMode="gray">
          <a:xfrm rot="8410116" flipH="1">
            <a:off x="2471738" y="3387725"/>
            <a:ext cx="1908175" cy="655638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9A9"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1" name="Freeform 9"/>
          <p:cNvSpPr>
            <a:spLocks/>
          </p:cNvSpPr>
          <p:nvPr/>
        </p:nvSpPr>
        <p:spPr bwMode="gray">
          <a:xfrm rot="8778760" flipH="1">
            <a:off x="1425575" y="4838700"/>
            <a:ext cx="1906588" cy="655638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9A9"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2" name="Rectangle 11"/>
          <p:cNvSpPr>
            <a:spLocks noChangeArrowheads="1"/>
          </p:cNvSpPr>
          <p:nvPr/>
        </p:nvSpPr>
        <p:spPr bwMode="auto">
          <a:xfrm>
            <a:off x="4832515" y="806425"/>
            <a:ext cx="36068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Апробировать новые подходы в обучении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43" name="Rectangle 12"/>
          <p:cNvSpPr>
            <a:spLocks noChangeArrowheads="1"/>
          </p:cNvSpPr>
          <p:nvPr/>
        </p:nvSpPr>
        <p:spPr bwMode="auto">
          <a:xfrm>
            <a:off x="1589881" y="4161083"/>
            <a:ext cx="3671887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Продолжить формирование копилки педагогических идей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44" name="Rectangle 13"/>
          <p:cNvSpPr>
            <a:spLocks noChangeArrowheads="1"/>
          </p:cNvSpPr>
          <p:nvPr/>
        </p:nvSpPr>
        <p:spPr bwMode="auto">
          <a:xfrm>
            <a:off x="-180528" y="5516563"/>
            <a:ext cx="4680519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технологии системно-деятельностного подхода,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исследовательской и проектной деятельности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45" name="Rectangle 14"/>
          <p:cNvSpPr>
            <a:spLocks noChangeArrowheads="1"/>
          </p:cNvSpPr>
          <p:nvPr/>
        </p:nvSpPr>
        <p:spPr bwMode="auto">
          <a:xfrm>
            <a:off x="4832515" y="1022325"/>
            <a:ext cx="17811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solidFill>
                  <a:srgbClr val="1C1C1C"/>
                </a:solidFill>
              </a:rPr>
              <a:t> </a:t>
            </a:r>
          </a:p>
        </p:txBody>
      </p:sp>
      <p:sp>
        <p:nvSpPr>
          <p:cNvPr id="120846" name="Rectangle 16"/>
          <p:cNvSpPr>
            <a:spLocks noChangeArrowheads="1"/>
          </p:cNvSpPr>
          <p:nvPr/>
        </p:nvSpPr>
        <p:spPr bwMode="auto">
          <a:xfrm>
            <a:off x="1649413" y="3486150"/>
            <a:ext cx="18319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solidFill>
                  <a:srgbClr val="1C1C1C"/>
                </a:solidFill>
              </a:rPr>
              <a:t> -</a:t>
            </a:r>
          </a:p>
        </p:txBody>
      </p:sp>
      <p:sp>
        <p:nvSpPr>
          <p:cNvPr id="120847" name="Rectangle 20"/>
          <p:cNvSpPr>
            <a:spLocks noChangeArrowheads="1"/>
          </p:cNvSpPr>
          <p:nvPr/>
        </p:nvSpPr>
        <p:spPr bwMode="auto">
          <a:xfrm>
            <a:off x="3030538" y="3486150"/>
            <a:ext cx="18319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solidFill>
                  <a:srgbClr val="1C1C1C"/>
                </a:solidFill>
              </a:rPr>
              <a:t> -</a:t>
            </a:r>
          </a:p>
        </p:txBody>
      </p:sp>
      <p:sp>
        <p:nvSpPr>
          <p:cNvPr id="120848" name="Freeform 7"/>
          <p:cNvSpPr>
            <a:spLocks/>
          </p:cNvSpPr>
          <p:nvPr/>
        </p:nvSpPr>
        <p:spPr bwMode="gray">
          <a:xfrm rot="7822299" flipH="1">
            <a:off x="5780881" y="367506"/>
            <a:ext cx="1908176" cy="655638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9A9"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548681"/>
            <a:ext cx="799288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400" b="1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    </a:t>
            </a:r>
            <a:endParaRPr lang="ru-RU" sz="1400" dirty="0" smtClean="0"/>
          </a:p>
          <a:p>
            <a:pPr lvl="0" eaLnBrk="0" hangingPunct="0"/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      Анализируя успехи и неудачи своей педагогической деятельности по педагогическому сопровождению обучения в начальной школе средствами инновационной деятельности, пришла к выводу, что положительный результат можно достигнуть только при условии:</a:t>
            </a:r>
            <a:endParaRPr lang="ru-RU" sz="1400" dirty="0" smtClean="0"/>
          </a:p>
          <a:p>
            <a:pPr lvl="0" eaLnBrk="0" hangingPunct="0">
              <a:buFontTx/>
              <a:buAutoNum type="arabicPeriod"/>
            </a:pPr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Высокой мотивации учащихся,  огромного желания и терпения  родителей, квалифицированном руководстве педагога;</a:t>
            </a:r>
            <a:endParaRPr lang="ru-RU" sz="1400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>
              <a:buFontTx/>
              <a:buAutoNum type="arabicPeriod" startAt="2"/>
            </a:pPr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Грамотного использования  диагностического инструментария;</a:t>
            </a:r>
            <a:endParaRPr lang="ru-RU" sz="1400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>
              <a:buFontTx/>
              <a:buAutoNum type="arabicPeriod" startAt="3"/>
            </a:pPr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Развития инновационной деятельности в образовательном учреждении;</a:t>
            </a:r>
            <a:endParaRPr lang="ru-RU" sz="1400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>
              <a:buFontTx/>
              <a:buAutoNum type="arabicPeriod" startAt="4"/>
            </a:pPr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Системного применения самостоятельных работ на уроках;</a:t>
            </a:r>
            <a:endParaRPr lang="ru-RU" sz="1400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>
              <a:buFontTx/>
              <a:buAutoNum type="arabicPeriod" startAt="5"/>
            </a:pPr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Отслеживание и выяснение причин неуспеваемости отдельных учащихся;</a:t>
            </a:r>
            <a:endParaRPr lang="ru-RU" sz="1400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/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6.Мониторинг  качества знаний на всех этапах педагогической деятельности;</a:t>
            </a:r>
            <a:endParaRPr lang="ru-RU" sz="1400" dirty="0" smtClean="0"/>
          </a:p>
          <a:p>
            <a:pPr lvl="0" algn="ctr" eaLnBrk="0" hangingPunct="0"/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</a:p>
          <a:p>
            <a:pPr lvl="0" algn="ctr" eaLnBrk="0" hangingPunct="0"/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Выявлены  проблемы: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eaLnBrk="0" hangingPunct="0">
              <a:buFontTx/>
              <a:buAutoNum type="arabicPeriod"/>
            </a:pPr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 связи с введением ФГОС необходимо подобрать инструментарий для отслеживания УУД. Диагностика результативности образовательного процесса не может ограничиваться лишь отслеживанием становления предметных знаний и умений у младших школьников. Важную роль приобретает изучение процесса развития личности каждого ребенка, ведь предметные знания нужны ребенку не сами по себе, а как инструмент его адаптации к окружающему миру.</a:t>
            </a:r>
            <a:endParaRPr lang="ru-RU" sz="1400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>
              <a:buFontTx/>
              <a:buAutoNum type="arabicPeriod" startAt="2"/>
            </a:pPr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Проблема несоответствия требований учителя и родителей;</a:t>
            </a:r>
            <a:endParaRPr lang="ru-RU" sz="1400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>
              <a:buFontTx/>
              <a:buAutoNum type="arabicPeriod" startAt="3"/>
            </a:pPr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Отсутствие  правильной дозированной помощи при работе с литературой (легче показать, чем ждать, когда найдёт необходимое);</a:t>
            </a:r>
            <a:endParaRPr lang="ru-RU" sz="1400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>
              <a:buFontTx/>
              <a:buAutoNum type="arabicPeriod" startAt="4"/>
            </a:pPr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Слабая материальная обеспеченность семей;</a:t>
            </a:r>
            <a:endParaRPr lang="ru-RU" sz="1400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>
              <a:buFontTx/>
              <a:buAutoNum type="arabicPeriod" startAt="5"/>
            </a:pPr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Недостаточная  заинтересованность  родителей к обучению учащихся.        </a:t>
            </a:r>
            <a:endParaRPr lang="ru-RU" sz="1400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/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       </a:t>
            </a:r>
            <a:endParaRPr lang="ru-RU" sz="800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800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800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016813" y="260648"/>
            <a:ext cx="51103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2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772816"/>
            <a:ext cx="5958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buFont typeface="Arial" pitchFamily="34" charset="0"/>
              <a:buChar char="•"/>
            </a:pPr>
            <a:r>
              <a:rPr lang="ru-RU" dirty="0" smtClean="0">
                <a:latin typeface="Times New Roman"/>
              </a:rPr>
              <a:t>Создание банка диагностических методик для отслеживания  сформированности УУД</a:t>
            </a:r>
            <a:r>
              <a:rPr lang="ru-RU" dirty="0">
                <a:latin typeface="Times New Roman"/>
              </a:rPr>
              <a:t>;</a:t>
            </a:r>
            <a:endParaRPr lang="ru-RU" dirty="0" smtClean="0">
              <a:latin typeface="Times New Roman"/>
            </a:endParaRPr>
          </a:p>
          <a:p>
            <a:pPr algn="just" fontAlgn="t">
              <a:buFont typeface="Arial" pitchFamily="34" charset="0"/>
              <a:buChar char="•"/>
            </a:pPr>
            <a:r>
              <a:rPr lang="ru-RU" dirty="0" smtClean="0">
                <a:latin typeface="Times New Roman"/>
              </a:rPr>
              <a:t>Создание банка заданий для коррекционной работы с учащимися;</a:t>
            </a:r>
            <a:endParaRPr lang="ru-RU" dirty="0" smtClean="0"/>
          </a:p>
          <a:p>
            <a:pPr algn="just" fontAlgn="t">
              <a:buFont typeface="Arial" pitchFamily="34" charset="0"/>
              <a:buChar char="•"/>
            </a:pPr>
            <a:r>
              <a:rPr lang="ru-RU" dirty="0" smtClean="0">
                <a:latin typeface="Times New Roman"/>
              </a:rPr>
              <a:t>Привлечение к сотрудничеству родителей не только во внеурочной деятельности.</a:t>
            </a:r>
            <a:endParaRPr lang="ru-RU" dirty="0" smtClean="0"/>
          </a:p>
          <a:p>
            <a:pPr algn="just" fontAlgn="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76672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400" b="1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Для  совершенствования педагогической системы  разработана программа  дальнейшей </a:t>
            </a:r>
            <a:r>
              <a:rPr lang="ru-RU" sz="2400" b="1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605"/>
          <a:stretch/>
        </p:blipFill>
        <p:spPr>
          <a:xfrm>
            <a:off x="1547054" y="4005064"/>
            <a:ext cx="4663484" cy="236646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2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83968" cy="6813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898" y="0"/>
            <a:ext cx="4679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16"/>
          <p:cNvSpPr>
            <a:spLocks noChangeShapeType="1"/>
          </p:cNvSpPr>
          <p:nvPr/>
        </p:nvSpPr>
        <p:spPr bwMode="gray">
          <a:xfrm>
            <a:off x="2362200" y="23399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2000" dirty="0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gray">
          <a:xfrm rot="3419336">
            <a:off x="2078037" y="17637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endParaRPr lang="ru-RU" sz="2000" dirty="0">
              <a:latin typeface="Arial" charset="0"/>
              <a:cs typeface="Arial" charset="0"/>
            </a:endParaRPr>
          </a:p>
        </p:txBody>
      </p:sp>
      <p:sp>
        <p:nvSpPr>
          <p:cNvPr id="12292" name="Text Box 18"/>
          <p:cNvSpPr txBox="1">
            <a:spLocks noChangeArrowheads="1"/>
          </p:cNvSpPr>
          <p:nvPr/>
        </p:nvSpPr>
        <p:spPr bwMode="gray">
          <a:xfrm>
            <a:off x="2928938" y="1851025"/>
            <a:ext cx="60007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 современными технологиями</a:t>
            </a:r>
            <a:endPara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Text Box 19"/>
          <p:cNvSpPr txBox="1">
            <a:spLocks noChangeArrowheads="1"/>
          </p:cNvSpPr>
          <p:nvPr/>
        </p:nvSpPr>
        <p:spPr bwMode="gray">
          <a:xfrm>
            <a:off x="2146940" y="1806575"/>
            <a:ext cx="3273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294" name="Line 20"/>
          <p:cNvSpPr>
            <a:spLocks noChangeShapeType="1"/>
          </p:cNvSpPr>
          <p:nvPr/>
        </p:nvSpPr>
        <p:spPr bwMode="gray">
          <a:xfrm flipV="1">
            <a:off x="1143237" y="3736730"/>
            <a:ext cx="6019563" cy="1920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2000" dirty="0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gray">
          <a:xfrm rot="3419336">
            <a:off x="366321" y="326067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endParaRPr lang="ru-RU" sz="2000" dirty="0">
              <a:latin typeface="Arial" charset="0"/>
              <a:cs typeface="Arial" charset="0"/>
            </a:endParaRPr>
          </a:p>
        </p:txBody>
      </p:sp>
      <p:sp>
        <p:nvSpPr>
          <p:cNvPr id="12296" name="Text Box 22"/>
          <p:cNvSpPr txBox="1">
            <a:spLocks noChangeArrowheads="1"/>
          </p:cNvSpPr>
          <p:nvPr/>
        </p:nvSpPr>
        <p:spPr bwMode="gray">
          <a:xfrm>
            <a:off x="2218241" y="2644775"/>
            <a:ext cx="1847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ru-RU" sz="2000" b="1" dirty="0">
              <a:solidFill>
                <a:srgbClr val="FFFFFF"/>
              </a:solidFill>
            </a:endParaRPr>
          </a:p>
        </p:txBody>
      </p:sp>
      <p:sp>
        <p:nvSpPr>
          <p:cNvPr id="12297" name="Line 23"/>
          <p:cNvSpPr>
            <a:spLocks noChangeShapeType="1"/>
          </p:cNvSpPr>
          <p:nvPr/>
        </p:nvSpPr>
        <p:spPr bwMode="gray">
          <a:xfrm>
            <a:off x="2675819" y="5162287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2000" dirty="0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gray">
          <a:xfrm rot="3419336">
            <a:off x="1907226" y="4316736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endParaRPr lang="ru-RU" sz="2000" dirty="0">
              <a:latin typeface="Arial" charset="0"/>
              <a:cs typeface="Arial" charset="0"/>
            </a:endParaRPr>
          </a:p>
        </p:txBody>
      </p:sp>
      <p:sp>
        <p:nvSpPr>
          <p:cNvPr id="12299" name="Text Box 25"/>
          <p:cNvSpPr txBox="1">
            <a:spLocks noChangeArrowheads="1"/>
          </p:cNvSpPr>
          <p:nvPr/>
        </p:nvSpPr>
        <p:spPr bwMode="gray">
          <a:xfrm>
            <a:off x="2054574" y="4379528"/>
            <a:ext cx="3273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2300" name="Text Box 29"/>
          <p:cNvSpPr txBox="1">
            <a:spLocks noChangeArrowheads="1"/>
          </p:cNvSpPr>
          <p:nvPr/>
        </p:nvSpPr>
        <p:spPr bwMode="gray">
          <a:xfrm>
            <a:off x="1077689" y="3129379"/>
            <a:ext cx="6150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  работу</a:t>
            </a:r>
            <a:endPara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1" name="Text Box 30"/>
          <p:cNvSpPr txBox="1">
            <a:spLocks noChangeArrowheads="1"/>
          </p:cNvSpPr>
          <p:nvPr/>
        </p:nvSpPr>
        <p:spPr bwMode="gray">
          <a:xfrm>
            <a:off x="2821782" y="4211487"/>
            <a:ext cx="62150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инновационной деятельности</a:t>
            </a:r>
            <a:endPara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2" name="Заголовок 24"/>
          <p:cNvSpPr>
            <a:spLocks noGrp="1"/>
          </p:cNvSpPr>
          <p:nvPr>
            <p:ph type="title"/>
          </p:nvPr>
        </p:nvSpPr>
        <p:spPr>
          <a:xfrm>
            <a:off x="0" y="428625"/>
            <a:ext cx="8929688" cy="14239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 </a:t>
            </a:r>
            <a:br>
              <a:rPr lang="ru-RU" altLang="ru-RU" sz="4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 </a:t>
            </a:r>
            <a:r>
              <a:rPr lang="ru-RU" alt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 smtClean="0"/>
              <a:t>            </a:t>
            </a:r>
            <a:br>
              <a:rPr lang="ru-RU" altLang="ru-RU" sz="3600" dirty="0" smtClean="0"/>
            </a:br>
            <a:endParaRPr lang="ru-RU" altLang="ru-RU" sz="36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66430" y="326520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b="1" dirty="0">
                <a:solidFill>
                  <a:srgbClr val="FF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376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6"/>
          <p:cNvSpPr txBox="1">
            <a:spLocks noChangeArrowheads="1"/>
          </p:cNvSpPr>
          <p:nvPr/>
        </p:nvSpPr>
        <p:spPr bwMode="black">
          <a:xfrm>
            <a:off x="2084388" y="5980113"/>
            <a:ext cx="2128837" cy="396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  Content Title</a:t>
            </a:r>
          </a:p>
        </p:txBody>
      </p:sp>
      <p:sp>
        <p:nvSpPr>
          <p:cNvPr id="25" name="AutoShape 19"/>
          <p:cNvSpPr>
            <a:spLocks noChangeArrowheads="1"/>
          </p:cNvSpPr>
          <p:nvPr/>
        </p:nvSpPr>
        <p:spPr bwMode="gray">
          <a:xfrm>
            <a:off x="4286250" y="5572125"/>
            <a:ext cx="4649788" cy="911225"/>
          </a:xfrm>
          <a:prstGeom prst="roundRect">
            <a:avLst>
              <a:gd name="adj" fmla="val 11505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4340" name="Text Box 20"/>
          <p:cNvSpPr txBox="1">
            <a:spLocks noChangeArrowheads="1"/>
          </p:cNvSpPr>
          <p:nvPr/>
        </p:nvSpPr>
        <p:spPr bwMode="gray">
          <a:xfrm>
            <a:off x="4867275" y="5718175"/>
            <a:ext cx="350678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000000"/>
                </a:solidFill>
              </a:rPr>
              <a:t>использование ИКТ в ОП</a:t>
            </a:r>
            <a:endParaRPr lang="en-US" altLang="ru-RU" sz="16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</a:rPr>
              <a:t>Электронный журнал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27" name="AutoShape 23"/>
          <p:cNvSpPr>
            <a:spLocks noChangeArrowheads="1"/>
          </p:cNvSpPr>
          <p:nvPr/>
        </p:nvSpPr>
        <p:spPr bwMode="white">
          <a:xfrm>
            <a:off x="4287838" y="584835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13318" name="Group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5340350"/>
            <a:ext cx="230981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AutoShape 12"/>
          <p:cNvSpPr>
            <a:spLocks noChangeArrowheads="1"/>
          </p:cNvSpPr>
          <p:nvPr/>
        </p:nvSpPr>
        <p:spPr bwMode="gray">
          <a:xfrm>
            <a:off x="2428875" y="1500188"/>
            <a:ext cx="5357813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13320" name="Text Box 14"/>
          <p:cNvSpPr txBox="1">
            <a:spLocks noChangeArrowheads="1"/>
          </p:cNvSpPr>
          <p:nvPr/>
        </p:nvSpPr>
        <p:spPr bwMode="gray">
          <a:xfrm>
            <a:off x="2857500" y="1500188"/>
            <a:ext cx="4857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</a:rPr>
              <a:t>Создание ситуации выбора и успеха</a:t>
            </a:r>
            <a:endParaRPr lang="en-US" altLang="ru-RU" sz="16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</a:rPr>
              <a:t>Организация учебного сотрудничества учащихся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13321" name="AutoShape 17"/>
          <p:cNvSpPr>
            <a:spLocks noChangeArrowheads="1"/>
          </p:cNvSpPr>
          <p:nvPr/>
        </p:nvSpPr>
        <p:spPr bwMode="gray">
          <a:xfrm>
            <a:off x="3143250" y="2857500"/>
            <a:ext cx="5500688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13322" name="Text Box 18"/>
          <p:cNvSpPr txBox="1">
            <a:spLocks noChangeArrowheads="1"/>
          </p:cNvSpPr>
          <p:nvPr/>
        </p:nvSpPr>
        <p:spPr bwMode="gray">
          <a:xfrm>
            <a:off x="3588666" y="2789059"/>
            <a:ext cx="54646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Формирование информационной и коммуникативной компетентности обучающихся</a:t>
            </a:r>
            <a:endParaRPr lang="ru-RU" altLang="ru-RU" sz="16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</a:rPr>
              <a:t>Использование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принципов деятельности, непрерывности, целостности, творчества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13323" name="AutoShape 19"/>
          <p:cNvSpPr>
            <a:spLocks noChangeArrowheads="1"/>
          </p:cNvSpPr>
          <p:nvPr/>
        </p:nvSpPr>
        <p:spPr bwMode="gray">
          <a:xfrm>
            <a:off x="3643313" y="4214813"/>
            <a:ext cx="5286375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13324" name="Text Box 20"/>
          <p:cNvSpPr txBox="1">
            <a:spLocks noChangeArrowheads="1"/>
          </p:cNvSpPr>
          <p:nvPr/>
        </p:nvSpPr>
        <p:spPr bwMode="gray">
          <a:xfrm>
            <a:off x="4143375" y="4214813"/>
            <a:ext cx="46339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</a:rPr>
              <a:t>Использование проектных форм работы</a:t>
            </a:r>
            <a:endParaRPr lang="en-US" altLang="ru-RU" sz="16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</a:rPr>
              <a:t>Включение детей и родителей в проектную деятельность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13325" name="AutoShape 21"/>
          <p:cNvSpPr>
            <a:spLocks noChangeArrowheads="1"/>
          </p:cNvSpPr>
          <p:nvPr/>
        </p:nvSpPr>
        <p:spPr bwMode="white">
          <a:xfrm>
            <a:off x="2449513" y="1804988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13326" name="AutoShape 22"/>
          <p:cNvSpPr>
            <a:spLocks noChangeArrowheads="1"/>
          </p:cNvSpPr>
          <p:nvPr/>
        </p:nvSpPr>
        <p:spPr bwMode="white">
          <a:xfrm>
            <a:off x="3154363" y="308610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13327" name="AutoShape 23"/>
          <p:cNvSpPr>
            <a:spLocks noChangeArrowheads="1"/>
          </p:cNvSpPr>
          <p:nvPr/>
        </p:nvSpPr>
        <p:spPr bwMode="white">
          <a:xfrm>
            <a:off x="3644900" y="4491038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1332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14312"/>
            <a:ext cx="8072438" cy="12858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владения </a:t>
            </a:r>
            <a:b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современными технологиями</a:t>
            </a:r>
            <a:endParaRPr lang="en-US" alt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29" name="Group 3"/>
          <p:cNvGrpSpPr>
            <a:grpSpLocks/>
          </p:cNvGrpSpPr>
          <p:nvPr/>
        </p:nvGrpSpPr>
        <p:grpSpPr bwMode="auto">
          <a:xfrm>
            <a:off x="1358900" y="3989388"/>
            <a:ext cx="2295525" cy="1365250"/>
            <a:chOff x="471" y="272"/>
            <a:chExt cx="1161" cy="1539"/>
          </a:xfrm>
        </p:grpSpPr>
        <p:sp>
          <p:nvSpPr>
            <p:cNvPr id="13341" name="Oval 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22533" name="AutoShape 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3330" name="Group 6"/>
          <p:cNvGrpSpPr>
            <a:grpSpLocks/>
          </p:cNvGrpSpPr>
          <p:nvPr/>
        </p:nvGrpSpPr>
        <p:grpSpPr bwMode="auto">
          <a:xfrm>
            <a:off x="858838" y="2635250"/>
            <a:ext cx="2295525" cy="1365250"/>
            <a:chOff x="471" y="272"/>
            <a:chExt cx="1161" cy="1539"/>
          </a:xfrm>
        </p:grpSpPr>
        <p:sp>
          <p:nvSpPr>
            <p:cNvPr id="13339" name="Oval 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22536" name="AutoShape 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3331" name="Group 9"/>
          <p:cNvGrpSpPr>
            <a:grpSpLocks/>
          </p:cNvGrpSpPr>
          <p:nvPr/>
        </p:nvGrpSpPr>
        <p:grpSpPr bwMode="auto">
          <a:xfrm>
            <a:off x="161925" y="1271588"/>
            <a:ext cx="2295525" cy="1365250"/>
            <a:chOff x="471" y="272"/>
            <a:chExt cx="1161" cy="1539"/>
          </a:xfrm>
        </p:grpSpPr>
        <p:sp>
          <p:nvSpPr>
            <p:cNvPr id="13337" name="Oval 1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22539" name="AutoShape 1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22541" name="Text Box 13"/>
          <p:cNvSpPr txBox="1">
            <a:spLocks noChangeArrowheads="1"/>
          </p:cNvSpPr>
          <p:nvPr/>
        </p:nvSpPr>
        <p:spPr bwMode="black">
          <a:xfrm>
            <a:off x="214313" y="1714500"/>
            <a:ext cx="228600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  </a:t>
            </a:r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Личностно-ориентированное обучение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black">
          <a:xfrm>
            <a:off x="1428750" y="4429125"/>
            <a:ext cx="2128838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Проектные методы обучения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334" name="AutoShape 23"/>
          <p:cNvSpPr>
            <a:spLocks noChangeArrowheads="1"/>
          </p:cNvSpPr>
          <p:nvPr/>
        </p:nvSpPr>
        <p:spPr bwMode="white">
          <a:xfrm>
            <a:off x="4286250" y="5857875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black">
          <a:xfrm>
            <a:off x="857250" y="3000375"/>
            <a:ext cx="2286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Системно-деятельностный </a:t>
            </a:r>
            <a:r>
              <a:rPr lang="ru-RU" b="1" dirty="0">
                <a:solidFill>
                  <a:srgbClr val="002060"/>
                </a:solidFill>
                <a:cs typeface="Arial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одход</a:t>
            </a:r>
            <a:endParaRPr lang="en-US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black">
          <a:xfrm>
            <a:off x="2071688" y="5857875"/>
            <a:ext cx="2128837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  </a:t>
            </a:r>
            <a:r>
              <a:rPr lang="ru-RU" sz="2000" b="1" dirty="0">
                <a:solidFill>
                  <a:schemeClr val="accent4"/>
                </a:solidFill>
                <a:latin typeface="Arial" charset="0"/>
                <a:cs typeface="Arial" charset="0"/>
              </a:rPr>
              <a:t>ИКТ -технологии</a:t>
            </a:r>
            <a:endParaRPr lang="en-US" b="1" dirty="0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8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6934200" cy="914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 включённости  </a:t>
            </a:r>
            <a:b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методическую  работу</a:t>
            </a:r>
            <a:endParaRPr lang="en-US" alt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3429000" y="2071688"/>
            <a:ext cx="2587625" cy="3071812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>
            <a:off x="6232525" y="2143125"/>
            <a:ext cx="2697163" cy="3000375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6357938" y="1785938"/>
            <a:ext cx="2455862" cy="1214437"/>
            <a:chOff x="3964" y="2071"/>
            <a:chExt cx="1484" cy="330"/>
          </a:xfrm>
        </p:grpSpPr>
        <p:sp>
          <p:nvSpPr>
            <p:cNvPr id="14355" name="AutoShape 6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4356" name="AutoShape 7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</p:grpSp>
      <p:sp>
        <p:nvSpPr>
          <p:cNvPr id="14342" name="Rectangle 8"/>
          <p:cNvSpPr>
            <a:spLocks noChangeArrowheads="1"/>
          </p:cNvSpPr>
          <p:nvPr/>
        </p:nvSpPr>
        <p:spPr bwMode="black">
          <a:xfrm>
            <a:off x="6357938" y="1949450"/>
            <a:ext cx="23828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FFFF"/>
                </a:solidFill>
              </a:rPr>
              <a:t>Участие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FFFF"/>
                </a:solidFill>
              </a:rPr>
              <a:t>в конкурсах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1800" b="1" dirty="0">
              <a:solidFill>
                <a:srgbClr val="FFFFFF"/>
              </a:solidFill>
            </a:endParaRPr>
          </a:p>
        </p:txBody>
      </p:sp>
      <p:grpSp>
        <p:nvGrpSpPr>
          <p:cNvPr id="14343" name="Group 9"/>
          <p:cNvGrpSpPr>
            <a:grpSpLocks/>
          </p:cNvGrpSpPr>
          <p:nvPr/>
        </p:nvGrpSpPr>
        <p:grpSpPr bwMode="auto">
          <a:xfrm>
            <a:off x="3500438" y="1785938"/>
            <a:ext cx="2389187" cy="1179512"/>
            <a:chOff x="2140" y="2071"/>
            <a:chExt cx="1484" cy="330"/>
          </a:xfrm>
        </p:grpSpPr>
        <p:sp>
          <p:nvSpPr>
            <p:cNvPr id="14353" name="AutoShape 10"/>
            <p:cNvSpPr>
              <a:spLocks noChangeArrowheads="1"/>
            </p:cNvSpPr>
            <p:nvPr/>
          </p:nvSpPr>
          <p:spPr bwMode="lt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4354" name="AutoShape 11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/>
            </a:p>
          </p:txBody>
        </p:sp>
      </p:grpSp>
      <p:sp>
        <p:nvSpPr>
          <p:cNvPr id="14344" name="Rectangle 12"/>
          <p:cNvSpPr>
            <a:spLocks noChangeArrowheads="1"/>
          </p:cNvSpPr>
          <p:nvPr/>
        </p:nvSpPr>
        <p:spPr bwMode="black">
          <a:xfrm>
            <a:off x="4000500" y="2000250"/>
            <a:ext cx="1631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</a:rPr>
              <a:t>Разработка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</a:rPr>
              <a:t> программ</a:t>
            </a:r>
            <a:endParaRPr lang="en-US" altLang="ru-RU" sz="2000" b="1" dirty="0">
              <a:solidFill>
                <a:srgbClr val="FFFFFF"/>
              </a:solidFill>
            </a:endParaRPr>
          </a:p>
        </p:txBody>
      </p:sp>
      <p:sp>
        <p:nvSpPr>
          <p:cNvPr id="14345" name="AutoShape 13"/>
          <p:cNvSpPr>
            <a:spLocks noChangeArrowheads="1"/>
          </p:cNvSpPr>
          <p:nvPr/>
        </p:nvSpPr>
        <p:spPr bwMode="gray">
          <a:xfrm>
            <a:off x="642938" y="2071688"/>
            <a:ext cx="2587625" cy="3071812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14346" name="AutoShape 14"/>
          <p:cNvSpPr>
            <a:spLocks noChangeArrowheads="1"/>
          </p:cNvSpPr>
          <p:nvPr/>
        </p:nvSpPr>
        <p:spPr bwMode="ltGray">
          <a:xfrm>
            <a:off x="741363" y="1785938"/>
            <a:ext cx="2401887" cy="103663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14347" name="AutoShape 15"/>
          <p:cNvSpPr>
            <a:spLocks noChangeArrowheads="1"/>
          </p:cNvSpPr>
          <p:nvPr/>
        </p:nvSpPr>
        <p:spPr bwMode="ltGray">
          <a:xfrm>
            <a:off x="777875" y="1852613"/>
            <a:ext cx="2273300" cy="125412"/>
          </a:xfrm>
          <a:prstGeom prst="roundRect">
            <a:avLst>
              <a:gd name="adj" fmla="val 28356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hlink">
                  <a:alpha val="70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black">
          <a:xfrm>
            <a:off x="793750" y="1878013"/>
            <a:ext cx="2054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</a:rPr>
              <a:t>Повышение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</a:rPr>
              <a:t>квалификации</a:t>
            </a:r>
            <a:endParaRPr lang="en-US" altLang="ru-RU" sz="2000" b="1" dirty="0">
              <a:solidFill>
                <a:srgbClr val="FFFFFF"/>
              </a:solidFill>
            </a:endParaRPr>
          </a:p>
        </p:txBody>
      </p:sp>
      <p:sp>
        <p:nvSpPr>
          <p:cNvPr id="14350" name="Text Box 18"/>
          <p:cNvSpPr txBox="1">
            <a:spLocks noChangeArrowheads="1"/>
          </p:cNvSpPr>
          <p:nvPr/>
        </p:nvSpPr>
        <p:spPr bwMode="gray">
          <a:xfrm>
            <a:off x="777875" y="2822575"/>
            <a:ext cx="22621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 b="1" dirty="0">
                <a:solidFill>
                  <a:srgbClr val="000000"/>
                </a:solidFill>
              </a:rPr>
              <a:t> Курсы </a:t>
            </a:r>
            <a:r>
              <a:rPr lang="ru-RU" altLang="ru-RU" sz="1600" b="1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РО РИПК и ППРО</a:t>
            </a:r>
            <a:r>
              <a:rPr lang="ru-RU" altLang="ru-RU" sz="1600" b="1" dirty="0">
                <a:solidFill>
                  <a:srgbClr val="000000"/>
                </a:solidFill>
              </a:rPr>
              <a:t> Дистанционное обучение</a:t>
            </a:r>
          </a:p>
          <a:p>
            <a:pPr>
              <a:spcBef>
                <a:spcPct val="0"/>
              </a:spcBef>
            </a:pPr>
            <a:r>
              <a:rPr lang="ru-RU" altLang="ru-RU" sz="1600" b="1" dirty="0">
                <a:solidFill>
                  <a:srgbClr val="000000"/>
                </a:solidFill>
              </a:rPr>
              <a:t> Проблемные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семинары и вебинары</a:t>
            </a:r>
            <a:endParaRPr lang="ru-RU" altLang="ru-RU" sz="16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1600" b="1" dirty="0">
                <a:solidFill>
                  <a:srgbClr val="000000"/>
                </a:solidFill>
              </a:rPr>
              <a:t>Самообразование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14351" name="Text Box 19"/>
          <p:cNvSpPr txBox="1">
            <a:spLocks noChangeArrowheads="1"/>
          </p:cNvSpPr>
          <p:nvPr/>
        </p:nvSpPr>
        <p:spPr bwMode="gray">
          <a:xfrm>
            <a:off x="3500438" y="2928938"/>
            <a:ext cx="250666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</a:rPr>
              <a:t>Мониторинг развития личности и индивидуальности младшего школьника</a:t>
            </a:r>
            <a:endParaRPr lang="en-US" altLang="ru-RU" sz="16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</a:rPr>
              <a:t>Воспитательная система класса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14352" name="Text Box 19"/>
          <p:cNvSpPr txBox="1">
            <a:spLocks noChangeArrowheads="1"/>
          </p:cNvSpPr>
          <p:nvPr/>
        </p:nvSpPr>
        <p:spPr bwMode="gray">
          <a:xfrm>
            <a:off x="6357938" y="3000375"/>
            <a:ext cx="250666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</a:rPr>
              <a:t>Конкурсы профессионального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мастерства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000000"/>
                </a:solidFill>
              </a:rPr>
              <a:t>Интернет-конкурсы и олимпиады для педагогов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6934200" cy="914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 </a:t>
            </a:r>
            <a:b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инновационной  деятельности</a:t>
            </a:r>
            <a:endParaRPr lang="en-US" alt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gray">
          <a:xfrm>
            <a:off x="1071563" y="4357688"/>
            <a:ext cx="1785937" cy="157162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Обобщение и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распространение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 собственного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 опыта</a:t>
            </a:r>
          </a:p>
        </p:txBody>
      </p:sp>
      <p:grpSp>
        <p:nvGrpSpPr>
          <p:cNvPr id="45063" name="Group 10"/>
          <p:cNvGrpSpPr>
            <a:grpSpLocks/>
          </p:cNvGrpSpPr>
          <p:nvPr/>
        </p:nvGrpSpPr>
        <p:grpSpPr bwMode="auto">
          <a:xfrm>
            <a:off x="5292080" y="4364950"/>
            <a:ext cx="1647825" cy="1571625"/>
            <a:chOff x="4320" y="1152"/>
            <a:chExt cx="414" cy="402"/>
          </a:xfrm>
        </p:grpSpPr>
        <p:sp>
          <p:nvSpPr>
            <p:cNvPr id="17419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Наличие</a:t>
              </a:r>
            </a:p>
            <a:p>
              <a:pPr algn="ctr" eaLnBrk="1" hangingPunct="1"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 авторских</a:t>
              </a:r>
            </a:p>
            <a:p>
              <a:pPr algn="ctr" eaLnBrk="1" hangingPunct="1"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 разработок</a:t>
              </a:r>
            </a:p>
            <a:p>
              <a:pPr algn="ctr" eaLnBrk="1" hangingPunct="1">
                <a:defRPr/>
              </a:pPr>
              <a:endParaRPr lang="ru-RU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>
            <a:off x="7092280" y="4357688"/>
            <a:ext cx="1770733" cy="1571625"/>
            <a:chOff x="4320" y="1152"/>
            <a:chExt cx="414" cy="402"/>
          </a:xfrm>
        </p:grpSpPr>
        <p:sp>
          <p:nvSpPr>
            <p:cNvPr id="17422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5065" name="Group 19"/>
          <p:cNvGrpSpPr>
            <a:grpSpLocks/>
          </p:cNvGrpSpPr>
          <p:nvPr/>
        </p:nvGrpSpPr>
        <p:grpSpPr bwMode="auto">
          <a:xfrm>
            <a:off x="500063" y="1285875"/>
            <a:ext cx="8561145" cy="2136775"/>
            <a:chOff x="438" y="2781"/>
            <a:chExt cx="4640" cy="1220"/>
          </a:xfrm>
        </p:grpSpPr>
        <p:sp>
          <p:nvSpPr>
            <p:cNvPr id="17428" name="AutoShape 20"/>
            <p:cNvSpPr>
              <a:spLocks noChangeArrowheads="1"/>
            </p:cNvSpPr>
            <p:nvPr/>
          </p:nvSpPr>
          <p:spPr bwMode="ltGray">
            <a:xfrm>
              <a:off x="1600" y="2965"/>
              <a:ext cx="3412" cy="9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4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90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072" name="Rectangle 21"/>
            <p:cNvSpPr>
              <a:spLocks noChangeArrowheads="1"/>
            </p:cNvSpPr>
            <p:nvPr/>
          </p:nvSpPr>
          <p:spPr bwMode="auto">
            <a:xfrm>
              <a:off x="1707" y="3060"/>
              <a:ext cx="3371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 dirty="0" smtClean="0">
                  <a:solidFill>
                    <a:srgbClr val="002060"/>
                  </a:solidFill>
                  <a:latin typeface="a_BodoniNovaNr"/>
                </a:rPr>
                <a:t>Активизация  познавательной и творческой </a:t>
              </a:r>
              <a:r>
                <a:rPr lang="ru-RU" altLang="ru-RU" sz="2000" b="1" dirty="0">
                  <a:solidFill>
                    <a:srgbClr val="002060"/>
                  </a:solidFill>
                  <a:latin typeface="a_BodoniNovaNr"/>
                </a:rPr>
                <a:t>активности   </a:t>
              </a:r>
              <a:r>
                <a:rPr lang="ru-RU" altLang="ru-RU" sz="2000" b="1" dirty="0" smtClean="0">
                  <a:solidFill>
                    <a:srgbClr val="002060"/>
                  </a:solidFill>
                  <a:latin typeface="a_BodoniNovaNr"/>
                </a:rPr>
                <a:t>обучающихся посредством системно-деятельностного подхода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 dirty="0" smtClean="0">
                  <a:solidFill>
                    <a:srgbClr val="002060"/>
                  </a:solidFill>
                  <a:latin typeface="a_BodoniNovaNr"/>
                </a:rPr>
                <a:t>в обучении»</a:t>
              </a:r>
              <a:endParaRPr lang="ru-RU" altLang="ru-RU" sz="2000" b="1" dirty="0">
                <a:solidFill>
                  <a:srgbClr val="002060"/>
                </a:solidFill>
                <a:latin typeface="a_BodoniNovaNr"/>
              </a:endParaRPr>
            </a:p>
            <a:p>
              <a:pPr algn="ctr">
                <a:spcBef>
                  <a:spcPct val="0"/>
                </a:spcBef>
                <a:buClr>
                  <a:srgbClr val="D7181F"/>
                </a:buClr>
                <a:buFont typeface="Wingdings" panose="05000000000000000000" pitchFamily="2" charset="2"/>
                <a:buNone/>
              </a:pPr>
              <a:endParaRPr lang="en-US" altLang="ru-RU" sz="1800" b="1" dirty="0">
                <a:solidFill>
                  <a:srgbClr val="000000"/>
                </a:solidFill>
              </a:endParaRPr>
            </a:p>
          </p:txBody>
        </p:sp>
        <p:pic>
          <p:nvPicPr>
            <p:cNvPr id="45073" name="Picture 22" descr="YG_circle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" y="2781"/>
              <a:ext cx="1220" cy="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4" name="Text Box 23"/>
            <p:cNvSpPr txBox="1">
              <a:spLocks noChangeArrowheads="1"/>
            </p:cNvSpPr>
            <p:nvPr/>
          </p:nvSpPr>
          <p:spPr bwMode="gray">
            <a:xfrm>
              <a:off x="618" y="3231"/>
              <a:ext cx="8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 sz="2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5066" name="Freeform 4"/>
          <p:cNvSpPr>
            <a:spLocks/>
          </p:cNvSpPr>
          <p:nvPr/>
        </p:nvSpPr>
        <p:spPr bwMode="gray">
          <a:xfrm>
            <a:off x="5973117" y="3362786"/>
            <a:ext cx="285750" cy="925513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5067" name="Group 10"/>
          <p:cNvGrpSpPr>
            <a:grpSpLocks/>
          </p:cNvGrpSpPr>
          <p:nvPr/>
        </p:nvGrpSpPr>
        <p:grpSpPr bwMode="auto">
          <a:xfrm>
            <a:off x="2841462" y="4377235"/>
            <a:ext cx="2161761" cy="1755372"/>
            <a:chOff x="4346" y="930"/>
            <a:chExt cx="522" cy="449"/>
          </a:xfrm>
        </p:grpSpPr>
        <p:sp>
          <p:nvSpPr>
            <p:cNvPr id="24" name="AutoShape 11"/>
            <p:cNvSpPr>
              <a:spLocks noChangeArrowheads="1"/>
            </p:cNvSpPr>
            <p:nvPr/>
          </p:nvSpPr>
          <p:spPr bwMode="gray">
            <a:xfrm>
              <a:off x="4454" y="930"/>
              <a:ext cx="414" cy="402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sz="1600" b="1" dirty="0" smtClean="0">
                  <a:solidFill>
                    <a:srgbClr val="000000"/>
                  </a:solidFill>
                </a:rPr>
                <a:t>Электронное</a:t>
              </a:r>
              <a:endParaRPr lang="ru-RU" sz="1600" b="1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портфолио</a:t>
              </a:r>
            </a:p>
            <a:p>
              <a:pPr algn="ctr" eaLnBrk="1" hangingPunct="1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 учителя</a:t>
              </a:r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5068" name="TextBox 25"/>
          <p:cNvSpPr txBox="1">
            <a:spLocks noChangeArrowheads="1"/>
          </p:cNvSpPr>
          <p:nvPr/>
        </p:nvSpPr>
        <p:spPr bwMode="auto">
          <a:xfrm>
            <a:off x="642938" y="1928813"/>
            <a:ext cx="2068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</a:rPr>
              <a:t>Школа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</a:rPr>
              <a:t>самовыражения</a:t>
            </a:r>
          </a:p>
        </p:txBody>
      </p:sp>
      <p:sp>
        <p:nvSpPr>
          <p:cNvPr id="23" name="Freeform 4"/>
          <p:cNvSpPr>
            <a:spLocks/>
          </p:cNvSpPr>
          <p:nvPr/>
        </p:nvSpPr>
        <p:spPr bwMode="gray">
          <a:xfrm rot="19882788">
            <a:off x="7490829" y="3321342"/>
            <a:ext cx="285750" cy="925513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" name="Freeform 4"/>
          <p:cNvSpPr>
            <a:spLocks/>
          </p:cNvSpPr>
          <p:nvPr/>
        </p:nvSpPr>
        <p:spPr bwMode="gray">
          <a:xfrm rot="1850217">
            <a:off x="2501164" y="3372471"/>
            <a:ext cx="285750" cy="925513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" name="Freeform 4"/>
          <p:cNvSpPr>
            <a:spLocks/>
          </p:cNvSpPr>
          <p:nvPr/>
        </p:nvSpPr>
        <p:spPr bwMode="gray">
          <a:xfrm>
            <a:off x="4148747" y="3381921"/>
            <a:ext cx="285750" cy="925513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203485" y="4681835"/>
            <a:ext cx="1659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0000"/>
                </a:solidFill>
              </a:rPr>
              <a:t>Электронное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0000"/>
                </a:solidFill>
              </a:rPr>
              <a:t>портфолио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</a:rPr>
              <a:t>ученика</a:t>
            </a:r>
            <a:endParaRPr 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prstTxWarp prst="textCascadeUp">
              <a:avLst/>
            </a:prstTxWarp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Диагностика результатов  освоения учащимися учебной программы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426000"/>
              </p:ext>
            </p:extLst>
          </p:nvPr>
        </p:nvGraphicFramePr>
        <p:xfrm>
          <a:off x="0" y="1916832"/>
          <a:ext cx="9144000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22863"/>
            <a:ext cx="9144000" cy="1446550"/>
          </a:xfrm>
          <a:prstGeom prst="rect">
            <a:avLst/>
          </a:prstGeom>
        </p:spPr>
        <p:txBody>
          <a:bodyPr wrap="square">
            <a:prstTxWarp prst="textCascadeUp">
              <a:avLst/>
            </a:prstTxWarp>
            <a:sp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обучающихся 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олимпиадах</a:t>
            </a: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2996952"/>
            <a:ext cx="9252520" cy="386104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место: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Мельников Глеб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Михеев Леонид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Петров Тимофей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Манвелян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Владимир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Мережина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Юнела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Прохновская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Маргарита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место: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Кувыркина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София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 3 место: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Орлова Софья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Федосеева Виктория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Живов Никита</a:t>
            </a:r>
          </a:p>
          <a:p>
            <a:pPr marL="514350" indent="-514350">
              <a:buFont typeface="+mj-lt"/>
              <a:buAutoNum type="arabicPeriod"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0" y="1268760"/>
            <a:ext cx="9144000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_BodoniNovaNr" pitchFamily="18" charset="-52"/>
              </a:rPr>
              <a:t>Дистанционная олимпиада по математике международного  проекта  «</a:t>
            </a:r>
            <a:r>
              <a:rPr lang="en-US" sz="3600" b="1" dirty="0" smtClean="0">
                <a:solidFill>
                  <a:srgbClr val="0000FF"/>
                </a:solidFill>
                <a:latin typeface="a_BodoniNovaNr" pitchFamily="18" charset="-52"/>
              </a:rPr>
              <a:t>videouroki.net</a:t>
            </a:r>
            <a:r>
              <a:rPr lang="ru-RU" sz="3600" b="1" dirty="0" smtClean="0">
                <a:solidFill>
                  <a:srgbClr val="0000FF"/>
                </a:solidFill>
                <a:latin typeface="a_BodoniNovaNr" pitchFamily="18" charset="-52"/>
              </a:rPr>
              <a:t>» октябрь 2015 год</a:t>
            </a:r>
            <a:endParaRPr lang="ru-RU" sz="3600" b="1" dirty="0">
              <a:solidFill>
                <a:srgbClr val="0000FF"/>
              </a:solidFill>
              <a:latin typeface="a_BodoniNovaNr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22863"/>
            <a:ext cx="9144000" cy="1446550"/>
          </a:xfrm>
          <a:prstGeom prst="rect">
            <a:avLst/>
          </a:prstGeom>
        </p:spPr>
        <p:txBody>
          <a:bodyPr wrap="square">
            <a:prstTxWarp prst="textCascadeUp">
              <a:avLst/>
            </a:prstTxWarp>
            <a:sp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обучающихся 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олимпиадах</a:t>
            </a: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3277005"/>
            <a:ext cx="8172400" cy="2240227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Мельников Глеб –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место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Федосеева Виктория –  1 место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Нагорная Дарья –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	2 место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0" y="1851134"/>
            <a:ext cx="8640960" cy="13681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_BodoniNovaNr" pitchFamily="18" charset="-52"/>
              </a:rPr>
              <a:t>Международный конкурс-игра по математике «СЛОН»  декабрь 2015 год</a:t>
            </a:r>
            <a:endParaRPr lang="ru-RU" sz="3600" b="1" dirty="0">
              <a:solidFill>
                <a:srgbClr val="0000FF"/>
              </a:solidFill>
              <a:latin typeface="a_BodoniNovaNr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981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1173</TotalTime>
  <Words>774</Words>
  <Application>Microsoft Office PowerPoint</Application>
  <PresentationFormat>Экран (4:3)</PresentationFormat>
  <Paragraphs>238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 Unicode MS</vt:lpstr>
      <vt:lpstr>a_BodoniNovaNr</vt:lpstr>
      <vt:lpstr>Arial</vt:lpstr>
      <vt:lpstr>Calibri</vt:lpstr>
      <vt:lpstr>Helvetica</vt:lpstr>
      <vt:lpstr>Times New Roman</vt:lpstr>
      <vt:lpstr>Trebuchet MS</vt:lpstr>
      <vt:lpstr>Wingdings</vt:lpstr>
      <vt:lpstr>Wingdings 3</vt:lpstr>
      <vt:lpstr>Грань</vt:lpstr>
      <vt:lpstr>Портфолио  Алексеевой Оксаны Юрьевны</vt:lpstr>
      <vt:lpstr>Презентация PowerPoint</vt:lpstr>
      <vt:lpstr>Характеристики   профессиональной деятельности               </vt:lpstr>
      <vt:lpstr>Показатели владения  современными технологиями</vt:lpstr>
      <vt:lpstr>Показатели  включённости   в  методическую  работу</vt:lpstr>
      <vt:lpstr>Показатели   инновационной  деятельности</vt:lpstr>
      <vt:lpstr> Диагностика результатов  освоения учащимися учебной программы</vt:lpstr>
      <vt:lpstr>Участие обучающихся  в олимпиадах</vt:lpstr>
      <vt:lpstr>Участие обучающихся  в олимпиадах</vt:lpstr>
      <vt:lpstr>Участие  в школьных конкурсах</vt:lpstr>
      <vt:lpstr>Участие  в школьных конкурсах</vt:lpstr>
      <vt:lpstr>Участие  обучающихся  в школьных конкурсах</vt:lpstr>
      <vt:lpstr>Презентация PowerPoint</vt:lpstr>
      <vt:lpstr>«Активизация  познавательной  и творческой деятельности  обучающихся посредством системно-деятельностного подхода в обучении»</vt:lpstr>
      <vt:lpstr>Презентация PowerPoint</vt:lpstr>
      <vt:lpstr>Презентация PowerPoint</vt:lpstr>
      <vt:lpstr>                                                                                                    ПРОФЕССИОНАЛЬНЫЕ  ПЛАНЫ САМОСОВЕРШЕНСТВОВАНИЯ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Будановой Ирины Александровны</dc:title>
  <dc:creator>Иманго</dc:creator>
  <cp:lastModifiedBy>Оксана</cp:lastModifiedBy>
  <cp:revision>62</cp:revision>
  <cp:lastPrinted>2016-01-22T10:15:53Z</cp:lastPrinted>
  <dcterms:created xsi:type="dcterms:W3CDTF">2013-10-28T16:46:37Z</dcterms:created>
  <dcterms:modified xsi:type="dcterms:W3CDTF">2016-01-26T17:14:42Z</dcterms:modified>
</cp:coreProperties>
</file>