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2143-D5E4-4139-BBD3-9D16EBC4271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41-121C-44FF-A060-A7DD6373803E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2143-D5E4-4139-BBD3-9D16EBC4271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41-121C-44FF-A060-A7DD63738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2143-D5E4-4139-BBD3-9D16EBC4271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41-121C-44FF-A060-A7DD63738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2143-D5E4-4139-BBD3-9D16EBC4271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41-121C-44FF-A060-A7DD63738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2143-D5E4-4139-BBD3-9D16EBC4271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41-121C-44FF-A060-A7DD637380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2143-D5E4-4139-BBD3-9D16EBC4271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41-121C-44FF-A060-A7DD63738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2143-D5E4-4139-BBD3-9D16EBC4271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41-121C-44FF-A060-A7DD63738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2143-D5E4-4139-BBD3-9D16EBC4271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41-121C-44FF-A060-A7DD63738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2143-D5E4-4139-BBD3-9D16EBC4271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41-121C-44FF-A060-A7DD63738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2143-D5E4-4139-BBD3-9D16EBC4271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41-121C-44FF-A060-A7DD6373803E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2143-D5E4-4139-BBD3-9D16EBC4271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41-121C-44FF-A060-A7DD6373803E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F162143-D5E4-4139-BBD3-9D16EBC4271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8C3E441-121C-44FF-A060-A7DD6373803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.66.ru/image/9b4958dc2468e0fdcfd1d220ef6b0cd9/47dd6289/0/29/12/291250_normal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2857"/>
            <a:ext cx="4680520" cy="2736304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2060"/>
                </a:solidFill>
              </a:rPr>
              <a:t>«Школа </a:t>
            </a:r>
            <a:r>
              <a:rPr lang="ru-RU" sz="3000" dirty="0">
                <a:solidFill>
                  <a:srgbClr val="002060"/>
                </a:solidFill>
              </a:rPr>
              <a:t>безопасности» как форма деятельности по формированию здорового и безопасного образа жизни обучающихся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229200"/>
            <a:ext cx="3384376" cy="115212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Выполнила работу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Бокова Наталия Николаевна.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МОУ СОШ № 10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Г. Люберцы, Московская область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116632"/>
            <a:ext cx="8208912" cy="1440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Заповеди ЗОЖ для родителей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5" descr="Картинка 1 из 677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6" y="1908079"/>
            <a:ext cx="2524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3227" y="1988840"/>
            <a:ext cx="1731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solidFill>
                  <a:schemeClr val="accent2"/>
                </a:solidFill>
                <a:latin typeface="Times New Roman" pitchFamily="18" charset="0"/>
              </a:rPr>
              <a:t>Витаминизация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1943687"/>
            <a:ext cx="147065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dirty="0" smtClean="0">
                <a:solidFill>
                  <a:schemeClr val="accent2"/>
                </a:solidFill>
                <a:latin typeface="Times New Roman" pitchFamily="18" charset="0"/>
              </a:rPr>
              <a:t>Закаливание.</a:t>
            </a:r>
            <a:endParaRPr lang="ru-RU" altLang="ru-RU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2636912"/>
            <a:ext cx="302433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dirty="0" smtClean="0">
                <a:solidFill>
                  <a:schemeClr val="accent2"/>
                </a:solidFill>
                <a:latin typeface="Times New Roman" pitchFamily="18" charset="0"/>
              </a:rPr>
              <a:t>Соблюдение режима дня, зарядка.</a:t>
            </a:r>
            <a:endParaRPr lang="ru-RU" altLang="ru-RU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2636911"/>
            <a:ext cx="295232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dirty="0" smtClean="0">
                <a:solidFill>
                  <a:schemeClr val="accent2"/>
                </a:solidFill>
                <a:latin typeface="Times New Roman" pitchFamily="18" charset="0"/>
              </a:rPr>
              <a:t>Организация дома спортивного уголка.</a:t>
            </a:r>
            <a:endParaRPr lang="ru-RU" altLang="ru-RU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9230" y="3682636"/>
            <a:ext cx="292461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dirty="0" smtClean="0">
                <a:solidFill>
                  <a:schemeClr val="accent2"/>
                </a:solidFill>
                <a:latin typeface="Times New Roman" pitchFamily="18" charset="0"/>
              </a:rPr>
              <a:t>Соблюдение санитарно-гигиенических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>
                <a:solidFill>
                  <a:schemeClr val="accent2"/>
                </a:solidFill>
                <a:latin typeface="Times New Roman" pitchFamily="18" charset="0"/>
              </a:rPr>
              <a:t>    норм.</a:t>
            </a:r>
            <a:endParaRPr lang="ru-RU" altLang="ru-RU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75910" y="3761119"/>
            <a:ext cx="284456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dirty="0" smtClean="0">
                <a:solidFill>
                  <a:schemeClr val="accent2"/>
                </a:solidFill>
                <a:latin typeface="Times New Roman" pitchFamily="18" charset="0"/>
              </a:rPr>
              <a:t>В выходные дни – активный образ жизни.</a:t>
            </a:r>
            <a:endParaRPr lang="ru-RU" altLang="ru-RU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111" y="5013176"/>
            <a:ext cx="288373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dirty="0" smtClean="0">
                <a:solidFill>
                  <a:schemeClr val="accent2"/>
                </a:solidFill>
                <a:latin typeface="Times New Roman" pitchFamily="18" charset="0"/>
              </a:rPr>
              <a:t>Сбалансированное питание.</a:t>
            </a:r>
            <a:endParaRPr lang="ru-RU" altLang="ru-RU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87463" y="5137825"/>
            <a:ext cx="283300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dirty="0" smtClean="0">
                <a:solidFill>
                  <a:schemeClr val="accent2"/>
                </a:solidFill>
                <a:latin typeface="Times New Roman" pitchFamily="18" charset="0"/>
              </a:rPr>
              <a:t>Профилактика </a:t>
            </a:r>
            <a:r>
              <a:rPr lang="ru-RU" altLang="ru-RU" dirty="0" err="1" smtClean="0">
                <a:solidFill>
                  <a:schemeClr val="accent2"/>
                </a:solidFill>
                <a:latin typeface="Times New Roman" pitchFamily="18" charset="0"/>
              </a:rPr>
              <a:t>табакокурения</a:t>
            </a:r>
            <a:r>
              <a:rPr lang="ru-RU" altLang="ru-RU" dirty="0" smtClean="0">
                <a:solidFill>
                  <a:schemeClr val="accent2"/>
                </a:solidFill>
                <a:latin typeface="Times New Roman" pitchFamily="18" charset="0"/>
              </a:rPr>
              <a:t>.</a:t>
            </a:r>
            <a:endParaRPr lang="ru-RU" altLang="ru-RU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594928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dirty="0" smtClean="0">
                <a:solidFill>
                  <a:schemeClr val="accent2"/>
                </a:solidFill>
                <a:latin typeface="Times New Roman" pitchFamily="18" charset="0"/>
              </a:rPr>
              <a:t>Обеспечение участия детей в спортивных мероприятиях, секциях.</a:t>
            </a:r>
            <a:endParaRPr lang="ru-RU" altLang="ru-RU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2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5" descr="i?id=468894871-52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2" y="116632"/>
            <a:ext cx="8841289" cy="658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user\Desktop\0021-042-Glavnye-pravila-zdorovogo-obraza-zhizn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1" y="260648"/>
            <a:ext cx="8096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9600" dirty="0">
              <a:solidFill>
                <a:srgbClr val="00206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95536" y="-99392"/>
            <a:ext cx="835292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Задачи ФГОС</a:t>
            </a:r>
            <a:endParaRPr lang="ru-RU" sz="7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113356"/>
            <a:ext cx="46805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200" dirty="0" smtClean="0">
                <a:solidFill>
                  <a:schemeClr val="accent2"/>
                </a:solidFill>
                <a:latin typeface="Times New Roman" pitchFamily="18" charset="0"/>
              </a:rPr>
              <a:t> «Одной из современных задач начального образования является сохранение и укрепление здоровья детей. Школа должна обеспечить школьнику возможность сохранения здоровья за период обучения в школе, сформировать у него необходимые знания, умения и навыки по здоровому образу жизни, научить использовать эти знания в повседневной жизни.»</a:t>
            </a:r>
            <a:endParaRPr lang="ru-RU" altLang="ru-RU" sz="2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9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553" y="188640"/>
            <a:ext cx="8064896" cy="1440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системной работы по формированию культуры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здорового и безопасного образа жизни на ступени начального общего образования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3" y="1638819"/>
            <a:ext cx="30243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культуры здорового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безопасного образа жизни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996952"/>
            <a:ext cx="201622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Здоровье</a:t>
            </a:r>
            <a:endParaRPr lang="ru-RU" sz="1400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сберегающая структура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2996952"/>
            <a:ext cx="259228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Рациональная организация учебной и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внеучебной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деятельности обучающихся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2996952"/>
            <a:ext cx="1944215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Эффективная организация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физкультурно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– оздоровительной работы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013176"/>
            <a:ext cx="32403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Реализация дополнительных образовательных программ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5013176"/>
            <a:ext cx="33123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Просветительская работа с родителями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626969" y="2553219"/>
            <a:ext cx="745231" cy="1019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1" idx="0"/>
          </p:cNvCxnSpPr>
          <p:nvPr/>
        </p:nvCxnSpPr>
        <p:spPr>
          <a:xfrm>
            <a:off x="5626969" y="2553219"/>
            <a:ext cx="889247" cy="2459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355976" y="2553219"/>
            <a:ext cx="16590" cy="443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843808" y="2553219"/>
            <a:ext cx="551269" cy="114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843809" y="2553219"/>
            <a:ext cx="551268" cy="2459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4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552" y="116632"/>
            <a:ext cx="8136904" cy="1512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технологии, применяемые в начальной школе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700808"/>
            <a:ext cx="4680520" cy="8532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Соблюдений норм </a:t>
            </a:r>
            <a:r>
              <a:rPr lang="ru-RU" dirty="0" err="1"/>
              <a:t>САНПин</a:t>
            </a:r>
            <a:r>
              <a:rPr lang="ru-RU" dirty="0"/>
              <a:t> при проведении урочных и внеурочных мероприятий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2852936"/>
            <a:ext cx="4680520" cy="85324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Индивидуальность домашнего задания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4415" y="4005064"/>
            <a:ext cx="4680520" cy="85324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Проведение перед первым уроком зарядки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4415" y="5157192"/>
            <a:ext cx="4680520" cy="85324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Проведение гимнастики для глаз</a:t>
            </a:r>
          </a:p>
        </p:txBody>
      </p:sp>
      <p:pic>
        <p:nvPicPr>
          <p:cNvPr id="10" name="Picture 4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54" y="1700808"/>
            <a:ext cx="3182576" cy="43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8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95536" y="0"/>
            <a:ext cx="8280920" cy="1628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технологии, применяемые в начальной школе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988840"/>
            <a:ext cx="4586808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Проведение на уроке в момент утомления физкультминутки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3067681"/>
            <a:ext cx="4586808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Организация достаточной двигательной активности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4149080"/>
            <a:ext cx="458169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Частая смена видов деятельности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5157192"/>
            <a:ext cx="4581694" cy="792088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Развитие мелкой моторики руки</a:t>
            </a:r>
          </a:p>
        </p:txBody>
      </p:sp>
      <p:pic>
        <p:nvPicPr>
          <p:cNvPr id="9" name="Picture 6" descr="Фото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56" y="1988840"/>
            <a:ext cx="34290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3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Documents and Settings\Admin\Рабочий стол\шаблоны презентаций\12_dlya_tsarevny_lyagushk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657247"/>
            <a:ext cx="6696744" cy="5022558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75539" y="3356992"/>
            <a:ext cx="8572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0728" y="2345899"/>
            <a:ext cx="8572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4662" y="1916832"/>
            <a:ext cx="8572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Горизонтальный свиток 10"/>
          <p:cNvSpPr/>
          <p:nvPr/>
        </p:nvSpPr>
        <p:spPr>
          <a:xfrm>
            <a:off x="395536" y="0"/>
            <a:ext cx="8352928" cy="14847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solidFill>
                  <a:srgbClr val="002060"/>
                </a:solidFill>
              </a:rPr>
              <a:t>Физминутка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417803"/>
              </p:ext>
            </p:extLst>
          </p:nvPr>
        </p:nvGraphicFramePr>
        <p:xfrm>
          <a:off x="1355725" y="1828800"/>
          <a:ext cx="6431052" cy="4525963"/>
        </p:xfrm>
        <a:graphic>
          <a:graphicData uri="http://schemas.openxmlformats.org/drawingml/2006/table">
            <a:tbl>
              <a:tblPr firstRow="1" firstCol="1" bandRow="1"/>
              <a:tblGrid>
                <a:gridCol w="2929212"/>
                <a:gridCol w="1750920"/>
                <a:gridCol w="1750920"/>
              </a:tblGrid>
              <a:tr h="190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Критерий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39" marR="35239" marT="825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Показатели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39" marR="35239" marT="825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Измерители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39" marR="35239" marT="825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295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Наличие в детях желания заботится о своем здоровье (формирование заинтересованного отношения к собственному здоровью).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39" marR="35239" marT="825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Положительная динамика результативности анкетирования по данному вопросу.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39" marR="35239" marT="825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Анкетирование.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Наблюдение медицинским работником.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Результаты медицинских осмотров.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Количество дней, пропущенных по болезни.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39" marR="35239" marT="825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7376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Установка на использование здорового питания.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39" marR="35239" marT="825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Положительная динамика результативности анкетирования по данному вопросу.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39" marR="35239" marT="825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Анкетирование.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Наблюдение за питанием в школе и дома.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39" marR="35239" marT="825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007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Использование оптимальных двигательных режимов для детей с учетом их возрастных. Психологических и иных особенностей.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39" marR="35239" marT="825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Отрицательная динамика уровня заболеваемости опорно-двигательного аппарата.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39" marR="35239" marT="825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Результаты медицинских осмотров.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Учет времени на занятия физкультурой.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39" marR="35239" marT="825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295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Развитие потребности в занятиях физкультурой и спортом.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39" marR="35239" marT="825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Положительная динамика результативности по данному вопросу.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Положительная динамика числа, занимающихся в спортивных кружках и секциях.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39" marR="35239" marT="825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Анкетирование.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Наблюдение.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39" marR="35239" marT="825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Горизонтальный свиток 3"/>
          <p:cNvSpPr/>
          <p:nvPr/>
        </p:nvSpPr>
        <p:spPr>
          <a:xfrm>
            <a:off x="467544" y="0"/>
            <a:ext cx="8280920" cy="15567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Критерии оценки эффективности реализации программы  </a:t>
            </a:r>
            <a:endParaRPr kumimoji="0" lang="ru-RU" sz="22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5572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868065"/>
              </p:ext>
            </p:extLst>
          </p:nvPr>
        </p:nvGraphicFramePr>
        <p:xfrm>
          <a:off x="1403648" y="1560980"/>
          <a:ext cx="6696744" cy="5097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043"/>
                <a:gridCol w="2753329"/>
                <a:gridCol w="1674186"/>
                <a:gridCol w="1674186"/>
              </a:tblGrid>
              <a:tr h="823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Выполнение рекомендуемого режима дня.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Положительная динамика в выполнении рекомендаций врача.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Анализ выполнения рекомендаций.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Наблюдение.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</a:tr>
              <a:tr h="1119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Знание негативных факторов риска здоровью детей (сниженная двигательная активность, курение, алкоголь, наркотики и др. психотропные вещества, инфекционные заболевания).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Положительная динамика результативности анкетирования по данному вопросу.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Анкетирование.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</a:tr>
              <a:tr h="1031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Становление навыков противостояния вовлечению в табакокурение, употребление алкоголя, наркотических и сильнодействующих веществ.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Положительная динамика результативности анкетирования по данному вопросу.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Анкетирование.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Наблюдение.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</a:tr>
              <a:tr h="1031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kern="12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effectLst/>
                        </a:rPr>
                        <a:t>Потребность ребенка безбоязненно обращаться к врачу по любым вопросам, связанным с особенностями роста и развития, состояния здоровья.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effectLst/>
                        </a:rPr>
                        <a:t>Положительная динамика результативности анкетирования по данному вопросу.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effectLst/>
                        </a:rPr>
                        <a:t>Анкетирование.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</a:tr>
              <a:tr h="1031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kern="12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effectLst/>
                        </a:rPr>
                        <a:t>Развитие готовности самостоятельно поддерживать свое здоровье на основе использования навыков личной гигиены.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effectLst/>
                        </a:rPr>
                        <a:t>Положительная динамика результативности анкетирования по данному вопросу.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Анкетирование.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09" marR="23009" marT="7844" marB="0"/>
                </a:tc>
              </a:tr>
            </a:tbl>
          </a:graphicData>
        </a:graphic>
      </p:graphicFrame>
      <p:sp>
        <p:nvSpPr>
          <p:cNvPr id="4" name="Горизонтальный свиток 3"/>
          <p:cNvSpPr/>
          <p:nvPr/>
        </p:nvSpPr>
        <p:spPr>
          <a:xfrm>
            <a:off x="467544" y="0"/>
            <a:ext cx="8208912" cy="1628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Критерии оценки эффективности реализации программы  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014433"/>
              </p:ext>
            </p:extLst>
          </p:nvPr>
        </p:nvGraphicFramePr>
        <p:xfrm>
          <a:off x="1619671" y="1770538"/>
          <a:ext cx="6264696" cy="4682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2348"/>
                <a:gridCol w="3132348"/>
              </a:tblGrid>
              <a:tr h="3517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Ступень образования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Содержательные линии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98106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Предшкольная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Овладение основными культурно – гигиеническими навыками, я умею, я могу, сам себе я помогу, навыки самообслуживания, какая польза от прогулок, зачем нам нужно быть здоровым, спорт в моей жизни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78963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1 класс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Отношение к самому себе, к своему собственному здоровью правильный режим дня, зачем человеку нужен отдых, зачем нужен свежий воздух, спорт в моей жизни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98106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2 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Мы за здоровый образ жизни, особенности физиологического и психологического здоровья мальчиков и девочек, основные способы закаливания, спорт в моей жизни, в моей семье, правила безопасного поведения.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78963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3 класс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Осознанно о правильном и здоровом питании, витамины в моей жизни, правила оказания первой медицинской помощи, правила безопасного поведения.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78963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4 класс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Спорт в моей жизни, нет вредным привычкам, роль физкультуры и спорта в формировании правильной осанки, мышечной системы, иммунитета, быть здоровым – это здорово!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sp>
        <p:nvSpPr>
          <p:cNvPr id="4" name="Горизонтальный свиток 3"/>
          <p:cNvSpPr/>
          <p:nvPr/>
        </p:nvSpPr>
        <p:spPr>
          <a:xfrm>
            <a:off x="467544" y="116632"/>
            <a:ext cx="8208912" cy="1440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программное содержание по классам</a:t>
            </a:r>
            <a:r>
              <a:rPr lang="ru-RU" b="1" dirty="0" smtClean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5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171</TotalTime>
  <Words>678</Words>
  <Application>Microsoft Office PowerPoint</Application>
  <PresentationFormat>Экран (4:3)</PresentationFormat>
  <Paragraphs>99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«Школа безопасности» как форма деятельности по формированию здорового и безопасного образа жизни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безопасности» как форма деятельности по формированию здорового и безопасного образа жизни обучающихся</dc:title>
  <dc:creator>user</dc:creator>
  <cp:lastModifiedBy>user</cp:lastModifiedBy>
  <cp:revision>14</cp:revision>
  <dcterms:created xsi:type="dcterms:W3CDTF">2016-01-26T08:21:33Z</dcterms:created>
  <dcterms:modified xsi:type="dcterms:W3CDTF">2016-01-26T11:12:52Z</dcterms:modified>
</cp:coreProperties>
</file>